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774" r:id="rId3"/>
    <p:sldId id="801" r:id="rId4"/>
    <p:sldId id="802" r:id="rId5"/>
    <p:sldId id="803" r:id="rId6"/>
    <p:sldId id="804" r:id="rId7"/>
    <p:sldId id="791" r:id="rId8"/>
    <p:sldId id="822" r:id="rId9"/>
    <p:sldId id="808" r:id="rId10"/>
    <p:sldId id="792" r:id="rId11"/>
    <p:sldId id="793" r:id="rId12"/>
    <p:sldId id="794" r:id="rId13"/>
    <p:sldId id="795" r:id="rId14"/>
    <p:sldId id="796" r:id="rId15"/>
    <p:sldId id="797" r:id="rId16"/>
    <p:sldId id="798" r:id="rId17"/>
    <p:sldId id="799" r:id="rId18"/>
    <p:sldId id="800" r:id="rId19"/>
    <p:sldId id="812" r:id="rId20"/>
    <p:sldId id="813" r:id="rId21"/>
    <p:sldId id="811" r:id="rId22"/>
    <p:sldId id="843" r:id="rId23"/>
    <p:sldId id="844" r:id="rId24"/>
    <p:sldId id="814" r:id="rId25"/>
    <p:sldId id="815" r:id="rId26"/>
    <p:sldId id="817" r:id="rId27"/>
    <p:sldId id="818" r:id="rId28"/>
    <p:sldId id="819" r:id="rId29"/>
    <p:sldId id="821" r:id="rId30"/>
    <p:sldId id="847" r:id="rId31"/>
    <p:sldId id="780" r:id="rId32"/>
    <p:sldId id="805" r:id="rId33"/>
    <p:sldId id="806" r:id="rId34"/>
    <p:sldId id="807" r:id="rId35"/>
    <p:sldId id="809" r:id="rId36"/>
    <p:sldId id="810" r:id="rId37"/>
    <p:sldId id="823" r:id="rId38"/>
    <p:sldId id="848" r:id="rId39"/>
    <p:sldId id="825" r:id="rId40"/>
    <p:sldId id="769" r:id="rId41"/>
    <p:sldId id="826" r:id="rId42"/>
    <p:sldId id="846" r:id="rId43"/>
    <p:sldId id="781" r:id="rId44"/>
    <p:sldId id="841" r:id="rId45"/>
    <p:sldId id="833" r:id="rId46"/>
    <p:sldId id="854" r:id="rId47"/>
    <p:sldId id="852" r:id="rId48"/>
    <p:sldId id="851" r:id="rId49"/>
    <p:sldId id="834" r:id="rId50"/>
    <p:sldId id="835" r:id="rId51"/>
    <p:sldId id="836" r:id="rId52"/>
    <p:sldId id="838" r:id="rId53"/>
    <p:sldId id="837" r:id="rId54"/>
    <p:sldId id="842" r:id="rId55"/>
    <p:sldId id="853" r:id="rId5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alibri" pitchFamily="34" charset="0"/>
        <a:ea typeface="+mn-ea"/>
        <a:cs typeface="+mn-cs"/>
      </a:defRPr>
    </a:lvl1pPr>
    <a:lvl2pPr marL="457200" algn="l" rtl="0" fontAlgn="base">
      <a:spcBef>
        <a:spcPct val="0"/>
      </a:spcBef>
      <a:spcAft>
        <a:spcPct val="0"/>
      </a:spcAft>
      <a:defRPr sz="24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400" kern="1200">
        <a:solidFill>
          <a:schemeClr val="tx1"/>
        </a:solidFill>
        <a:latin typeface="Calibri" pitchFamily="34" charset="0"/>
        <a:ea typeface="+mn-ea"/>
        <a:cs typeface="+mn-cs"/>
      </a:defRPr>
    </a:lvl4pPr>
    <a:lvl5pPr marL="1828800" algn="l" rtl="0" fontAlgn="base">
      <a:spcBef>
        <a:spcPct val="0"/>
      </a:spcBef>
      <a:spcAft>
        <a:spcPct val="0"/>
      </a:spcAft>
      <a:defRPr sz="2400" kern="1200">
        <a:solidFill>
          <a:schemeClr val="tx1"/>
        </a:solidFill>
        <a:latin typeface="Calibri" pitchFamily="34" charset="0"/>
        <a:ea typeface="+mn-ea"/>
        <a:cs typeface="+mn-cs"/>
      </a:defRPr>
    </a:lvl5pPr>
    <a:lvl6pPr marL="2286000" algn="l" defTabSz="914400" rtl="0" eaLnBrk="1" latinLnBrk="0" hangingPunct="1">
      <a:defRPr sz="2400" kern="1200">
        <a:solidFill>
          <a:schemeClr val="tx1"/>
        </a:solidFill>
        <a:latin typeface="Calibri" pitchFamily="34" charset="0"/>
        <a:ea typeface="+mn-ea"/>
        <a:cs typeface="+mn-cs"/>
      </a:defRPr>
    </a:lvl6pPr>
    <a:lvl7pPr marL="2743200" algn="l" defTabSz="914400" rtl="0" eaLnBrk="1" latinLnBrk="0" hangingPunct="1">
      <a:defRPr sz="2400" kern="1200">
        <a:solidFill>
          <a:schemeClr val="tx1"/>
        </a:solidFill>
        <a:latin typeface="Calibri" pitchFamily="34" charset="0"/>
        <a:ea typeface="+mn-ea"/>
        <a:cs typeface="+mn-cs"/>
      </a:defRPr>
    </a:lvl7pPr>
    <a:lvl8pPr marL="3200400" algn="l" defTabSz="914400" rtl="0" eaLnBrk="1" latinLnBrk="0" hangingPunct="1">
      <a:defRPr sz="2400" kern="1200">
        <a:solidFill>
          <a:schemeClr val="tx1"/>
        </a:solidFill>
        <a:latin typeface="Calibri" pitchFamily="34" charset="0"/>
        <a:ea typeface="+mn-ea"/>
        <a:cs typeface="+mn-cs"/>
      </a:defRPr>
    </a:lvl8pPr>
    <a:lvl9pPr marL="3657600" algn="l" defTabSz="914400" rtl="0" eaLnBrk="1" latinLnBrk="0" hangingPunct="1">
      <a:defRPr sz="2400"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66"/>
    <a:srgbClr val="009999"/>
    <a:srgbClr val="0000FF"/>
    <a:srgbClr val="336699"/>
    <a:srgbClr val="000099"/>
    <a:srgbClr val="FF9900"/>
    <a:srgbClr val="66FF66"/>
    <a:srgbClr val="FFCC00"/>
    <a:srgbClr val="FFFF00"/>
  </p:clrMru>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93" autoAdjust="0"/>
  </p:normalViewPr>
  <p:slideViewPr>
    <p:cSldViewPr>
      <p:cViewPr varScale="1">
        <p:scale>
          <a:sx n="74" d="100"/>
          <a:sy n="74" d="100"/>
        </p:scale>
        <p:origin x="-1044" y="-102"/>
      </p:cViewPr>
      <p:guideLst>
        <p:guide orient="horz" pos="2160"/>
        <p:guide pos="4286"/>
      </p:guideLst>
    </p:cSldViewPr>
  </p:slideViewPr>
  <p:notesTextViewPr>
    <p:cViewPr>
      <p:scale>
        <a:sx n="100" d="100"/>
        <a:sy n="100" d="100"/>
      </p:scale>
      <p:origin x="0" y="0"/>
    </p:cViewPr>
  </p:notesTextViewPr>
  <p:sorterViewPr>
    <p:cViewPr>
      <p:scale>
        <a:sx n="66" d="100"/>
        <a:sy n="66" d="100"/>
      </p:scale>
      <p:origin x="0" y="577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GB"/>
          </a:p>
        </p:txBody>
      </p:sp>
      <p:sp>
        <p:nvSpPr>
          <p:cNvPr id="624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GB"/>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24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24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GB"/>
          </a:p>
        </p:txBody>
      </p:sp>
      <p:sp>
        <p:nvSpPr>
          <p:cNvPr id="624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8BC79ECB-EC16-49ED-A672-41D90277350E}"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C79ECB-EC16-49ED-A672-41D90277350E}" type="slidenum">
              <a:rPr lang="en-GB" smtClean="0"/>
              <a:pPr/>
              <a:t>49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685800" y="2130425"/>
            <a:ext cx="7772400" cy="1470025"/>
          </a:xfrm>
        </p:spPr>
        <p:txBody>
          <a:bodyPr/>
          <a:lstStyle>
            <a:lvl1pPr algn="ctr">
              <a:defRPr sz="4000">
                <a:solidFill>
                  <a:srgbClr val="336699"/>
                </a:solidFill>
              </a:defRPr>
            </a:lvl1pPr>
          </a:lstStyle>
          <a:p>
            <a:r>
              <a:rPr lang="en-GB" dirty="0"/>
              <a:t>Click to edit Master title style</a:t>
            </a:r>
          </a:p>
        </p:txBody>
      </p:sp>
      <p:sp>
        <p:nvSpPr>
          <p:cNvPr id="63491"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accent2">
                    <a:lumMod val="75000"/>
                  </a:schemeClr>
                </a:solidFill>
              </a:defRPr>
            </a:lvl1pPr>
          </a:lstStyle>
          <a:p>
            <a:r>
              <a:rPr lang="en-GB" dirty="0"/>
              <a:t>Click to edit Master subtitle style</a:t>
            </a:r>
          </a:p>
        </p:txBody>
      </p:sp>
      <p:sp>
        <p:nvSpPr>
          <p:cNvPr id="63492" name="Rectangle 4"/>
          <p:cNvSpPr>
            <a:spLocks noGrp="1" noChangeArrowheads="1"/>
          </p:cNvSpPr>
          <p:nvPr>
            <p:ph type="dt" sz="half" idx="2"/>
          </p:nvPr>
        </p:nvSpPr>
        <p:spPr/>
        <p:txBody>
          <a:bodyPr/>
          <a:lstStyle>
            <a:lvl1pPr>
              <a:defRPr/>
            </a:lvl1pPr>
          </a:lstStyle>
          <a:p>
            <a:endParaRPr lang="en-US"/>
          </a:p>
        </p:txBody>
      </p:sp>
      <p:sp>
        <p:nvSpPr>
          <p:cNvPr id="63493" name="Rectangle 5"/>
          <p:cNvSpPr>
            <a:spLocks noGrp="1" noChangeArrowheads="1"/>
          </p:cNvSpPr>
          <p:nvPr>
            <p:ph type="ftr" sz="quarter" idx="3"/>
          </p:nvPr>
        </p:nvSpPr>
        <p:spPr/>
        <p:txBody>
          <a:bodyPr/>
          <a:lstStyle>
            <a:lvl1pPr>
              <a:defRPr/>
            </a:lvl1pPr>
          </a:lstStyle>
          <a:p>
            <a:endParaRPr lang="en-US"/>
          </a:p>
        </p:txBody>
      </p:sp>
      <p:sp>
        <p:nvSpPr>
          <p:cNvPr id="63494" name="Rectangle 6"/>
          <p:cNvSpPr>
            <a:spLocks noGrp="1" noChangeArrowheads="1"/>
          </p:cNvSpPr>
          <p:nvPr>
            <p:ph type="sldNum" sz="quarter" idx="4"/>
          </p:nvPr>
        </p:nvSpPr>
        <p:spPr/>
        <p:txBody>
          <a:bodyPr/>
          <a:lstStyle>
            <a:lvl1pPr>
              <a:defRPr/>
            </a:lvl1pPr>
          </a:lstStyle>
          <a:p>
            <a:fld id="{D3C84CC1-6074-4106-8621-6399222F25E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211951-99AC-4F4E-BE95-DC8110C4179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74638"/>
            <a:ext cx="2057400" cy="5664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274638"/>
            <a:ext cx="6019800" cy="5664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2A1322-9C19-47D3-9F51-B976553E7F4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 y="-13741"/>
            <a:ext cx="9180512" cy="706437"/>
          </a:xfrm>
          <a:solidFill>
            <a:schemeClr val="accent2">
              <a:lumMod val="50000"/>
            </a:schemeClr>
          </a:solidFill>
        </p:spPr>
        <p:txBody>
          <a:bodyPr/>
          <a:lstStyle>
            <a:lvl1pPr>
              <a:defRPr b="0">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400">
                <a:solidFill>
                  <a:schemeClr val="accent2">
                    <a:lumMod val="50000"/>
                  </a:schemeClr>
                </a:solidFill>
              </a:defRPr>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37D5A5-37B5-4514-80DE-E2810D9D43E6}"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96902B-522C-48B8-A030-18558172651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412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4850" y="1412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2F16D1-33D5-4934-BE36-90F85F229BE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C299F7B-9B18-4794-A565-B2881553AE2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5EF3FD1-E4F2-4248-98A7-A0CECD4D524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E0A0861-DAB4-4B62-9C4E-A44B29F4287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D921B3-BCC2-4530-9E48-EF2CA531D66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1C3772-D363-4C13-BCC7-F3B32FD57CD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74638"/>
            <a:ext cx="8229600" cy="706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23850" y="1412875"/>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0CD14466-F7D4-43B2-803C-18A7A6B0EA9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2800" b="1">
          <a:solidFill>
            <a:srgbClr val="336699"/>
          </a:solidFill>
          <a:latin typeface="+mj-lt"/>
          <a:ea typeface="+mj-ea"/>
          <a:cs typeface="+mj-cs"/>
        </a:defRPr>
      </a:lvl1pPr>
      <a:lvl2pPr algn="l" rtl="0" fontAlgn="base">
        <a:spcBef>
          <a:spcPct val="0"/>
        </a:spcBef>
        <a:spcAft>
          <a:spcPct val="0"/>
        </a:spcAft>
        <a:defRPr sz="2800" b="1">
          <a:solidFill>
            <a:srgbClr val="336699"/>
          </a:solidFill>
          <a:latin typeface="Calibri" pitchFamily="34" charset="0"/>
        </a:defRPr>
      </a:lvl2pPr>
      <a:lvl3pPr algn="l" rtl="0" fontAlgn="base">
        <a:spcBef>
          <a:spcPct val="0"/>
        </a:spcBef>
        <a:spcAft>
          <a:spcPct val="0"/>
        </a:spcAft>
        <a:defRPr sz="2800" b="1">
          <a:solidFill>
            <a:srgbClr val="336699"/>
          </a:solidFill>
          <a:latin typeface="Calibri" pitchFamily="34" charset="0"/>
        </a:defRPr>
      </a:lvl3pPr>
      <a:lvl4pPr algn="l" rtl="0" fontAlgn="base">
        <a:spcBef>
          <a:spcPct val="0"/>
        </a:spcBef>
        <a:spcAft>
          <a:spcPct val="0"/>
        </a:spcAft>
        <a:defRPr sz="2800" b="1">
          <a:solidFill>
            <a:srgbClr val="336699"/>
          </a:solidFill>
          <a:latin typeface="Calibri" pitchFamily="34" charset="0"/>
        </a:defRPr>
      </a:lvl4pPr>
      <a:lvl5pPr algn="l" rtl="0" fontAlgn="base">
        <a:spcBef>
          <a:spcPct val="0"/>
        </a:spcBef>
        <a:spcAft>
          <a:spcPct val="0"/>
        </a:spcAft>
        <a:defRPr sz="2800" b="1">
          <a:solidFill>
            <a:srgbClr val="336699"/>
          </a:solidFill>
          <a:latin typeface="Calibri" pitchFamily="34" charset="0"/>
        </a:defRPr>
      </a:lvl5pPr>
      <a:lvl6pPr marL="457200" algn="l" rtl="0" fontAlgn="base">
        <a:spcBef>
          <a:spcPct val="0"/>
        </a:spcBef>
        <a:spcAft>
          <a:spcPct val="0"/>
        </a:spcAft>
        <a:defRPr sz="2800" b="1">
          <a:solidFill>
            <a:srgbClr val="336699"/>
          </a:solidFill>
          <a:latin typeface="Calibri" pitchFamily="34" charset="0"/>
        </a:defRPr>
      </a:lvl6pPr>
      <a:lvl7pPr marL="914400" algn="l" rtl="0" fontAlgn="base">
        <a:spcBef>
          <a:spcPct val="0"/>
        </a:spcBef>
        <a:spcAft>
          <a:spcPct val="0"/>
        </a:spcAft>
        <a:defRPr sz="2800" b="1">
          <a:solidFill>
            <a:srgbClr val="336699"/>
          </a:solidFill>
          <a:latin typeface="Calibri" pitchFamily="34" charset="0"/>
        </a:defRPr>
      </a:lvl7pPr>
      <a:lvl8pPr marL="1371600" algn="l" rtl="0" fontAlgn="base">
        <a:spcBef>
          <a:spcPct val="0"/>
        </a:spcBef>
        <a:spcAft>
          <a:spcPct val="0"/>
        </a:spcAft>
        <a:defRPr sz="2800" b="1">
          <a:solidFill>
            <a:srgbClr val="336699"/>
          </a:solidFill>
          <a:latin typeface="Calibri" pitchFamily="34" charset="0"/>
        </a:defRPr>
      </a:lvl8pPr>
      <a:lvl9pPr marL="1828800" algn="l" rtl="0" fontAlgn="base">
        <a:spcBef>
          <a:spcPct val="0"/>
        </a:spcBef>
        <a:spcAft>
          <a:spcPct val="0"/>
        </a:spcAft>
        <a:defRPr sz="2800" b="1">
          <a:solidFill>
            <a:srgbClr val="336699"/>
          </a:solidFill>
          <a:latin typeface="Calibri" pitchFamily="34" charset="0"/>
        </a:defRPr>
      </a:lvl9pPr>
    </p:titleStyle>
    <p:bodyStyle>
      <a:lvl1pPr marL="342900" indent="-342900" algn="l" rtl="0" fontAlgn="base">
        <a:spcBef>
          <a:spcPct val="20000"/>
        </a:spcBef>
        <a:spcAft>
          <a:spcPct val="0"/>
        </a:spcAft>
        <a:buClr>
          <a:srgbClr val="FF0000"/>
        </a:buClr>
        <a:buChar char="•"/>
        <a:defRPr sz="2000">
          <a:solidFill>
            <a:srgbClr val="336699"/>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Verdana" pitchFamily="34" charset="0"/>
        </a:defRPr>
      </a:lvl3pPr>
      <a:lvl4pPr marL="1600200" indent="-228600" algn="l" rtl="0" fontAlgn="base">
        <a:spcBef>
          <a:spcPct val="20000"/>
        </a:spcBef>
        <a:spcAft>
          <a:spcPct val="0"/>
        </a:spcAft>
        <a:buChar char="–"/>
        <a:defRPr sz="2000">
          <a:solidFill>
            <a:schemeClr val="tx1"/>
          </a:solidFill>
          <a:latin typeface="Verdana" pitchFamily="34" charset="0"/>
        </a:defRPr>
      </a:lvl4pPr>
      <a:lvl5pPr marL="2057400" indent="-228600" algn="l" rtl="0" fontAlgn="base">
        <a:spcBef>
          <a:spcPct val="20000"/>
        </a:spcBef>
        <a:spcAft>
          <a:spcPct val="0"/>
        </a:spcAft>
        <a:buChar char="»"/>
        <a:defRPr sz="2000">
          <a:solidFill>
            <a:schemeClr val="tx1"/>
          </a:solidFill>
          <a:latin typeface="Verdana" pitchFamily="34" charset="0"/>
        </a:defRPr>
      </a:lvl5pPr>
      <a:lvl6pPr marL="2514600" indent="-228600" algn="l" rtl="0" fontAlgn="base">
        <a:spcBef>
          <a:spcPct val="20000"/>
        </a:spcBef>
        <a:spcAft>
          <a:spcPct val="0"/>
        </a:spcAft>
        <a:buChar char="»"/>
        <a:defRPr sz="2000">
          <a:solidFill>
            <a:schemeClr val="tx1"/>
          </a:solidFill>
          <a:latin typeface="Verdana" pitchFamily="34" charset="0"/>
        </a:defRPr>
      </a:lvl6pPr>
      <a:lvl7pPr marL="2971800" indent="-228600" algn="l" rtl="0" fontAlgn="base">
        <a:spcBef>
          <a:spcPct val="20000"/>
        </a:spcBef>
        <a:spcAft>
          <a:spcPct val="0"/>
        </a:spcAft>
        <a:buChar char="»"/>
        <a:defRPr sz="2000">
          <a:solidFill>
            <a:schemeClr val="tx1"/>
          </a:solidFill>
          <a:latin typeface="Verdana" pitchFamily="34" charset="0"/>
        </a:defRPr>
      </a:lvl7pPr>
      <a:lvl8pPr marL="3429000" indent="-228600" algn="l" rtl="0" fontAlgn="base">
        <a:spcBef>
          <a:spcPct val="20000"/>
        </a:spcBef>
        <a:spcAft>
          <a:spcPct val="0"/>
        </a:spcAft>
        <a:buChar char="»"/>
        <a:defRPr sz="2000">
          <a:solidFill>
            <a:schemeClr val="tx1"/>
          </a:solidFill>
          <a:latin typeface="Verdana" pitchFamily="34" charset="0"/>
        </a:defRPr>
      </a:lvl8pPr>
      <a:lvl9pPr marL="3886200" indent="-228600" algn="l" rtl="0" fontAlgn="base">
        <a:spcBef>
          <a:spcPct val="20000"/>
        </a:spcBef>
        <a:spcAft>
          <a:spcPct val="0"/>
        </a:spcAft>
        <a:buChar char="»"/>
        <a:defRPr sz="2000">
          <a:solidFill>
            <a:schemeClr val="tx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gif"/><Relationship Id="rId7" Type="http://schemas.openxmlformats.org/officeDocument/2006/relationships/image" Target="../media/image3.gif"/><Relationship Id="rId2" Type="http://schemas.openxmlformats.org/officeDocument/2006/relationships/hyperlink" Target="http://www.well.ox.ac.uk/" TargetMode="External"/><Relationship Id="rId1" Type="http://schemas.openxmlformats.org/officeDocument/2006/relationships/slideLayout" Target="../slideLayouts/slideLayout1.xml"/><Relationship Id="rId6" Type="http://schemas.openxmlformats.org/officeDocument/2006/relationships/hyperlink" Target="http://www.ox.ac.uk/" TargetMode="External"/><Relationship Id="rId5" Type="http://schemas.openxmlformats.org/officeDocument/2006/relationships/image" Target="../media/image2.gif"/><Relationship Id="rId4" Type="http://schemas.openxmlformats.org/officeDocument/2006/relationships/hyperlink" Target="http://www.ndm.ox.ac.uk/"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76470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ctrTitle"/>
          </p:nvPr>
        </p:nvSpPr>
        <p:spPr>
          <a:xfrm>
            <a:off x="685800" y="1268760"/>
            <a:ext cx="7702624" cy="2143140"/>
          </a:xfrm>
        </p:spPr>
        <p:txBody>
          <a:bodyPr/>
          <a:lstStyle/>
          <a:p>
            <a:pPr algn="l"/>
            <a:r>
              <a:rPr lang="en-GB" sz="4400" b="0" dirty="0" smtClean="0">
                <a:solidFill>
                  <a:schemeClr val="accent2">
                    <a:lumMod val="75000"/>
                  </a:schemeClr>
                </a:solidFill>
              </a:rPr>
              <a:t>Human genetic variation: Recombination, rare variants and selection</a:t>
            </a:r>
            <a:endParaRPr lang="en-GB" sz="4400" b="0" dirty="0">
              <a:solidFill>
                <a:schemeClr val="accent2">
                  <a:lumMod val="75000"/>
                </a:schemeClr>
              </a:solidFill>
            </a:endParaRPr>
          </a:p>
        </p:txBody>
      </p:sp>
      <p:sp>
        <p:nvSpPr>
          <p:cNvPr id="2051" name="Rectangle 3"/>
          <p:cNvSpPr>
            <a:spLocks noGrp="1" noChangeArrowheads="1"/>
          </p:cNvSpPr>
          <p:nvPr>
            <p:ph type="subTitle" idx="1"/>
          </p:nvPr>
        </p:nvSpPr>
        <p:spPr>
          <a:xfrm>
            <a:off x="2267744" y="3356992"/>
            <a:ext cx="6400800" cy="596038"/>
          </a:xfrm>
        </p:spPr>
        <p:txBody>
          <a:bodyPr/>
          <a:lstStyle/>
          <a:p>
            <a:pPr algn="r"/>
            <a:r>
              <a:rPr lang="en-GB" dirty="0">
                <a:solidFill>
                  <a:schemeClr val="tx1"/>
                </a:solidFill>
              </a:rPr>
              <a:t>Gil </a:t>
            </a:r>
            <a:r>
              <a:rPr lang="en-GB" dirty="0" smtClean="0">
                <a:solidFill>
                  <a:schemeClr val="tx1"/>
                </a:solidFill>
              </a:rPr>
              <a:t>McVean</a:t>
            </a:r>
            <a:endParaRPr lang="en-GB" dirty="0">
              <a:solidFill>
                <a:schemeClr val="tx1"/>
              </a:solidFill>
            </a:endParaRPr>
          </a:p>
        </p:txBody>
      </p:sp>
      <p:pic>
        <p:nvPicPr>
          <p:cNvPr id="22530" name="Picture 2" descr="Wellcome Trust Centre for Human Genetics">
            <a:hlinkClick r:id="rId2" tooltip="Link to Wellcome Trust Centre for Human Genetics homepage"/>
          </p:cNvPr>
          <p:cNvPicPr>
            <a:picLocks noChangeAspect="1" noChangeArrowheads="1"/>
          </p:cNvPicPr>
          <p:nvPr/>
        </p:nvPicPr>
        <p:blipFill>
          <a:blip r:embed="rId3" cstate="print"/>
          <a:srcRect/>
          <a:stretch>
            <a:fillRect/>
          </a:stretch>
        </p:blipFill>
        <p:spPr bwMode="auto">
          <a:xfrm>
            <a:off x="251520" y="206990"/>
            <a:ext cx="5686615" cy="351147"/>
          </a:xfrm>
          <a:prstGeom prst="rect">
            <a:avLst/>
          </a:prstGeom>
          <a:noFill/>
        </p:spPr>
      </p:pic>
      <p:pic>
        <p:nvPicPr>
          <p:cNvPr id="22532" name="Picture 4" descr="Nuffield Department of Clincial Medicine logo">
            <a:hlinkClick r:id="rId4" tooltip="Link to Nuffield Department of Clincial Medicine homepage"/>
          </p:cNvPr>
          <p:cNvPicPr>
            <a:picLocks noChangeAspect="1" noChangeArrowheads="1"/>
          </p:cNvPicPr>
          <p:nvPr/>
        </p:nvPicPr>
        <p:blipFill>
          <a:blip r:embed="rId5" cstate="print"/>
          <a:srcRect/>
          <a:stretch>
            <a:fillRect/>
          </a:stretch>
        </p:blipFill>
        <p:spPr bwMode="auto">
          <a:xfrm>
            <a:off x="6084168" y="144438"/>
            <a:ext cx="1485900" cy="476250"/>
          </a:xfrm>
          <a:prstGeom prst="rect">
            <a:avLst/>
          </a:prstGeom>
          <a:noFill/>
        </p:spPr>
      </p:pic>
      <p:pic>
        <p:nvPicPr>
          <p:cNvPr id="22534" name="Picture 6" descr="Oxford University logo">
            <a:hlinkClick r:id="rId6" tooltip="Link to Oxford University homepage"/>
          </p:cNvPr>
          <p:cNvPicPr>
            <a:picLocks noChangeAspect="1" noChangeArrowheads="1"/>
          </p:cNvPicPr>
          <p:nvPr/>
        </p:nvPicPr>
        <p:blipFill>
          <a:blip r:embed="rId7" cstate="print"/>
          <a:srcRect/>
          <a:stretch>
            <a:fillRect/>
          </a:stretch>
        </p:blipFill>
        <p:spPr bwMode="auto">
          <a:xfrm>
            <a:off x="7622604" y="144438"/>
            <a:ext cx="1485900" cy="476250"/>
          </a:xfrm>
          <a:prstGeom prst="rect">
            <a:avLst/>
          </a:prstGeom>
          <a:noFill/>
        </p:spPr>
      </p:pic>
      <p:pic>
        <p:nvPicPr>
          <p:cNvPr id="10" name="Picture 9"/>
          <p:cNvPicPr>
            <a:picLocks noChangeAspect="1"/>
          </p:cNvPicPr>
          <p:nvPr/>
        </p:nvPicPr>
        <p:blipFill>
          <a:blip r:embed="rId8" cstate="print">
            <a:alphaModFix/>
          </a:blip>
          <a:stretch>
            <a:fillRect/>
          </a:stretch>
        </p:blipFill>
        <p:spPr>
          <a:xfrm>
            <a:off x="3347864" y="4437112"/>
            <a:ext cx="2278264" cy="1910286"/>
          </a:xfrm>
          <a:prstGeom prst="rect">
            <a:avLst/>
          </a:prstGeom>
        </p:spPr>
      </p:pic>
      <p:grpSp>
        <p:nvGrpSpPr>
          <p:cNvPr id="57" name="Group 56"/>
          <p:cNvGrpSpPr/>
          <p:nvPr/>
        </p:nvGrpSpPr>
        <p:grpSpPr>
          <a:xfrm>
            <a:off x="755576" y="4645594"/>
            <a:ext cx="1392244" cy="1599260"/>
            <a:chOff x="1116013" y="2565400"/>
            <a:chExt cx="1943100" cy="2232025"/>
          </a:xfrm>
        </p:grpSpPr>
        <p:sp>
          <p:nvSpPr>
            <p:cNvPr id="28" name="Line 3"/>
            <p:cNvSpPr>
              <a:spLocks noChangeShapeType="1"/>
            </p:cNvSpPr>
            <p:nvPr/>
          </p:nvSpPr>
          <p:spPr bwMode="auto">
            <a:xfrm flipV="1">
              <a:off x="1979613" y="3500438"/>
              <a:ext cx="0" cy="649287"/>
            </a:xfrm>
            <a:prstGeom prst="line">
              <a:avLst/>
            </a:prstGeom>
            <a:noFill/>
            <a:ln w="28575">
              <a:solidFill>
                <a:schemeClr val="accent2"/>
              </a:solidFill>
              <a:round/>
              <a:headEnd/>
              <a:tailEnd/>
            </a:ln>
          </p:spPr>
          <p:txBody>
            <a:bodyPr/>
            <a:lstStyle/>
            <a:p>
              <a:endParaRPr lang="en-GB" sz="1800"/>
            </a:p>
          </p:txBody>
        </p:sp>
        <p:sp>
          <p:nvSpPr>
            <p:cNvPr id="29" name="Line 7"/>
            <p:cNvSpPr>
              <a:spLocks noChangeShapeType="1"/>
            </p:cNvSpPr>
            <p:nvPr/>
          </p:nvSpPr>
          <p:spPr bwMode="auto">
            <a:xfrm flipV="1">
              <a:off x="1116013" y="3578225"/>
              <a:ext cx="0" cy="1219200"/>
            </a:xfrm>
            <a:prstGeom prst="line">
              <a:avLst/>
            </a:prstGeom>
            <a:noFill/>
            <a:ln w="28575">
              <a:solidFill>
                <a:srgbClr val="FF0000"/>
              </a:solidFill>
              <a:round/>
              <a:headEnd/>
              <a:tailEnd/>
            </a:ln>
          </p:spPr>
          <p:txBody>
            <a:bodyPr/>
            <a:lstStyle/>
            <a:p>
              <a:endParaRPr lang="en-GB" sz="1800"/>
            </a:p>
          </p:txBody>
        </p:sp>
        <p:sp>
          <p:nvSpPr>
            <p:cNvPr id="30" name="Line 8"/>
            <p:cNvSpPr>
              <a:spLocks noChangeShapeType="1"/>
            </p:cNvSpPr>
            <p:nvPr/>
          </p:nvSpPr>
          <p:spPr bwMode="auto">
            <a:xfrm flipV="1">
              <a:off x="1752600" y="4187825"/>
              <a:ext cx="0" cy="609600"/>
            </a:xfrm>
            <a:prstGeom prst="line">
              <a:avLst/>
            </a:prstGeom>
            <a:noFill/>
            <a:ln w="28575">
              <a:solidFill>
                <a:srgbClr val="FF0000"/>
              </a:solidFill>
              <a:round/>
              <a:headEnd/>
              <a:tailEnd/>
            </a:ln>
          </p:spPr>
          <p:txBody>
            <a:bodyPr/>
            <a:lstStyle/>
            <a:p>
              <a:endParaRPr lang="en-GB" sz="1800"/>
            </a:p>
          </p:txBody>
        </p:sp>
        <p:sp>
          <p:nvSpPr>
            <p:cNvPr id="31" name="Line 9"/>
            <p:cNvSpPr>
              <a:spLocks noChangeShapeType="1"/>
            </p:cNvSpPr>
            <p:nvPr/>
          </p:nvSpPr>
          <p:spPr bwMode="auto">
            <a:xfrm flipV="1">
              <a:off x="2339975" y="4492625"/>
              <a:ext cx="0" cy="304800"/>
            </a:xfrm>
            <a:prstGeom prst="line">
              <a:avLst/>
            </a:prstGeom>
            <a:noFill/>
            <a:ln w="28575">
              <a:solidFill>
                <a:srgbClr val="FF0000"/>
              </a:solidFill>
              <a:round/>
              <a:headEnd/>
              <a:tailEnd/>
            </a:ln>
          </p:spPr>
          <p:txBody>
            <a:bodyPr/>
            <a:lstStyle/>
            <a:p>
              <a:endParaRPr lang="en-GB" sz="1800"/>
            </a:p>
          </p:txBody>
        </p:sp>
        <p:sp>
          <p:nvSpPr>
            <p:cNvPr id="32" name="Line 10"/>
            <p:cNvSpPr>
              <a:spLocks noChangeShapeType="1"/>
            </p:cNvSpPr>
            <p:nvPr/>
          </p:nvSpPr>
          <p:spPr bwMode="auto">
            <a:xfrm flipV="1">
              <a:off x="2987675" y="3273425"/>
              <a:ext cx="0" cy="1524000"/>
            </a:xfrm>
            <a:prstGeom prst="line">
              <a:avLst/>
            </a:prstGeom>
            <a:noFill/>
            <a:ln w="28575">
              <a:solidFill>
                <a:srgbClr val="FF0000"/>
              </a:solidFill>
              <a:round/>
              <a:headEnd/>
              <a:tailEnd/>
            </a:ln>
          </p:spPr>
          <p:txBody>
            <a:bodyPr/>
            <a:lstStyle/>
            <a:p>
              <a:endParaRPr lang="en-GB" sz="1800"/>
            </a:p>
          </p:txBody>
        </p:sp>
        <p:sp>
          <p:nvSpPr>
            <p:cNvPr id="33" name="Line 11"/>
            <p:cNvSpPr>
              <a:spLocks noChangeShapeType="1"/>
            </p:cNvSpPr>
            <p:nvPr/>
          </p:nvSpPr>
          <p:spPr bwMode="auto">
            <a:xfrm>
              <a:off x="1752600" y="4187825"/>
              <a:ext cx="304800" cy="0"/>
            </a:xfrm>
            <a:prstGeom prst="line">
              <a:avLst/>
            </a:prstGeom>
            <a:noFill/>
            <a:ln w="28575">
              <a:solidFill>
                <a:srgbClr val="FF0000"/>
              </a:solidFill>
              <a:round/>
              <a:headEnd/>
              <a:tailEnd/>
            </a:ln>
          </p:spPr>
          <p:txBody>
            <a:bodyPr/>
            <a:lstStyle/>
            <a:p>
              <a:endParaRPr lang="en-GB" sz="1800"/>
            </a:p>
          </p:txBody>
        </p:sp>
        <p:sp>
          <p:nvSpPr>
            <p:cNvPr id="34" name="Line 12"/>
            <p:cNvSpPr>
              <a:spLocks noChangeShapeType="1"/>
            </p:cNvSpPr>
            <p:nvPr/>
          </p:nvSpPr>
          <p:spPr bwMode="auto">
            <a:xfrm flipV="1">
              <a:off x="1908175" y="3578225"/>
              <a:ext cx="0" cy="609600"/>
            </a:xfrm>
            <a:prstGeom prst="line">
              <a:avLst/>
            </a:prstGeom>
            <a:noFill/>
            <a:ln w="28575">
              <a:solidFill>
                <a:srgbClr val="FF0000"/>
              </a:solidFill>
              <a:round/>
              <a:headEnd/>
              <a:tailEnd/>
            </a:ln>
          </p:spPr>
          <p:txBody>
            <a:bodyPr/>
            <a:lstStyle/>
            <a:p>
              <a:endParaRPr lang="en-GB" sz="1800"/>
            </a:p>
          </p:txBody>
        </p:sp>
        <p:sp>
          <p:nvSpPr>
            <p:cNvPr id="35" name="Oval 13"/>
            <p:cNvSpPr>
              <a:spLocks noChangeArrowheads="1"/>
            </p:cNvSpPr>
            <p:nvPr/>
          </p:nvSpPr>
          <p:spPr bwMode="auto">
            <a:xfrm>
              <a:off x="1828800" y="3806825"/>
              <a:ext cx="152400" cy="152400"/>
            </a:xfrm>
            <a:prstGeom prst="ellipse">
              <a:avLst/>
            </a:prstGeom>
            <a:solidFill>
              <a:srgbClr val="FF3300"/>
            </a:solidFill>
            <a:ln w="9525">
              <a:solidFill>
                <a:schemeClr val="tx1"/>
              </a:solidFill>
              <a:round/>
              <a:headEnd/>
              <a:tailEnd/>
            </a:ln>
          </p:spPr>
          <p:txBody>
            <a:bodyPr wrap="none" anchor="ctr"/>
            <a:lstStyle/>
            <a:p>
              <a:endParaRPr lang="en-GB" sz="1800"/>
            </a:p>
          </p:txBody>
        </p:sp>
        <p:sp>
          <p:nvSpPr>
            <p:cNvPr id="36" name="Line 14"/>
            <p:cNvSpPr>
              <a:spLocks noChangeShapeType="1"/>
            </p:cNvSpPr>
            <p:nvPr/>
          </p:nvSpPr>
          <p:spPr bwMode="auto">
            <a:xfrm flipV="1">
              <a:off x="2411413" y="4508500"/>
              <a:ext cx="288925" cy="0"/>
            </a:xfrm>
            <a:prstGeom prst="line">
              <a:avLst/>
            </a:prstGeom>
            <a:noFill/>
            <a:ln w="28575">
              <a:solidFill>
                <a:schemeClr val="accent2"/>
              </a:solidFill>
              <a:round/>
              <a:headEnd/>
              <a:tailEnd/>
            </a:ln>
          </p:spPr>
          <p:txBody>
            <a:bodyPr/>
            <a:lstStyle/>
            <a:p>
              <a:endParaRPr lang="en-GB" sz="1800"/>
            </a:p>
          </p:txBody>
        </p:sp>
        <p:sp>
          <p:nvSpPr>
            <p:cNvPr id="37" name="Line 19"/>
            <p:cNvSpPr>
              <a:spLocks noChangeShapeType="1"/>
            </p:cNvSpPr>
            <p:nvPr/>
          </p:nvSpPr>
          <p:spPr bwMode="auto">
            <a:xfrm>
              <a:off x="1116013" y="3573463"/>
              <a:ext cx="792162" cy="0"/>
            </a:xfrm>
            <a:prstGeom prst="line">
              <a:avLst/>
            </a:prstGeom>
            <a:noFill/>
            <a:ln w="28575">
              <a:solidFill>
                <a:srgbClr val="FF0000"/>
              </a:solidFill>
              <a:round/>
              <a:headEnd/>
              <a:tailEnd/>
            </a:ln>
          </p:spPr>
          <p:txBody>
            <a:bodyPr/>
            <a:lstStyle/>
            <a:p>
              <a:endParaRPr lang="en-GB" sz="1800"/>
            </a:p>
          </p:txBody>
        </p:sp>
        <p:sp>
          <p:nvSpPr>
            <p:cNvPr id="38" name="Line 20"/>
            <p:cNvSpPr>
              <a:spLocks noChangeShapeType="1"/>
            </p:cNvSpPr>
            <p:nvPr/>
          </p:nvSpPr>
          <p:spPr bwMode="auto">
            <a:xfrm>
              <a:off x="2057400" y="4187825"/>
              <a:ext cx="0" cy="304800"/>
            </a:xfrm>
            <a:prstGeom prst="line">
              <a:avLst/>
            </a:prstGeom>
            <a:noFill/>
            <a:ln w="28575">
              <a:solidFill>
                <a:srgbClr val="FF0000"/>
              </a:solidFill>
              <a:round/>
              <a:headEnd/>
              <a:tailEnd/>
            </a:ln>
          </p:spPr>
          <p:txBody>
            <a:bodyPr/>
            <a:lstStyle/>
            <a:p>
              <a:endParaRPr lang="en-GB" sz="1800"/>
            </a:p>
          </p:txBody>
        </p:sp>
        <p:sp>
          <p:nvSpPr>
            <p:cNvPr id="39" name="Line 21"/>
            <p:cNvSpPr>
              <a:spLocks noChangeShapeType="1"/>
            </p:cNvSpPr>
            <p:nvPr/>
          </p:nvSpPr>
          <p:spPr bwMode="auto">
            <a:xfrm flipV="1">
              <a:off x="1476375" y="2663825"/>
              <a:ext cx="0" cy="914400"/>
            </a:xfrm>
            <a:prstGeom prst="line">
              <a:avLst/>
            </a:prstGeom>
            <a:noFill/>
            <a:ln w="28575">
              <a:solidFill>
                <a:srgbClr val="FF0000"/>
              </a:solidFill>
              <a:round/>
              <a:headEnd/>
              <a:tailEnd/>
            </a:ln>
          </p:spPr>
          <p:txBody>
            <a:bodyPr/>
            <a:lstStyle/>
            <a:p>
              <a:endParaRPr lang="en-GB" sz="1800"/>
            </a:p>
          </p:txBody>
        </p:sp>
        <p:sp>
          <p:nvSpPr>
            <p:cNvPr id="40" name="Line 24"/>
            <p:cNvSpPr>
              <a:spLocks noChangeShapeType="1"/>
            </p:cNvSpPr>
            <p:nvPr/>
          </p:nvSpPr>
          <p:spPr bwMode="auto">
            <a:xfrm flipV="1">
              <a:off x="2700338" y="3213100"/>
              <a:ext cx="0" cy="1279525"/>
            </a:xfrm>
            <a:prstGeom prst="line">
              <a:avLst/>
            </a:prstGeom>
            <a:noFill/>
            <a:ln w="28575">
              <a:solidFill>
                <a:schemeClr val="accent2"/>
              </a:solidFill>
              <a:round/>
              <a:headEnd/>
              <a:tailEnd/>
            </a:ln>
          </p:spPr>
          <p:txBody>
            <a:bodyPr/>
            <a:lstStyle/>
            <a:p>
              <a:endParaRPr lang="en-GB" sz="1800"/>
            </a:p>
          </p:txBody>
        </p:sp>
        <p:sp>
          <p:nvSpPr>
            <p:cNvPr id="41" name="Line 25"/>
            <p:cNvSpPr>
              <a:spLocks noChangeShapeType="1"/>
            </p:cNvSpPr>
            <p:nvPr/>
          </p:nvSpPr>
          <p:spPr bwMode="auto">
            <a:xfrm>
              <a:off x="2843213" y="3273425"/>
              <a:ext cx="144462" cy="0"/>
            </a:xfrm>
            <a:prstGeom prst="line">
              <a:avLst/>
            </a:prstGeom>
            <a:noFill/>
            <a:ln w="28575">
              <a:solidFill>
                <a:srgbClr val="FF0000"/>
              </a:solidFill>
              <a:round/>
              <a:headEnd/>
              <a:tailEnd/>
            </a:ln>
          </p:spPr>
          <p:txBody>
            <a:bodyPr/>
            <a:lstStyle/>
            <a:p>
              <a:endParaRPr lang="en-GB" sz="1800"/>
            </a:p>
          </p:txBody>
        </p:sp>
        <p:sp>
          <p:nvSpPr>
            <p:cNvPr id="42" name="Line 26"/>
            <p:cNvSpPr>
              <a:spLocks noChangeShapeType="1"/>
            </p:cNvSpPr>
            <p:nvPr/>
          </p:nvSpPr>
          <p:spPr bwMode="auto">
            <a:xfrm flipV="1">
              <a:off x="2843213" y="2663825"/>
              <a:ext cx="0" cy="609600"/>
            </a:xfrm>
            <a:prstGeom prst="line">
              <a:avLst/>
            </a:prstGeom>
            <a:noFill/>
            <a:ln w="28575">
              <a:solidFill>
                <a:srgbClr val="FF0000"/>
              </a:solidFill>
              <a:round/>
              <a:headEnd/>
              <a:tailEnd/>
            </a:ln>
          </p:spPr>
          <p:txBody>
            <a:bodyPr/>
            <a:lstStyle/>
            <a:p>
              <a:endParaRPr lang="en-GB" sz="1800"/>
            </a:p>
          </p:txBody>
        </p:sp>
        <p:sp>
          <p:nvSpPr>
            <p:cNvPr id="43" name="Line 27"/>
            <p:cNvSpPr>
              <a:spLocks noChangeShapeType="1"/>
            </p:cNvSpPr>
            <p:nvPr/>
          </p:nvSpPr>
          <p:spPr bwMode="auto">
            <a:xfrm flipH="1">
              <a:off x="1476375" y="2663825"/>
              <a:ext cx="1343025" cy="0"/>
            </a:xfrm>
            <a:prstGeom prst="line">
              <a:avLst/>
            </a:prstGeom>
            <a:noFill/>
            <a:ln w="28575">
              <a:solidFill>
                <a:srgbClr val="FF0000"/>
              </a:solidFill>
              <a:round/>
              <a:headEnd/>
              <a:tailEnd/>
            </a:ln>
          </p:spPr>
          <p:txBody>
            <a:bodyPr/>
            <a:lstStyle/>
            <a:p>
              <a:endParaRPr lang="en-GB" sz="1800"/>
            </a:p>
          </p:txBody>
        </p:sp>
        <p:sp>
          <p:nvSpPr>
            <p:cNvPr id="44" name="Line 51"/>
            <p:cNvSpPr>
              <a:spLocks noChangeShapeType="1"/>
            </p:cNvSpPr>
            <p:nvPr/>
          </p:nvSpPr>
          <p:spPr bwMode="auto">
            <a:xfrm flipV="1">
              <a:off x="1187450" y="3500438"/>
              <a:ext cx="0" cy="1219200"/>
            </a:xfrm>
            <a:prstGeom prst="line">
              <a:avLst/>
            </a:prstGeom>
            <a:noFill/>
            <a:ln w="28575">
              <a:solidFill>
                <a:schemeClr val="accent2"/>
              </a:solidFill>
              <a:round/>
              <a:headEnd/>
              <a:tailEnd/>
            </a:ln>
          </p:spPr>
          <p:txBody>
            <a:bodyPr/>
            <a:lstStyle/>
            <a:p>
              <a:endParaRPr lang="en-GB" sz="1800"/>
            </a:p>
          </p:txBody>
        </p:sp>
        <p:sp>
          <p:nvSpPr>
            <p:cNvPr id="45" name="Line 52"/>
            <p:cNvSpPr>
              <a:spLocks noChangeShapeType="1"/>
            </p:cNvSpPr>
            <p:nvPr/>
          </p:nvSpPr>
          <p:spPr bwMode="auto">
            <a:xfrm flipV="1">
              <a:off x="3059113" y="3213100"/>
              <a:ext cx="0" cy="1506538"/>
            </a:xfrm>
            <a:prstGeom prst="line">
              <a:avLst/>
            </a:prstGeom>
            <a:noFill/>
            <a:ln w="28575">
              <a:solidFill>
                <a:schemeClr val="accent2"/>
              </a:solidFill>
              <a:round/>
              <a:headEnd/>
              <a:tailEnd/>
            </a:ln>
          </p:spPr>
          <p:txBody>
            <a:bodyPr/>
            <a:lstStyle/>
            <a:p>
              <a:endParaRPr lang="en-GB" sz="1800"/>
            </a:p>
          </p:txBody>
        </p:sp>
        <p:sp>
          <p:nvSpPr>
            <p:cNvPr id="46" name="Line 53"/>
            <p:cNvSpPr>
              <a:spLocks noChangeShapeType="1"/>
            </p:cNvSpPr>
            <p:nvPr/>
          </p:nvSpPr>
          <p:spPr bwMode="auto">
            <a:xfrm>
              <a:off x="1187450" y="3500438"/>
              <a:ext cx="360363" cy="0"/>
            </a:xfrm>
            <a:prstGeom prst="line">
              <a:avLst/>
            </a:prstGeom>
            <a:noFill/>
            <a:ln w="28575">
              <a:solidFill>
                <a:schemeClr val="accent2"/>
              </a:solidFill>
              <a:round/>
              <a:headEnd/>
              <a:tailEnd/>
            </a:ln>
          </p:spPr>
          <p:txBody>
            <a:bodyPr/>
            <a:lstStyle/>
            <a:p>
              <a:endParaRPr lang="en-GB" sz="1800"/>
            </a:p>
          </p:txBody>
        </p:sp>
        <p:sp>
          <p:nvSpPr>
            <p:cNvPr id="47" name="Line 54"/>
            <p:cNvSpPr>
              <a:spLocks noChangeShapeType="1"/>
            </p:cNvSpPr>
            <p:nvPr/>
          </p:nvSpPr>
          <p:spPr bwMode="auto">
            <a:xfrm flipV="1">
              <a:off x="1547813" y="2565400"/>
              <a:ext cx="0" cy="935038"/>
            </a:xfrm>
            <a:prstGeom prst="line">
              <a:avLst/>
            </a:prstGeom>
            <a:noFill/>
            <a:ln w="28575">
              <a:solidFill>
                <a:schemeClr val="accent2"/>
              </a:solidFill>
              <a:round/>
              <a:headEnd/>
              <a:tailEnd/>
            </a:ln>
          </p:spPr>
          <p:txBody>
            <a:bodyPr/>
            <a:lstStyle/>
            <a:p>
              <a:endParaRPr lang="en-GB" sz="1800"/>
            </a:p>
          </p:txBody>
        </p:sp>
        <p:sp>
          <p:nvSpPr>
            <p:cNvPr id="48" name="Line 55"/>
            <p:cNvSpPr>
              <a:spLocks noChangeShapeType="1"/>
            </p:cNvSpPr>
            <p:nvPr/>
          </p:nvSpPr>
          <p:spPr bwMode="auto">
            <a:xfrm flipV="1">
              <a:off x="2411413" y="4508500"/>
              <a:ext cx="0" cy="215900"/>
            </a:xfrm>
            <a:prstGeom prst="line">
              <a:avLst/>
            </a:prstGeom>
            <a:noFill/>
            <a:ln w="28575">
              <a:solidFill>
                <a:schemeClr val="accent2"/>
              </a:solidFill>
              <a:round/>
              <a:headEnd/>
              <a:tailEnd/>
            </a:ln>
          </p:spPr>
          <p:txBody>
            <a:bodyPr/>
            <a:lstStyle/>
            <a:p>
              <a:endParaRPr lang="en-GB" sz="1800"/>
            </a:p>
          </p:txBody>
        </p:sp>
        <p:sp>
          <p:nvSpPr>
            <p:cNvPr id="49" name="Line 56"/>
            <p:cNvSpPr>
              <a:spLocks noChangeShapeType="1"/>
            </p:cNvSpPr>
            <p:nvPr/>
          </p:nvSpPr>
          <p:spPr bwMode="auto">
            <a:xfrm>
              <a:off x="2051050" y="4508500"/>
              <a:ext cx="288925" cy="0"/>
            </a:xfrm>
            <a:prstGeom prst="line">
              <a:avLst/>
            </a:prstGeom>
            <a:noFill/>
            <a:ln w="28575">
              <a:solidFill>
                <a:srgbClr val="FF0000"/>
              </a:solidFill>
              <a:round/>
              <a:headEnd/>
              <a:tailEnd/>
            </a:ln>
          </p:spPr>
          <p:txBody>
            <a:bodyPr/>
            <a:lstStyle/>
            <a:p>
              <a:endParaRPr lang="en-GB" sz="1800"/>
            </a:p>
          </p:txBody>
        </p:sp>
        <p:sp>
          <p:nvSpPr>
            <p:cNvPr id="50" name="Line 57"/>
            <p:cNvSpPr>
              <a:spLocks noChangeShapeType="1"/>
            </p:cNvSpPr>
            <p:nvPr/>
          </p:nvSpPr>
          <p:spPr bwMode="auto">
            <a:xfrm flipV="1">
              <a:off x="1835150" y="4149725"/>
              <a:ext cx="0" cy="574675"/>
            </a:xfrm>
            <a:prstGeom prst="line">
              <a:avLst/>
            </a:prstGeom>
            <a:noFill/>
            <a:ln w="28575">
              <a:solidFill>
                <a:schemeClr val="accent2"/>
              </a:solidFill>
              <a:round/>
              <a:headEnd/>
              <a:tailEnd/>
            </a:ln>
          </p:spPr>
          <p:txBody>
            <a:bodyPr/>
            <a:lstStyle/>
            <a:p>
              <a:endParaRPr lang="en-GB" sz="1800"/>
            </a:p>
          </p:txBody>
        </p:sp>
        <p:sp>
          <p:nvSpPr>
            <p:cNvPr id="51" name="Line 58"/>
            <p:cNvSpPr>
              <a:spLocks noChangeShapeType="1"/>
            </p:cNvSpPr>
            <p:nvPr/>
          </p:nvSpPr>
          <p:spPr bwMode="auto">
            <a:xfrm>
              <a:off x="1835150" y="4149725"/>
              <a:ext cx="144463" cy="0"/>
            </a:xfrm>
            <a:prstGeom prst="line">
              <a:avLst/>
            </a:prstGeom>
            <a:noFill/>
            <a:ln w="28575">
              <a:solidFill>
                <a:schemeClr val="accent2"/>
              </a:solidFill>
              <a:round/>
              <a:headEnd/>
              <a:tailEnd/>
            </a:ln>
          </p:spPr>
          <p:txBody>
            <a:bodyPr/>
            <a:lstStyle/>
            <a:p>
              <a:endParaRPr lang="en-GB" sz="1800"/>
            </a:p>
          </p:txBody>
        </p:sp>
        <p:sp>
          <p:nvSpPr>
            <p:cNvPr id="52" name="Line 59"/>
            <p:cNvSpPr>
              <a:spLocks noChangeShapeType="1"/>
            </p:cNvSpPr>
            <p:nvPr/>
          </p:nvSpPr>
          <p:spPr bwMode="auto">
            <a:xfrm>
              <a:off x="1547813" y="3500438"/>
              <a:ext cx="431800" cy="0"/>
            </a:xfrm>
            <a:prstGeom prst="line">
              <a:avLst/>
            </a:prstGeom>
            <a:noFill/>
            <a:ln w="28575">
              <a:solidFill>
                <a:schemeClr val="accent2"/>
              </a:solidFill>
              <a:round/>
              <a:headEnd/>
              <a:tailEnd/>
            </a:ln>
          </p:spPr>
          <p:txBody>
            <a:bodyPr/>
            <a:lstStyle/>
            <a:p>
              <a:endParaRPr lang="en-GB" sz="1800"/>
            </a:p>
          </p:txBody>
        </p:sp>
        <p:sp>
          <p:nvSpPr>
            <p:cNvPr id="53" name="Line 60"/>
            <p:cNvSpPr>
              <a:spLocks noChangeShapeType="1"/>
            </p:cNvSpPr>
            <p:nvPr/>
          </p:nvSpPr>
          <p:spPr bwMode="auto">
            <a:xfrm>
              <a:off x="2700338" y="3213100"/>
              <a:ext cx="358775" cy="0"/>
            </a:xfrm>
            <a:prstGeom prst="line">
              <a:avLst/>
            </a:prstGeom>
            <a:noFill/>
            <a:ln w="28575">
              <a:solidFill>
                <a:schemeClr val="accent2"/>
              </a:solidFill>
              <a:round/>
              <a:headEnd/>
              <a:tailEnd/>
            </a:ln>
          </p:spPr>
          <p:txBody>
            <a:bodyPr/>
            <a:lstStyle/>
            <a:p>
              <a:endParaRPr lang="en-GB" sz="1800"/>
            </a:p>
          </p:txBody>
        </p:sp>
        <p:sp>
          <p:nvSpPr>
            <p:cNvPr id="54" name="Line 61"/>
            <p:cNvSpPr>
              <a:spLocks noChangeShapeType="1"/>
            </p:cNvSpPr>
            <p:nvPr/>
          </p:nvSpPr>
          <p:spPr bwMode="auto">
            <a:xfrm flipV="1">
              <a:off x="2916238" y="2565400"/>
              <a:ext cx="0" cy="647700"/>
            </a:xfrm>
            <a:prstGeom prst="line">
              <a:avLst/>
            </a:prstGeom>
            <a:noFill/>
            <a:ln w="28575">
              <a:solidFill>
                <a:schemeClr val="accent2"/>
              </a:solidFill>
              <a:round/>
              <a:headEnd/>
              <a:tailEnd/>
            </a:ln>
          </p:spPr>
          <p:txBody>
            <a:bodyPr/>
            <a:lstStyle/>
            <a:p>
              <a:endParaRPr lang="en-GB" sz="1800"/>
            </a:p>
          </p:txBody>
        </p:sp>
        <p:sp>
          <p:nvSpPr>
            <p:cNvPr id="55" name="Line 62"/>
            <p:cNvSpPr>
              <a:spLocks noChangeShapeType="1"/>
            </p:cNvSpPr>
            <p:nvPr/>
          </p:nvSpPr>
          <p:spPr bwMode="auto">
            <a:xfrm>
              <a:off x="1547813" y="2565400"/>
              <a:ext cx="1368425" cy="0"/>
            </a:xfrm>
            <a:prstGeom prst="line">
              <a:avLst/>
            </a:prstGeom>
            <a:noFill/>
            <a:ln w="28575">
              <a:solidFill>
                <a:schemeClr val="accent2"/>
              </a:solidFill>
              <a:round/>
              <a:headEnd/>
              <a:tailEnd/>
            </a:ln>
          </p:spPr>
          <p:txBody>
            <a:bodyPr/>
            <a:lstStyle/>
            <a:p>
              <a:endParaRPr lang="en-GB" sz="1800"/>
            </a:p>
          </p:txBody>
        </p:sp>
        <p:sp>
          <p:nvSpPr>
            <p:cNvPr id="56" name="Oval 63"/>
            <p:cNvSpPr>
              <a:spLocks noChangeArrowheads="1"/>
            </p:cNvSpPr>
            <p:nvPr/>
          </p:nvSpPr>
          <p:spPr bwMode="auto">
            <a:xfrm>
              <a:off x="2835275" y="2892425"/>
              <a:ext cx="152400" cy="152400"/>
            </a:xfrm>
            <a:prstGeom prst="ellipse">
              <a:avLst/>
            </a:prstGeom>
            <a:solidFill>
              <a:srgbClr val="0066FF"/>
            </a:solidFill>
            <a:ln w="9525">
              <a:solidFill>
                <a:schemeClr val="tx1"/>
              </a:solidFill>
              <a:round/>
              <a:headEnd/>
              <a:tailEnd/>
            </a:ln>
          </p:spPr>
          <p:txBody>
            <a:bodyPr wrap="none" anchor="ctr"/>
            <a:lstStyle/>
            <a:p>
              <a:endParaRPr lang="en-GB" sz="1800"/>
            </a:p>
          </p:txBody>
        </p:sp>
      </p:grpSp>
      <p:pic>
        <p:nvPicPr>
          <p:cNvPr id="61" name="Picture 5"/>
          <p:cNvPicPr>
            <a:picLocks noChangeAspect="1" noChangeArrowheads="1"/>
          </p:cNvPicPr>
          <p:nvPr/>
        </p:nvPicPr>
        <p:blipFill>
          <a:blip r:embed="rId9" cstate="print"/>
          <a:srcRect/>
          <a:stretch>
            <a:fillRect/>
          </a:stretch>
        </p:blipFill>
        <p:spPr bwMode="auto">
          <a:xfrm>
            <a:off x="5974517" y="4221088"/>
            <a:ext cx="2629931"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GB" dirty="0" smtClean="0"/>
              <a:t>What defines the structure of genetic variation? </a:t>
            </a:r>
            <a:endParaRPr lang="en-US" dirty="0"/>
          </a:p>
        </p:txBody>
      </p:sp>
      <p:sp>
        <p:nvSpPr>
          <p:cNvPr id="184323" name="Rectangle 3"/>
          <p:cNvSpPr>
            <a:spLocks noGrp="1" noChangeArrowheads="1"/>
          </p:cNvSpPr>
          <p:nvPr>
            <p:ph type="body" idx="1"/>
          </p:nvPr>
        </p:nvSpPr>
        <p:spPr>
          <a:xfrm>
            <a:off x="323850" y="1196752"/>
            <a:ext cx="8229600" cy="4525963"/>
          </a:xfrm>
        </p:spPr>
        <p:txBody>
          <a:bodyPr/>
          <a:lstStyle/>
          <a:p>
            <a:r>
              <a:rPr lang="en-GB" dirty="0"/>
              <a:t>In the absence of recombination, the most natural way to think about haplotypes is in terms of the genealogical tree representing the history of the chromosomes</a:t>
            </a:r>
            <a:endParaRPr lang="en-US" dirty="0"/>
          </a:p>
        </p:txBody>
      </p:sp>
      <p:pic>
        <p:nvPicPr>
          <p:cNvPr id="184324" name="Picture 4"/>
          <p:cNvPicPr>
            <a:picLocks noChangeAspect="1" noChangeArrowheads="1"/>
          </p:cNvPicPr>
          <p:nvPr/>
        </p:nvPicPr>
        <p:blipFill>
          <a:blip r:embed="rId2" cstate="print"/>
          <a:srcRect/>
          <a:stretch>
            <a:fillRect/>
          </a:stretch>
        </p:blipFill>
        <p:spPr bwMode="auto">
          <a:xfrm>
            <a:off x="4122738" y="2469976"/>
            <a:ext cx="4337050" cy="4343400"/>
          </a:xfrm>
          <a:prstGeom prst="rect">
            <a:avLst/>
          </a:prstGeom>
          <a:noFill/>
          <a:ln w="9525">
            <a:noFill/>
            <a:miter lim="800000"/>
            <a:headEnd/>
            <a:tailEnd/>
          </a:ln>
          <a:effectLst/>
        </p:spPr>
      </p:pic>
      <p:pic>
        <p:nvPicPr>
          <p:cNvPr id="184327" name="Picture 7"/>
          <p:cNvPicPr>
            <a:picLocks noChangeAspect="1" noChangeArrowheads="1"/>
          </p:cNvPicPr>
          <p:nvPr/>
        </p:nvPicPr>
        <p:blipFill>
          <a:blip r:embed="rId3" cstate="print"/>
          <a:srcRect r="14890" b="7213"/>
          <a:stretch>
            <a:fillRect/>
          </a:stretch>
        </p:blipFill>
        <p:spPr bwMode="auto">
          <a:xfrm>
            <a:off x="1254125" y="2709688"/>
            <a:ext cx="3317875" cy="36718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GB"/>
              <a:t>What determines the shape of the tree?</a:t>
            </a:r>
          </a:p>
        </p:txBody>
      </p:sp>
      <p:sp>
        <p:nvSpPr>
          <p:cNvPr id="207875" name="Oval 3"/>
          <p:cNvSpPr>
            <a:spLocks noChangeArrowheads="1"/>
          </p:cNvSpPr>
          <p:nvPr/>
        </p:nvSpPr>
        <p:spPr bwMode="auto">
          <a:xfrm>
            <a:off x="2603500" y="23368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876" name="Oval 4"/>
          <p:cNvSpPr>
            <a:spLocks noChangeArrowheads="1"/>
          </p:cNvSpPr>
          <p:nvPr/>
        </p:nvSpPr>
        <p:spPr bwMode="auto">
          <a:xfrm>
            <a:off x="2603500" y="25654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877" name="Oval 5"/>
          <p:cNvSpPr>
            <a:spLocks noChangeArrowheads="1"/>
          </p:cNvSpPr>
          <p:nvPr/>
        </p:nvSpPr>
        <p:spPr bwMode="auto">
          <a:xfrm>
            <a:off x="2603500" y="27940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878" name="Oval 6"/>
          <p:cNvSpPr>
            <a:spLocks noChangeArrowheads="1"/>
          </p:cNvSpPr>
          <p:nvPr/>
        </p:nvSpPr>
        <p:spPr bwMode="auto">
          <a:xfrm>
            <a:off x="2603500" y="30226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879" name="Oval 7"/>
          <p:cNvSpPr>
            <a:spLocks noChangeArrowheads="1"/>
          </p:cNvSpPr>
          <p:nvPr/>
        </p:nvSpPr>
        <p:spPr bwMode="auto">
          <a:xfrm>
            <a:off x="2603500" y="32512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880" name="Oval 8"/>
          <p:cNvSpPr>
            <a:spLocks noChangeArrowheads="1"/>
          </p:cNvSpPr>
          <p:nvPr/>
        </p:nvSpPr>
        <p:spPr bwMode="auto">
          <a:xfrm>
            <a:off x="2603500" y="34798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881" name="Oval 9"/>
          <p:cNvSpPr>
            <a:spLocks noChangeArrowheads="1"/>
          </p:cNvSpPr>
          <p:nvPr/>
        </p:nvSpPr>
        <p:spPr bwMode="auto">
          <a:xfrm>
            <a:off x="2603500" y="37084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882" name="Oval 10"/>
          <p:cNvSpPr>
            <a:spLocks noChangeArrowheads="1"/>
          </p:cNvSpPr>
          <p:nvPr/>
        </p:nvSpPr>
        <p:spPr bwMode="auto">
          <a:xfrm>
            <a:off x="2603500" y="39370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883" name="Oval 11"/>
          <p:cNvSpPr>
            <a:spLocks noChangeArrowheads="1"/>
          </p:cNvSpPr>
          <p:nvPr/>
        </p:nvSpPr>
        <p:spPr bwMode="auto">
          <a:xfrm>
            <a:off x="2603500" y="41656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884" name="Oval 12"/>
          <p:cNvSpPr>
            <a:spLocks noChangeArrowheads="1"/>
          </p:cNvSpPr>
          <p:nvPr/>
        </p:nvSpPr>
        <p:spPr bwMode="auto">
          <a:xfrm>
            <a:off x="2603500" y="43942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885" name="Oval 13"/>
          <p:cNvSpPr>
            <a:spLocks noChangeArrowheads="1"/>
          </p:cNvSpPr>
          <p:nvPr/>
        </p:nvSpPr>
        <p:spPr bwMode="auto">
          <a:xfrm>
            <a:off x="3213100" y="23368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886" name="Oval 14"/>
          <p:cNvSpPr>
            <a:spLocks noChangeArrowheads="1"/>
          </p:cNvSpPr>
          <p:nvPr/>
        </p:nvSpPr>
        <p:spPr bwMode="auto">
          <a:xfrm>
            <a:off x="3213100" y="25654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887" name="Oval 15"/>
          <p:cNvSpPr>
            <a:spLocks noChangeArrowheads="1"/>
          </p:cNvSpPr>
          <p:nvPr/>
        </p:nvSpPr>
        <p:spPr bwMode="auto">
          <a:xfrm>
            <a:off x="3213100" y="27940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888" name="Oval 16"/>
          <p:cNvSpPr>
            <a:spLocks noChangeArrowheads="1"/>
          </p:cNvSpPr>
          <p:nvPr/>
        </p:nvSpPr>
        <p:spPr bwMode="auto">
          <a:xfrm>
            <a:off x="3213100" y="30226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889" name="Oval 17"/>
          <p:cNvSpPr>
            <a:spLocks noChangeArrowheads="1"/>
          </p:cNvSpPr>
          <p:nvPr/>
        </p:nvSpPr>
        <p:spPr bwMode="auto">
          <a:xfrm>
            <a:off x="3213100" y="32512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890" name="Oval 18"/>
          <p:cNvSpPr>
            <a:spLocks noChangeArrowheads="1"/>
          </p:cNvSpPr>
          <p:nvPr/>
        </p:nvSpPr>
        <p:spPr bwMode="auto">
          <a:xfrm>
            <a:off x="3213100" y="34798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891" name="Oval 19"/>
          <p:cNvSpPr>
            <a:spLocks noChangeArrowheads="1"/>
          </p:cNvSpPr>
          <p:nvPr/>
        </p:nvSpPr>
        <p:spPr bwMode="auto">
          <a:xfrm>
            <a:off x="3213100" y="37084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892" name="Oval 20"/>
          <p:cNvSpPr>
            <a:spLocks noChangeArrowheads="1"/>
          </p:cNvSpPr>
          <p:nvPr/>
        </p:nvSpPr>
        <p:spPr bwMode="auto">
          <a:xfrm>
            <a:off x="3213100" y="39370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893" name="Oval 21"/>
          <p:cNvSpPr>
            <a:spLocks noChangeArrowheads="1"/>
          </p:cNvSpPr>
          <p:nvPr/>
        </p:nvSpPr>
        <p:spPr bwMode="auto">
          <a:xfrm>
            <a:off x="3213100" y="41656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894" name="Oval 22"/>
          <p:cNvSpPr>
            <a:spLocks noChangeArrowheads="1"/>
          </p:cNvSpPr>
          <p:nvPr/>
        </p:nvSpPr>
        <p:spPr bwMode="auto">
          <a:xfrm>
            <a:off x="3213100" y="43942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895" name="Oval 23"/>
          <p:cNvSpPr>
            <a:spLocks noChangeArrowheads="1"/>
          </p:cNvSpPr>
          <p:nvPr/>
        </p:nvSpPr>
        <p:spPr bwMode="auto">
          <a:xfrm>
            <a:off x="3822700" y="23368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896" name="Oval 24"/>
          <p:cNvSpPr>
            <a:spLocks noChangeArrowheads="1"/>
          </p:cNvSpPr>
          <p:nvPr/>
        </p:nvSpPr>
        <p:spPr bwMode="auto">
          <a:xfrm>
            <a:off x="3822700" y="25654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897" name="Oval 25"/>
          <p:cNvSpPr>
            <a:spLocks noChangeArrowheads="1"/>
          </p:cNvSpPr>
          <p:nvPr/>
        </p:nvSpPr>
        <p:spPr bwMode="auto">
          <a:xfrm>
            <a:off x="3822700" y="27940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898" name="Oval 26"/>
          <p:cNvSpPr>
            <a:spLocks noChangeArrowheads="1"/>
          </p:cNvSpPr>
          <p:nvPr/>
        </p:nvSpPr>
        <p:spPr bwMode="auto">
          <a:xfrm>
            <a:off x="3822700" y="30226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899" name="Oval 27"/>
          <p:cNvSpPr>
            <a:spLocks noChangeArrowheads="1"/>
          </p:cNvSpPr>
          <p:nvPr/>
        </p:nvSpPr>
        <p:spPr bwMode="auto">
          <a:xfrm>
            <a:off x="3822700" y="32512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00" name="Oval 28"/>
          <p:cNvSpPr>
            <a:spLocks noChangeArrowheads="1"/>
          </p:cNvSpPr>
          <p:nvPr/>
        </p:nvSpPr>
        <p:spPr bwMode="auto">
          <a:xfrm>
            <a:off x="3822700" y="34798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01" name="Oval 29"/>
          <p:cNvSpPr>
            <a:spLocks noChangeArrowheads="1"/>
          </p:cNvSpPr>
          <p:nvPr/>
        </p:nvSpPr>
        <p:spPr bwMode="auto">
          <a:xfrm>
            <a:off x="3822700" y="37084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02" name="Oval 30"/>
          <p:cNvSpPr>
            <a:spLocks noChangeArrowheads="1"/>
          </p:cNvSpPr>
          <p:nvPr/>
        </p:nvSpPr>
        <p:spPr bwMode="auto">
          <a:xfrm>
            <a:off x="3822700" y="39370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03" name="Oval 31"/>
          <p:cNvSpPr>
            <a:spLocks noChangeArrowheads="1"/>
          </p:cNvSpPr>
          <p:nvPr/>
        </p:nvSpPr>
        <p:spPr bwMode="auto">
          <a:xfrm>
            <a:off x="3822700" y="41656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04" name="Oval 32"/>
          <p:cNvSpPr>
            <a:spLocks noChangeArrowheads="1"/>
          </p:cNvSpPr>
          <p:nvPr/>
        </p:nvSpPr>
        <p:spPr bwMode="auto">
          <a:xfrm>
            <a:off x="3822700" y="43942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05" name="Oval 33"/>
          <p:cNvSpPr>
            <a:spLocks noChangeArrowheads="1"/>
          </p:cNvSpPr>
          <p:nvPr/>
        </p:nvSpPr>
        <p:spPr bwMode="auto">
          <a:xfrm>
            <a:off x="4432300" y="23368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06" name="Oval 34"/>
          <p:cNvSpPr>
            <a:spLocks noChangeArrowheads="1"/>
          </p:cNvSpPr>
          <p:nvPr/>
        </p:nvSpPr>
        <p:spPr bwMode="auto">
          <a:xfrm>
            <a:off x="4432300" y="25654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07" name="Oval 35"/>
          <p:cNvSpPr>
            <a:spLocks noChangeArrowheads="1"/>
          </p:cNvSpPr>
          <p:nvPr/>
        </p:nvSpPr>
        <p:spPr bwMode="auto">
          <a:xfrm>
            <a:off x="4432300" y="27940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08" name="Oval 36"/>
          <p:cNvSpPr>
            <a:spLocks noChangeArrowheads="1"/>
          </p:cNvSpPr>
          <p:nvPr/>
        </p:nvSpPr>
        <p:spPr bwMode="auto">
          <a:xfrm>
            <a:off x="4432300" y="30226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09" name="Oval 37"/>
          <p:cNvSpPr>
            <a:spLocks noChangeArrowheads="1"/>
          </p:cNvSpPr>
          <p:nvPr/>
        </p:nvSpPr>
        <p:spPr bwMode="auto">
          <a:xfrm>
            <a:off x="4432300" y="32512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10" name="Oval 38"/>
          <p:cNvSpPr>
            <a:spLocks noChangeArrowheads="1"/>
          </p:cNvSpPr>
          <p:nvPr/>
        </p:nvSpPr>
        <p:spPr bwMode="auto">
          <a:xfrm>
            <a:off x="4432300" y="34798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11" name="Oval 39"/>
          <p:cNvSpPr>
            <a:spLocks noChangeArrowheads="1"/>
          </p:cNvSpPr>
          <p:nvPr/>
        </p:nvSpPr>
        <p:spPr bwMode="auto">
          <a:xfrm>
            <a:off x="4432300" y="37084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12" name="Oval 40"/>
          <p:cNvSpPr>
            <a:spLocks noChangeArrowheads="1"/>
          </p:cNvSpPr>
          <p:nvPr/>
        </p:nvSpPr>
        <p:spPr bwMode="auto">
          <a:xfrm>
            <a:off x="4432300" y="39370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13" name="Oval 41"/>
          <p:cNvSpPr>
            <a:spLocks noChangeArrowheads="1"/>
          </p:cNvSpPr>
          <p:nvPr/>
        </p:nvSpPr>
        <p:spPr bwMode="auto">
          <a:xfrm>
            <a:off x="4432300" y="41656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14" name="Oval 42"/>
          <p:cNvSpPr>
            <a:spLocks noChangeArrowheads="1"/>
          </p:cNvSpPr>
          <p:nvPr/>
        </p:nvSpPr>
        <p:spPr bwMode="auto">
          <a:xfrm>
            <a:off x="4432300" y="43942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15" name="Line 43"/>
          <p:cNvSpPr>
            <a:spLocks noChangeShapeType="1"/>
          </p:cNvSpPr>
          <p:nvPr/>
        </p:nvSpPr>
        <p:spPr bwMode="auto">
          <a:xfrm>
            <a:off x="2832100" y="24130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16" name="Line 44"/>
          <p:cNvSpPr>
            <a:spLocks noChangeShapeType="1"/>
          </p:cNvSpPr>
          <p:nvPr/>
        </p:nvSpPr>
        <p:spPr bwMode="auto">
          <a:xfrm>
            <a:off x="2832100" y="28702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17" name="Line 45"/>
          <p:cNvSpPr>
            <a:spLocks noChangeShapeType="1"/>
          </p:cNvSpPr>
          <p:nvPr/>
        </p:nvSpPr>
        <p:spPr bwMode="auto">
          <a:xfrm>
            <a:off x="2832100" y="30988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18" name="Line 46"/>
          <p:cNvSpPr>
            <a:spLocks noChangeShapeType="1"/>
          </p:cNvSpPr>
          <p:nvPr/>
        </p:nvSpPr>
        <p:spPr bwMode="auto">
          <a:xfrm>
            <a:off x="2832100" y="35560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19" name="Line 47"/>
          <p:cNvSpPr>
            <a:spLocks noChangeShapeType="1"/>
          </p:cNvSpPr>
          <p:nvPr/>
        </p:nvSpPr>
        <p:spPr bwMode="auto">
          <a:xfrm>
            <a:off x="2832100" y="42418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20" name="Line 48"/>
          <p:cNvSpPr>
            <a:spLocks noChangeShapeType="1"/>
          </p:cNvSpPr>
          <p:nvPr/>
        </p:nvSpPr>
        <p:spPr bwMode="auto">
          <a:xfrm>
            <a:off x="2832100" y="44704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21" name="Line 49"/>
          <p:cNvSpPr>
            <a:spLocks noChangeShapeType="1"/>
          </p:cNvSpPr>
          <p:nvPr/>
        </p:nvSpPr>
        <p:spPr bwMode="auto">
          <a:xfrm>
            <a:off x="2832100" y="24130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7922" name="Line 50"/>
          <p:cNvSpPr>
            <a:spLocks noChangeShapeType="1"/>
          </p:cNvSpPr>
          <p:nvPr/>
        </p:nvSpPr>
        <p:spPr bwMode="auto">
          <a:xfrm>
            <a:off x="2832100" y="35560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7923" name="Line 51"/>
          <p:cNvSpPr>
            <a:spLocks noChangeShapeType="1"/>
          </p:cNvSpPr>
          <p:nvPr/>
        </p:nvSpPr>
        <p:spPr bwMode="auto">
          <a:xfrm>
            <a:off x="3441700" y="24130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24" name="Line 52"/>
          <p:cNvSpPr>
            <a:spLocks noChangeShapeType="1"/>
          </p:cNvSpPr>
          <p:nvPr/>
        </p:nvSpPr>
        <p:spPr bwMode="auto">
          <a:xfrm>
            <a:off x="3441700" y="33274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25" name="Line 53"/>
          <p:cNvSpPr>
            <a:spLocks noChangeShapeType="1"/>
          </p:cNvSpPr>
          <p:nvPr/>
        </p:nvSpPr>
        <p:spPr bwMode="auto">
          <a:xfrm>
            <a:off x="3441700" y="35560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26" name="Line 54"/>
          <p:cNvSpPr>
            <a:spLocks noChangeShapeType="1"/>
          </p:cNvSpPr>
          <p:nvPr/>
        </p:nvSpPr>
        <p:spPr bwMode="auto">
          <a:xfrm>
            <a:off x="3441700" y="37846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27" name="Line 55"/>
          <p:cNvSpPr>
            <a:spLocks noChangeShapeType="1"/>
          </p:cNvSpPr>
          <p:nvPr/>
        </p:nvSpPr>
        <p:spPr bwMode="auto">
          <a:xfrm>
            <a:off x="3441700" y="42418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28" name="Line 56"/>
          <p:cNvSpPr>
            <a:spLocks noChangeShapeType="1"/>
          </p:cNvSpPr>
          <p:nvPr/>
        </p:nvSpPr>
        <p:spPr bwMode="auto">
          <a:xfrm>
            <a:off x="3441700" y="26416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29" name="Line 57"/>
          <p:cNvSpPr>
            <a:spLocks noChangeShapeType="1"/>
          </p:cNvSpPr>
          <p:nvPr/>
        </p:nvSpPr>
        <p:spPr bwMode="auto">
          <a:xfrm>
            <a:off x="3441700" y="37846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7930" name="Line 58"/>
          <p:cNvSpPr>
            <a:spLocks noChangeShapeType="1"/>
          </p:cNvSpPr>
          <p:nvPr/>
        </p:nvSpPr>
        <p:spPr bwMode="auto">
          <a:xfrm flipV="1">
            <a:off x="3441700" y="30988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7931" name="Line 59"/>
          <p:cNvSpPr>
            <a:spLocks noChangeShapeType="1"/>
          </p:cNvSpPr>
          <p:nvPr/>
        </p:nvSpPr>
        <p:spPr bwMode="auto">
          <a:xfrm flipV="1">
            <a:off x="4051300" y="28702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7932" name="Line 60"/>
          <p:cNvSpPr>
            <a:spLocks noChangeShapeType="1"/>
          </p:cNvSpPr>
          <p:nvPr/>
        </p:nvSpPr>
        <p:spPr bwMode="auto">
          <a:xfrm flipV="1">
            <a:off x="4051300" y="26416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33" name="Line 61"/>
          <p:cNvSpPr>
            <a:spLocks noChangeShapeType="1"/>
          </p:cNvSpPr>
          <p:nvPr/>
        </p:nvSpPr>
        <p:spPr bwMode="auto">
          <a:xfrm>
            <a:off x="4051300" y="24130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34" name="Line 62"/>
          <p:cNvSpPr>
            <a:spLocks noChangeShapeType="1"/>
          </p:cNvSpPr>
          <p:nvPr/>
        </p:nvSpPr>
        <p:spPr bwMode="auto">
          <a:xfrm>
            <a:off x="4051300" y="30988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35" name="Line 63"/>
          <p:cNvSpPr>
            <a:spLocks noChangeShapeType="1"/>
          </p:cNvSpPr>
          <p:nvPr/>
        </p:nvSpPr>
        <p:spPr bwMode="auto">
          <a:xfrm>
            <a:off x="4051300" y="33274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36" name="Line 64"/>
          <p:cNvSpPr>
            <a:spLocks noChangeShapeType="1"/>
          </p:cNvSpPr>
          <p:nvPr/>
        </p:nvSpPr>
        <p:spPr bwMode="auto">
          <a:xfrm>
            <a:off x="3441700" y="42418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7937" name="Line 65"/>
          <p:cNvSpPr>
            <a:spLocks noChangeShapeType="1"/>
          </p:cNvSpPr>
          <p:nvPr/>
        </p:nvSpPr>
        <p:spPr bwMode="auto">
          <a:xfrm>
            <a:off x="4051300" y="35560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38" name="Line 66"/>
          <p:cNvSpPr>
            <a:spLocks noChangeShapeType="1"/>
          </p:cNvSpPr>
          <p:nvPr/>
        </p:nvSpPr>
        <p:spPr bwMode="auto">
          <a:xfrm>
            <a:off x="4051300" y="35560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7939" name="Line 67"/>
          <p:cNvSpPr>
            <a:spLocks noChangeShapeType="1"/>
          </p:cNvSpPr>
          <p:nvPr/>
        </p:nvSpPr>
        <p:spPr bwMode="auto">
          <a:xfrm>
            <a:off x="4051300" y="40132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40" name="Line 68"/>
          <p:cNvSpPr>
            <a:spLocks noChangeShapeType="1"/>
          </p:cNvSpPr>
          <p:nvPr/>
        </p:nvSpPr>
        <p:spPr bwMode="auto">
          <a:xfrm>
            <a:off x="4051300" y="40132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7941" name="Line 69"/>
          <p:cNvSpPr>
            <a:spLocks noChangeShapeType="1"/>
          </p:cNvSpPr>
          <p:nvPr/>
        </p:nvSpPr>
        <p:spPr bwMode="auto">
          <a:xfrm>
            <a:off x="4051300" y="44704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42" name="Oval 70"/>
          <p:cNvSpPr>
            <a:spLocks noChangeArrowheads="1"/>
          </p:cNvSpPr>
          <p:nvPr/>
        </p:nvSpPr>
        <p:spPr bwMode="auto">
          <a:xfrm>
            <a:off x="5041900" y="23368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43" name="Oval 71"/>
          <p:cNvSpPr>
            <a:spLocks noChangeArrowheads="1"/>
          </p:cNvSpPr>
          <p:nvPr/>
        </p:nvSpPr>
        <p:spPr bwMode="auto">
          <a:xfrm>
            <a:off x="5041900" y="25654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44" name="Oval 72"/>
          <p:cNvSpPr>
            <a:spLocks noChangeArrowheads="1"/>
          </p:cNvSpPr>
          <p:nvPr/>
        </p:nvSpPr>
        <p:spPr bwMode="auto">
          <a:xfrm>
            <a:off x="5041900" y="27940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45" name="Oval 73"/>
          <p:cNvSpPr>
            <a:spLocks noChangeArrowheads="1"/>
          </p:cNvSpPr>
          <p:nvPr/>
        </p:nvSpPr>
        <p:spPr bwMode="auto">
          <a:xfrm>
            <a:off x="5041900" y="30226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46" name="Oval 74"/>
          <p:cNvSpPr>
            <a:spLocks noChangeArrowheads="1"/>
          </p:cNvSpPr>
          <p:nvPr/>
        </p:nvSpPr>
        <p:spPr bwMode="auto">
          <a:xfrm>
            <a:off x="5041900" y="32512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47" name="Oval 75"/>
          <p:cNvSpPr>
            <a:spLocks noChangeArrowheads="1"/>
          </p:cNvSpPr>
          <p:nvPr/>
        </p:nvSpPr>
        <p:spPr bwMode="auto">
          <a:xfrm>
            <a:off x="5041900" y="34798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48" name="Oval 76"/>
          <p:cNvSpPr>
            <a:spLocks noChangeArrowheads="1"/>
          </p:cNvSpPr>
          <p:nvPr/>
        </p:nvSpPr>
        <p:spPr bwMode="auto">
          <a:xfrm>
            <a:off x="5041900" y="37084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49" name="Oval 77"/>
          <p:cNvSpPr>
            <a:spLocks noChangeArrowheads="1"/>
          </p:cNvSpPr>
          <p:nvPr/>
        </p:nvSpPr>
        <p:spPr bwMode="auto">
          <a:xfrm>
            <a:off x="5041900" y="39370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50" name="Oval 78"/>
          <p:cNvSpPr>
            <a:spLocks noChangeArrowheads="1"/>
          </p:cNvSpPr>
          <p:nvPr/>
        </p:nvSpPr>
        <p:spPr bwMode="auto">
          <a:xfrm>
            <a:off x="5041900" y="41656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51" name="Oval 79"/>
          <p:cNvSpPr>
            <a:spLocks noChangeArrowheads="1"/>
          </p:cNvSpPr>
          <p:nvPr/>
        </p:nvSpPr>
        <p:spPr bwMode="auto">
          <a:xfrm>
            <a:off x="5041900" y="43942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52" name="Oval 80"/>
          <p:cNvSpPr>
            <a:spLocks noChangeArrowheads="1"/>
          </p:cNvSpPr>
          <p:nvPr/>
        </p:nvSpPr>
        <p:spPr bwMode="auto">
          <a:xfrm>
            <a:off x="5651500" y="23368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53" name="Oval 81"/>
          <p:cNvSpPr>
            <a:spLocks noChangeArrowheads="1"/>
          </p:cNvSpPr>
          <p:nvPr/>
        </p:nvSpPr>
        <p:spPr bwMode="auto">
          <a:xfrm>
            <a:off x="5651500" y="25654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54" name="Oval 82"/>
          <p:cNvSpPr>
            <a:spLocks noChangeArrowheads="1"/>
          </p:cNvSpPr>
          <p:nvPr/>
        </p:nvSpPr>
        <p:spPr bwMode="auto">
          <a:xfrm>
            <a:off x="5651500" y="27940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55" name="Oval 83"/>
          <p:cNvSpPr>
            <a:spLocks noChangeArrowheads="1"/>
          </p:cNvSpPr>
          <p:nvPr/>
        </p:nvSpPr>
        <p:spPr bwMode="auto">
          <a:xfrm>
            <a:off x="5651500" y="30226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56" name="Oval 84"/>
          <p:cNvSpPr>
            <a:spLocks noChangeArrowheads="1"/>
          </p:cNvSpPr>
          <p:nvPr/>
        </p:nvSpPr>
        <p:spPr bwMode="auto">
          <a:xfrm>
            <a:off x="5651500" y="32512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57" name="Oval 85"/>
          <p:cNvSpPr>
            <a:spLocks noChangeArrowheads="1"/>
          </p:cNvSpPr>
          <p:nvPr/>
        </p:nvSpPr>
        <p:spPr bwMode="auto">
          <a:xfrm>
            <a:off x="5651500" y="34798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58" name="Oval 86"/>
          <p:cNvSpPr>
            <a:spLocks noChangeArrowheads="1"/>
          </p:cNvSpPr>
          <p:nvPr/>
        </p:nvSpPr>
        <p:spPr bwMode="auto">
          <a:xfrm>
            <a:off x="5651500" y="37084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59" name="Oval 87"/>
          <p:cNvSpPr>
            <a:spLocks noChangeArrowheads="1"/>
          </p:cNvSpPr>
          <p:nvPr/>
        </p:nvSpPr>
        <p:spPr bwMode="auto">
          <a:xfrm>
            <a:off x="5651500" y="39370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60" name="Oval 88"/>
          <p:cNvSpPr>
            <a:spLocks noChangeArrowheads="1"/>
          </p:cNvSpPr>
          <p:nvPr/>
        </p:nvSpPr>
        <p:spPr bwMode="auto">
          <a:xfrm>
            <a:off x="5651500" y="41656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61" name="Oval 89"/>
          <p:cNvSpPr>
            <a:spLocks noChangeArrowheads="1"/>
          </p:cNvSpPr>
          <p:nvPr/>
        </p:nvSpPr>
        <p:spPr bwMode="auto">
          <a:xfrm>
            <a:off x="5651500" y="43942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62" name="Line 90"/>
          <p:cNvSpPr>
            <a:spLocks noChangeShapeType="1"/>
          </p:cNvSpPr>
          <p:nvPr/>
        </p:nvSpPr>
        <p:spPr bwMode="auto">
          <a:xfrm>
            <a:off x="5270500" y="26416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63" name="Line 91"/>
          <p:cNvSpPr>
            <a:spLocks noChangeShapeType="1"/>
          </p:cNvSpPr>
          <p:nvPr/>
        </p:nvSpPr>
        <p:spPr bwMode="auto">
          <a:xfrm flipV="1">
            <a:off x="5270500" y="24130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7964" name="Line 92"/>
          <p:cNvSpPr>
            <a:spLocks noChangeShapeType="1"/>
          </p:cNvSpPr>
          <p:nvPr/>
        </p:nvSpPr>
        <p:spPr bwMode="auto">
          <a:xfrm>
            <a:off x="5270500" y="33274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65" name="Line 93"/>
          <p:cNvSpPr>
            <a:spLocks noChangeShapeType="1"/>
          </p:cNvSpPr>
          <p:nvPr/>
        </p:nvSpPr>
        <p:spPr bwMode="auto">
          <a:xfrm>
            <a:off x="5270500" y="35560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66" name="Line 94"/>
          <p:cNvSpPr>
            <a:spLocks noChangeShapeType="1"/>
          </p:cNvSpPr>
          <p:nvPr/>
        </p:nvSpPr>
        <p:spPr bwMode="auto">
          <a:xfrm>
            <a:off x="5270500" y="35560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7967" name="Line 95"/>
          <p:cNvSpPr>
            <a:spLocks noChangeShapeType="1"/>
          </p:cNvSpPr>
          <p:nvPr/>
        </p:nvSpPr>
        <p:spPr bwMode="auto">
          <a:xfrm>
            <a:off x="5270500" y="40132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68" name="Line 96"/>
          <p:cNvSpPr>
            <a:spLocks noChangeShapeType="1"/>
          </p:cNvSpPr>
          <p:nvPr/>
        </p:nvSpPr>
        <p:spPr bwMode="auto">
          <a:xfrm>
            <a:off x="5270500" y="44704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69" name="Oval 97"/>
          <p:cNvSpPr>
            <a:spLocks noChangeArrowheads="1"/>
          </p:cNvSpPr>
          <p:nvPr/>
        </p:nvSpPr>
        <p:spPr bwMode="auto">
          <a:xfrm>
            <a:off x="6261100" y="23368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70" name="Oval 98"/>
          <p:cNvSpPr>
            <a:spLocks noChangeArrowheads="1"/>
          </p:cNvSpPr>
          <p:nvPr/>
        </p:nvSpPr>
        <p:spPr bwMode="auto">
          <a:xfrm>
            <a:off x="6261100" y="25654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71" name="Oval 99"/>
          <p:cNvSpPr>
            <a:spLocks noChangeArrowheads="1"/>
          </p:cNvSpPr>
          <p:nvPr/>
        </p:nvSpPr>
        <p:spPr bwMode="auto">
          <a:xfrm>
            <a:off x="6261100" y="27940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72" name="Oval 100"/>
          <p:cNvSpPr>
            <a:spLocks noChangeArrowheads="1"/>
          </p:cNvSpPr>
          <p:nvPr/>
        </p:nvSpPr>
        <p:spPr bwMode="auto">
          <a:xfrm>
            <a:off x="6261100" y="30226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73" name="Oval 101"/>
          <p:cNvSpPr>
            <a:spLocks noChangeArrowheads="1"/>
          </p:cNvSpPr>
          <p:nvPr/>
        </p:nvSpPr>
        <p:spPr bwMode="auto">
          <a:xfrm>
            <a:off x="6261100" y="32512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74" name="Oval 102"/>
          <p:cNvSpPr>
            <a:spLocks noChangeArrowheads="1"/>
          </p:cNvSpPr>
          <p:nvPr/>
        </p:nvSpPr>
        <p:spPr bwMode="auto">
          <a:xfrm>
            <a:off x="6261100" y="34798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75" name="Oval 103"/>
          <p:cNvSpPr>
            <a:spLocks noChangeArrowheads="1"/>
          </p:cNvSpPr>
          <p:nvPr/>
        </p:nvSpPr>
        <p:spPr bwMode="auto">
          <a:xfrm>
            <a:off x="6261100" y="37084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76" name="Oval 104"/>
          <p:cNvSpPr>
            <a:spLocks noChangeArrowheads="1"/>
          </p:cNvSpPr>
          <p:nvPr/>
        </p:nvSpPr>
        <p:spPr bwMode="auto">
          <a:xfrm>
            <a:off x="6261100" y="39370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77" name="Oval 105"/>
          <p:cNvSpPr>
            <a:spLocks noChangeArrowheads="1"/>
          </p:cNvSpPr>
          <p:nvPr/>
        </p:nvSpPr>
        <p:spPr bwMode="auto">
          <a:xfrm>
            <a:off x="6261100" y="41656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78" name="Oval 106"/>
          <p:cNvSpPr>
            <a:spLocks noChangeArrowheads="1"/>
          </p:cNvSpPr>
          <p:nvPr/>
        </p:nvSpPr>
        <p:spPr bwMode="auto">
          <a:xfrm>
            <a:off x="6261100" y="43942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79" name="Oval 107"/>
          <p:cNvSpPr>
            <a:spLocks noChangeArrowheads="1"/>
          </p:cNvSpPr>
          <p:nvPr/>
        </p:nvSpPr>
        <p:spPr bwMode="auto">
          <a:xfrm>
            <a:off x="6870700" y="23368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80" name="Oval 108"/>
          <p:cNvSpPr>
            <a:spLocks noChangeArrowheads="1"/>
          </p:cNvSpPr>
          <p:nvPr/>
        </p:nvSpPr>
        <p:spPr bwMode="auto">
          <a:xfrm>
            <a:off x="6870700" y="25654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81" name="Oval 109"/>
          <p:cNvSpPr>
            <a:spLocks noChangeArrowheads="1"/>
          </p:cNvSpPr>
          <p:nvPr/>
        </p:nvSpPr>
        <p:spPr bwMode="auto">
          <a:xfrm>
            <a:off x="6870700" y="27940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82" name="Oval 110"/>
          <p:cNvSpPr>
            <a:spLocks noChangeArrowheads="1"/>
          </p:cNvSpPr>
          <p:nvPr/>
        </p:nvSpPr>
        <p:spPr bwMode="auto">
          <a:xfrm>
            <a:off x="6870700" y="30226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83" name="Oval 111"/>
          <p:cNvSpPr>
            <a:spLocks noChangeArrowheads="1"/>
          </p:cNvSpPr>
          <p:nvPr/>
        </p:nvSpPr>
        <p:spPr bwMode="auto">
          <a:xfrm>
            <a:off x="6870700" y="32512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84" name="Oval 112"/>
          <p:cNvSpPr>
            <a:spLocks noChangeArrowheads="1"/>
          </p:cNvSpPr>
          <p:nvPr/>
        </p:nvSpPr>
        <p:spPr bwMode="auto">
          <a:xfrm>
            <a:off x="6870700" y="34798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85" name="Oval 113"/>
          <p:cNvSpPr>
            <a:spLocks noChangeArrowheads="1"/>
          </p:cNvSpPr>
          <p:nvPr/>
        </p:nvSpPr>
        <p:spPr bwMode="auto">
          <a:xfrm>
            <a:off x="6870700" y="37084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86" name="Oval 114"/>
          <p:cNvSpPr>
            <a:spLocks noChangeArrowheads="1"/>
          </p:cNvSpPr>
          <p:nvPr/>
        </p:nvSpPr>
        <p:spPr bwMode="auto">
          <a:xfrm>
            <a:off x="6870700" y="39370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87" name="Oval 115"/>
          <p:cNvSpPr>
            <a:spLocks noChangeArrowheads="1"/>
          </p:cNvSpPr>
          <p:nvPr/>
        </p:nvSpPr>
        <p:spPr bwMode="auto">
          <a:xfrm>
            <a:off x="6870700" y="41656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88" name="Oval 116"/>
          <p:cNvSpPr>
            <a:spLocks noChangeArrowheads="1"/>
          </p:cNvSpPr>
          <p:nvPr/>
        </p:nvSpPr>
        <p:spPr bwMode="auto">
          <a:xfrm>
            <a:off x="6870700" y="43942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7989" name="Line 117"/>
          <p:cNvSpPr>
            <a:spLocks noChangeShapeType="1"/>
          </p:cNvSpPr>
          <p:nvPr/>
        </p:nvSpPr>
        <p:spPr bwMode="auto">
          <a:xfrm>
            <a:off x="6489700" y="28702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90" name="Line 118"/>
          <p:cNvSpPr>
            <a:spLocks noChangeShapeType="1"/>
          </p:cNvSpPr>
          <p:nvPr/>
        </p:nvSpPr>
        <p:spPr bwMode="auto">
          <a:xfrm flipV="1">
            <a:off x="6489700" y="26416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7991" name="Line 119"/>
          <p:cNvSpPr>
            <a:spLocks noChangeShapeType="1"/>
          </p:cNvSpPr>
          <p:nvPr/>
        </p:nvSpPr>
        <p:spPr bwMode="auto">
          <a:xfrm>
            <a:off x="6489700" y="24130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92" name="Line 120"/>
          <p:cNvSpPr>
            <a:spLocks noChangeShapeType="1"/>
          </p:cNvSpPr>
          <p:nvPr/>
        </p:nvSpPr>
        <p:spPr bwMode="auto">
          <a:xfrm>
            <a:off x="6489700" y="30988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93" name="Line 121"/>
          <p:cNvSpPr>
            <a:spLocks noChangeShapeType="1"/>
          </p:cNvSpPr>
          <p:nvPr/>
        </p:nvSpPr>
        <p:spPr bwMode="auto">
          <a:xfrm>
            <a:off x="6489700" y="33274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94" name="Line 122"/>
          <p:cNvSpPr>
            <a:spLocks noChangeShapeType="1"/>
          </p:cNvSpPr>
          <p:nvPr/>
        </p:nvSpPr>
        <p:spPr bwMode="auto">
          <a:xfrm>
            <a:off x="6489700" y="35560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95" name="Line 123"/>
          <p:cNvSpPr>
            <a:spLocks noChangeShapeType="1"/>
          </p:cNvSpPr>
          <p:nvPr/>
        </p:nvSpPr>
        <p:spPr bwMode="auto">
          <a:xfrm>
            <a:off x="6489700" y="35560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7996" name="Line 124"/>
          <p:cNvSpPr>
            <a:spLocks noChangeShapeType="1"/>
          </p:cNvSpPr>
          <p:nvPr/>
        </p:nvSpPr>
        <p:spPr bwMode="auto">
          <a:xfrm>
            <a:off x="6489700" y="40132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97" name="Line 125"/>
          <p:cNvSpPr>
            <a:spLocks noChangeShapeType="1"/>
          </p:cNvSpPr>
          <p:nvPr/>
        </p:nvSpPr>
        <p:spPr bwMode="auto">
          <a:xfrm>
            <a:off x="6489700" y="40132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7998" name="Line 126"/>
          <p:cNvSpPr>
            <a:spLocks noChangeShapeType="1"/>
          </p:cNvSpPr>
          <p:nvPr/>
        </p:nvSpPr>
        <p:spPr bwMode="auto">
          <a:xfrm>
            <a:off x="6489700" y="44704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7999" name="Line 127"/>
          <p:cNvSpPr>
            <a:spLocks noChangeShapeType="1"/>
          </p:cNvSpPr>
          <p:nvPr/>
        </p:nvSpPr>
        <p:spPr bwMode="auto">
          <a:xfrm>
            <a:off x="4660900" y="24130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000" name="Line 128"/>
          <p:cNvSpPr>
            <a:spLocks noChangeShapeType="1"/>
          </p:cNvSpPr>
          <p:nvPr/>
        </p:nvSpPr>
        <p:spPr bwMode="auto">
          <a:xfrm flipV="1">
            <a:off x="4660900" y="26416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8001" name="Line 129"/>
          <p:cNvSpPr>
            <a:spLocks noChangeShapeType="1"/>
          </p:cNvSpPr>
          <p:nvPr/>
        </p:nvSpPr>
        <p:spPr bwMode="auto">
          <a:xfrm>
            <a:off x="4660900" y="40132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002" name="Line 130"/>
          <p:cNvSpPr>
            <a:spLocks noChangeShapeType="1"/>
          </p:cNvSpPr>
          <p:nvPr/>
        </p:nvSpPr>
        <p:spPr bwMode="auto">
          <a:xfrm>
            <a:off x="4660900" y="40132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8003" name="Line 131"/>
          <p:cNvSpPr>
            <a:spLocks noChangeShapeType="1"/>
          </p:cNvSpPr>
          <p:nvPr/>
        </p:nvSpPr>
        <p:spPr bwMode="auto">
          <a:xfrm flipV="1">
            <a:off x="4660900" y="37846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8004" name="Line 132"/>
          <p:cNvSpPr>
            <a:spLocks noChangeShapeType="1"/>
          </p:cNvSpPr>
          <p:nvPr/>
        </p:nvSpPr>
        <p:spPr bwMode="auto">
          <a:xfrm>
            <a:off x="4660900" y="44704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005" name="Line 133"/>
          <p:cNvSpPr>
            <a:spLocks noChangeShapeType="1"/>
          </p:cNvSpPr>
          <p:nvPr/>
        </p:nvSpPr>
        <p:spPr bwMode="auto">
          <a:xfrm>
            <a:off x="4660900" y="28702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006" name="Line 134"/>
          <p:cNvSpPr>
            <a:spLocks noChangeShapeType="1"/>
          </p:cNvSpPr>
          <p:nvPr/>
        </p:nvSpPr>
        <p:spPr bwMode="auto">
          <a:xfrm>
            <a:off x="4660900" y="30988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007" name="Line 135"/>
          <p:cNvSpPr>
            <a:spLocks noChangeShapeType="1"/>
          </p:cNvSpPr>
          <p:nvPr/>
        </p:nvSpPr>
        <p:spPr bwMode="auto">
          <a:xfrm>
            <a:off x="4660900" y="35560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008" name="Line 136"/>
          <p:cNvSpPr>
            <a:spLocks noChangeShapeType="1"/>
          </p:cNvSpPr>
          <p:nvPr/>
        </p:nvSpPr>
        <p:spPr bwMode="auto">
          <a:xfrm flipV="1">
            <a:off x="4660900" y="33274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8009" name="Line 137"/>
          <p:cNvSpPr>
            <a:spLocks noChangeShapeType="1"/>
          </p:cNvSpPr>
          <p:nvPr/>
        </p:nvSpPr>
        <p:spPr bwMode="auto">
          <a:xfrm>
            <a:off x="5270500" y="28702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010" name="Line 138"/>
          <p:cNvSpPr>
            <a:spLocks noChangeShapeType="1"/>
          </p:cNvSpPr>
          <p:nvPr/>
        </p:nvSpPr>
        <p:spPr bwMode="auto">
          <a:xfrm>
            <a:off x="5270500" y="28702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8011" name="Line 139"/>
          <p:cNvSpPr>
            <a:spLocks noChangeShapeType="1"/>
          </p:cNvSpPr>
          <p:nvPr/>
        </p:nvSpPr>
        <p:spPr bwMode="auto">
          <a:xfrm>
            <a:off x="5270500" y="42418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012" name="Line 140"/>
          <p:cNvSpPr>
            <a:spLocks noChangeShapeType="1"/>
          </p:cNvSpPr>
          <p:nvPr/>
        </p:nvSpPr>
        <p:spPr bwMode="auto">
          <a:xfrm flipV="1">
            <a:off x="5880100" y="28702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8013" name="Line 141"/>
          <p:cNvSpPr>
            <a:spLocks noChangeShapeType="1"/>
          </p:cNvSpPr>
          <p:nvPr/>
        </p:nvSpPr>
        <p:spPr bwMode="auto">
          <a:xfrm>
            <a:off x="5880100" y="24130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014" name="Line 142"/>
          <p:cNvSpPr>
            <a:spLocks noChangeShapeType="1"/>
          </p:cNvSpPr>
          <p:nvPr/>
        </p:nvSpPr>
        <p:spPr bwMode="auto">
          <a:xfrm>
            <a:off x="5880100" y="30988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015" name="Line 143"/>
          <p:cNvSpPr>
            <a:spLocks noChangeShapeType="1"/>
          </p:cNvSpPr>
          <p:nvPr/>
        </p:nvSpPr>
        <p:spPr bwMode="auto">
          <a:xfrm>
            <a:off x="5880100" y="30988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8016" name="Line 144"/>
          <p:cNvSpPr>
            <a:spLocks noChangeShapeType="1"/>
          </p:cNvSpPr>
          <p:nvPr/>
        </p:nvSpPr>
        <p:spPr bwMode="auto">
          <a:xfrm>
            <a:off x="5880100" y="35560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017" name="Line 145"/>
          <p:cNvSpPr>
            <a:spLocks noChangeShapeType="1"/>
          </p:cNvSpPr>
          <p:nvPr/>
        </p:nvSpPr>
        <p:spPr bwMode="auto">
          <a:xfrm>
            <a:off x="5880100" y="42418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018" name="Line 146"/>
          <p:cNvSpPr>
            <a:spLocks noChangeShapeType="1"/>
          </p:cNvSpPr>
          <p:nvPr/>
        </p:nvSpPr>
        <p:spPr bwMode="auto">
          <a:xfrm>
            <a:off x="5880100" y="42418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8019" name="Line 147"/>
          <p:cNvSpPr>
            <a:spLocks noChangeShapeType="1"/>
          </p:cNvSpPr>
          <p:nvPr/>
        </p:nvSpPr>
        <p:spPr bwMode="auto">
          <a:xfrm>
            <a:off x="5880100" y="26416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020" name="Line 148"/>
          <p:cNvSpPr>
            <a:spLocks noChangeShapeType="1"/>
          </p:cNvSpPr>
          <p:nvPr/>
        </p:nvSpPr>
        <p:spPr bwMode="auto">
          <a:xfrm>
            <a:off x="5880100" y="37846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021" name="Line 149"/>
          <p:cNvSpPr>
            <a:spLocks noChangeShapeType="1"/>
          </p:cNvSpPr>
          <p:nvPr/>
        </p:nvSpPr>
        <p:spPr bwMode="auto">
          <a:xfrm>
            <a:off x="5880100" y="40132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022" name="Line 150"/>
          <p:cNvSpPr>
            <a:spLocks noChangeShapeType="1"/>
          </p:cNvSpPr>
          <p:nvPr/>
        </p:nvSpPr>
        <p:spPr bwMode="auto">
          <a:xfrm>
            <a:off x="3441700" y="26416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8023" name="Line 151"/>
          <p:cNvSpPr>
            <a:spLocks noChangeShapeType="1"/>
          </p:cNvSpPr>
          <p:nvPr/>
        </p:nvSpPr>
        <p:spPr bwMode="auto">
          <a:xfrm flipV="1">
            <a:off x="2832100" y="40132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8024" name="Oval 152"/>
          <p:cNvSpPr>
            <a:spLocks noChangeArrowheads="1"/>
          </p:cNvSpPr>
          <p:nvPr/>
        </p:nvSpPr>
        <p:spPr bwMode="auto">
          <a:xfrm>
            <a:off x="1993900" y="23368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025" name="Oval 153"/>
          <p:cNvSpPr>
            <a:spLocks noChangeArrowheads="1"/>
          </p:cNvSpPr>
          <p:nvPr/>
        </p:nvSpPr>
        <p:spPr bwMode="auto">
          <a:xfrm>
            <a:off x="1993900" y="25654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026" name="Oval 154"/>
          <p:cNvSpPr>
            <a:spLocks noChangeArrowheads="1"/>
          </p:cNvSpPr>
          <p:nvPr/>
        </p:nvSpPr>
        <p:spPr bwMode="auto">
          <a:xfrm>
            <a:off x="1993900" y="27940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027" name="Oval 155"/>
          <p:cNvSpPr>
            <a:spLocks noChangeArrowheads="1"/>
          </p:cNvSpPr>
          <p:nvPr/>
        </p:nvSpPr>
        <p:spPr bwMode="auto">
          <a:xfrm>
            <a:off x="1993900" y="30226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028" name="Oval 156"/>
          <p:cNvSpPr>
            <a:spLocks noChangeArrowheads="1"/>
          </p:cNvSpPr>
          <p:nvPr/>
        </p:nvSpPr>
        <p:spPr bwMode="auto">
          <a:xfrm>
            <a:off x="1993900" y="32512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029" name="Oval 157"/>
          <p:cNvSpPr>
            <a:spLocks noChangeArrowheads="1"/>
          </p:cNvSpPr>
          <p:nvPr/>
        </p:nvSpPr>
        <p:spPr bwMode="auto">
          <a:xfrm>
            <a:off x="1993900" y="34798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030" name="Oval 158"/>
          <p:cNvSpPr>
            <a:spLocks noChangeArrowheads="1"/>
          </p:cNvSpPr>
          <p:nvPr/>
        </p:nvSpPr>
        <p:spPr bwMode="auto">
          <a:xfrm>
            <a:off x="1993900" y="37084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031" name="Oval 159"/>
          <p:cNvSpPr>
            <a:spLocks noChangeArrowheads="1"/>
          </p:cNvSpPr>
          <p:nvPr/>
        </p:nvSpPr>
        <p:spPr bwMode="auto">
          <a:xfrm>
            <a:off x="1993900" y="39370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032" name="Oval 160"/>
          <p:cNvSpPr>
            <a:spLocks noChangeArrowheads="1"/>
          </p:cNvSpPr>
          <p:nvPr/>
        </p:nvSpPr>
        <p:spPr bwMode="auto">
          <a:xfrm>
            <a:off x="1993900" y="41656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033" name="Oval 161"/>
          <p:cNvSpPr>
            <a:spLocks noChangeArrowheads="1"/>
          </p:cNvSpPr>
          <p:nvPr/>
        </p:nvSpPr>
        <p:spPr bwMode="auto">
          <a:xfrm>
            <a:off x="1993900" y="43942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034" name="Line 162"/>
          <p:cNvSpPr>
            <a:spLocks noChangeShapeType="1"/>
          </p:cNvSpPr>
          <p:nvPr/>
        </p:nvSpPr>
        <p:spPr bwMode="auto">
          <a:xfrm>
            <a:off x="2222500" y="24130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035" name="Line 163"/>
          <p:cNvSpPr>
            <a:spLocks noChangeShapeType="1"/>
          </p:cNvSpPr>
          <p:nvPr/>
        </p:nvSpPr>
        <p:spPr bwMode="auto">
          <a:xfrm>
            <a:off x="2222500" y="28702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036" name="Line 164"/>
          <p:cNvSpPr>
            <a:spLocks noChangeShapeType="1"/>
          </p:cNvSpPr>
          <p:nvPr/>
        </p:nvSpPr>
        <p:spPr bwMode="auto">
          <a:xfrm>
            <a:off x="2222500" y="30988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037" name="Line 165"/>
          <p:cNvSpPr>
            <a:spLocks noChangeShapeType="1"/>
          </p:cNvSpPr>
          <p:nvPr/>
        </p:nvSpPr>
        <p:spPr bwMode="auto">
          <a:xfrm>
            <a:off x="2222500" y="35560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038" name="Line 166"/>
          <p:cNvSpPr>
            <a:spLocks noChangeShapeType="1"/>
          </p:cNvSpPr>
          <p:nvPr/>
        </p:nvSpPr>
        <p:spPr bwMode="auto">
          <a:xfrm>
            <a:off x="2222500" y="42418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039" name="Line 167"/>
          <p:cNvSpPr>
            <a:spLocks noChangeShapeType="1"/>
          </p:cNvSpPr>
          <p:nvPr/>
        </p:nvSpPr>
        <p:spPr bwMode="auto">
          <a:xfrm>
            <a:off x="2222500" y="44704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040" name="Line 168"/>
          <p:cNvSpPr>
            <a:spLocks noChangeShapeType="1"/>
          </p:cNvSpPr>
          <p:nvPr/>
        </p:nvSpPr>
        <p:spPr bwMode="auto">
          <a:xfrm>
            <a:off x="2222500" y="24130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8041" name="Line 169"/>
          <p:cNvSpPr>
            <a:spLocks noChangeShapeType="1"/>
          </p:cNvSpPr>
          <p:nvPr/>
        </p:nvSpPr>
        <p:spPr bwMode="auto">
          <a:xfrm flipV="1">
            <a:off x="2222500" y="33274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8042" name="Line 170"/>
          <p:cNvSpPr>
            <a:spLocks noChangeShapeType="1"/>
          </p:cNvSpPr>
          <p:nvPr/>
        </p:nvSpPr>
        <p:spPr bwMode="auto">
          <a:xfrm>
            <a:off x="2222500" y="37846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043" name="Line 171"/>
          <p:cNvSpPr>
            <a:spLocks noChangeShapeType="1"/>
          </p:cNvSpPr>
          <p:nvPr/>
        </p:nvSpPr>
        <p:spPr bwMode="auto">
          <a:xfrm flipV="1">
            <a:off x="2222500" y="40132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8044" name="Line 172"/>
          <p:cNvSpPr>
            <a:spLocks noChangeShapeType="1"/>
          </p:cNvSpPr>
          <p:nvPr/>
        </p:nvSpPr>
        <p:spPr bwMode="auto">
          <a:xfrm>
            <a:off x="2832100" y="33274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045" name="Line 173"/>
          <p:cNvSpPr>
            <a:spLocks noChangeShapeType="1"/>
          </p:cNvSpPr>
          <p:nvPr/>
        </p:nvSpPr>
        <p:spPr bwMode="auto">
          <a:xfrm>
            <a:off x="6948488" y="4724400"/>
            <a:ext cx="0" cy="576263"/>
          </a:xfrm>
          <a:prstGeom prst="line">
            <a:avLst/>
          </a:prstGeom>
          <a:noFill/>
          <a:ln w="9525">
            <a:solidFill>
              <a:schemeClr val="tx1"/>
            </a:solidFill>
            <a:round/>
            <a:headEnd type="triangle" w="med" len="med"/>
            <a:tailEnd/>
          </a:ln>
          <a:effectLst/>
        </p:spPr>
        <p:txBody>
          <a:bodyPr/>
          <a:lstStyle/>
          <a:p>
            <a:endParaRPr lang="en-GB"/>
          </a:p>
        </p:txBody>
      </p:sp>
      <p:sp>
        <p:nvSpPr>
          <p:cNvPr id="208046" name="Text Box 174"/>
          <p:cNvSpPr txBox="1">
            <a:spLocks noChangeArrowheads="1"/>
          </p:cNvSpPr>
          <p:nvPr/>
        </p:nvSpPr>
        <p:spPr bwMode="auto">
          <a:xfrm>
            <a:off x="6496050" y="5300663"/>
            <a:ext cx="1128713" cy="336550"/>
          </a:xfrm>
          <a:prstGeom prst="rect">
            <a:avLst/>
          </a:prstGeom>
          <a:noFill/>
          <a:ln w="9525">
            <a:noFill/>
            <a:miter lim="800000"/>
            <a:headEnd/>
            <a:tailEnd/>
          </a:ln>
          <a:effectLst/>
        </p:spPr>
        <p:txBody>
          <a:bodyPr wrap="none">
            <a:spAutoFit/>
          </a:bodyPr>
          <a:lstStyle/>
          <a:p>
            <a:r>
              <a:rPr lang="en-GB" sz="1600" b="0">
                <a:solidFill>
                  <a:srgbClr val="FF0000"/>
                </a:solidFill>
                <a:latin typeface="Times New Roman" pitchFamily="18" charset="0"/>
              </a:rPr>
              <a:t>Present day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GB"/>
              <a:t>Ancestry of current population</a:t>
            </a:r>
          </a:p>
        </p:txBody>
      </p:sp>
      <p:sp>
        <p:nvSpPr>
          <p:cNvPr id="208899" name="Oval 3"/>
          <p:cNvSpPr>
            <a:spLocks noChangeArrowheads="1"/>
          </p:cNvSpPr>
          <p:nvPr/>
        </p:nvSpPr>
        <p:spPr bwMode="auto">
          <a:xfrm>
            <a:off x="2601913" y="34925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00" name="Oval 4"/>
          <p:cNvSpPr>
            <a:spLocks noChangeArrowheads="1"/>
          </p:cNvSpPr>
          <p:nvPr/>
        </p:nvSpPr>
        <p:spPr bwMode="auto">
          <a:xfrm>
            <a:off x="3211513" y="32639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01" name="Oval 5"/>
          <p:cNvSpPr>
            <a:spLocks noChangeArrowheads="1"/>
          </p:cNvSpPr>
          <p:nvPr/>
        </p:nvSpPr>
        <p:spPr bwMode="auto">
          <a:xfrm>
            <a:off x="3211513" y="34925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02" name="Oval 6"/>
          <p:cNvSpPr>
            <a:spLocks noChangeArrowheads="1"/>
          </p:cNvSpPr>
          <p:nvPr/>
        </p:nvSpPr>
        <p:spPr bwMode="auto">
          <a:xfrm>
            <a:off x="3211513" y="37211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03" name="Oval 7"/>
          <p:cNvSpPr>
            <a:spLocks noChangeArrowheads="1"/>
          </p:cNvSpPr>
          <p:nvPr/>
        </p:nvSpPr>
        <p:spPr bwMode="auto">
          <a:xfrm>
            <a:off x="3821113" y="30353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04" name="Oval 8"/>
          <p:cNvSpPr>
            <a:spLocks noChangeArrowheads="1"/>
          </p:cNvSpPr>
          <p:nvPr/>
        </p:nvSpPr>
        <p:spPr bwMode="auto">
          <a:xfrm>
            <a:off x="3821113" y="34925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05" name="Oval 9"/>
          <p:cNvSpPr>
            <a:spLocks noChangeArrowheads="1"/>
          </p:cNvSpPr>
          <p:nvPr/>
        </p:nvSpPr>
        <p:spPr bwMode="auto">
          <a:xfrm>
            <a:off x="3821113" y="39497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06" name="Oval 10"/>
          <p:cNvSpPr>
            <a:spLocks noChangeArrowheads="1"/>
          </p:cNvSpPr>
          <p:nvPr/>
        </p:nvSpPr>
        <p:spPr bwMode="auto">
          <a:xfrm>
            <a:off x="4430713" y="28067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07" name="Oval 11"/>
          <p:cNvSpPr>
            <a:spLocks noChangeArrowheads="1"/>
          </p:cNvSpPr>
          <p:nvPr/>
        </p:nvSpPr>
        <p:spPr bwMode="auto">
          <a:xfrm>
            <a:off x="4430713" y="34925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08" name="Oval 12"/>
          <p:cNvSpPr>
            <a:spLocks noChangeArrowheads="1"/>
          </p:cNvSpPr>
          <p:nvPr/>
        </p:nvSpPr>
        <p:spPr bwMode="auto">
          <a:xfrm>
            <a:off x="4430713" y="39497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09" name="Line 13"/>
          <p:cNvSpPr>
            <a:spLocks noChangeShapeType="1"/>
          </p:cNvSpPr>
          <p:nvPr/>
        </p:nvSpPr>
        <p:spPr bwMode="auto">
          <a:xfrm>
            <a:off x="2830513" y="35687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910" name="Line 14"/>
          <p:cNvSpPr>
            <a:spLocks noChangeShapeType="1"/>
          </p:cNvSpPr>
          <p:nvPr/>
        </p:nvSpPr>
        <p:spPr bwMode="auto">
          <a:xfrm>
            <a:off x="2830513" y="35687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8911" name="Line 15"/>
          <p:cNvSpPr>
            <a:spLocks noChangeShapeType="1"/>
          </p:cNvSpPr>
          <p:nvPr/>
        </p:nvSpPr>
        <p:spPr bwMode="auto">
          <a:xfrm>
            <a:off x="3440113" y="35687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912" name="Line 16"/>
          <p:cNvSpPr>
            <a:spLocks noChangeShapeType="1"/>
          </p:cNvSpPr>
          <p:nvPr/>
        </p:nvSpPr>
        <p:spPr bwMode="auto">
          <a:xfrm>
            <a:off x="3440113" y="37973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8913" name="Line 17"/>
          <p:cNvSpPr>
            <a:spLocks noChangeShapeType="1"/>
          </p:cNvSpPr>
          <p:nvPr/>
        </p:nvSpPr>
        <p:spPr bwMode="auto">
          <a:xfrm flipV="1">
            <a:off x="3440113" y="31115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8914" name="Line 18"/>
          <p:cNvSpPr>
            <a:spLocks noChangeShapeType="1"/>
          </p:cNvSpPr>
          <p:nvPr/>
        </p:nvSpPr>
        <p:spPr bwMode="auto">
          <a:xfrm>
            <a:off x="4049713" y="35687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915" name="Line 19"/>
          <p:cNvSpPr>
            <a:spLocks noChangeShapeType="1"/>
          </p:cNvSpPr>
          <p:nvPr/>
        </p:nvSpPr>
        <p:spPr bwMode="auto">
          <a:xfrm>
            <a:off x="4049713" y="40259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916" name="Oval 20"/>
          <p:cNvSpPr>
            <a:spLocks noChangeArrowheads="1"/>
          </p:cNvSpPr>
          <p:nvPr/>
        </p:nvSpPr>
        <p:spPr bwMode="auto">
          <a:xfrm>
            <a:off x="5040313" y="25781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17" name="Oval 21"/>
          <p:cNvSpPr>
            <a:spLocks noChangeArrowheads="1"/>
          </p:cNvSpPr>
          <p:nvPr/>
        </p:nvSpPr>
        <p:spPr bwMode="auto">
          <a:xfrm>
            <a:off x="5040313" y="28067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18" name="Oval 22"/>
          <p:cNvSpPr>
            <a:spLocks noChangeArrowheads="1"/>
          </p:cNvSpPr>
          <p:nvPr/>
        </p:nvSpPr>
        <p:spPr bwMode="auto">
          <a:xfrm>
            <a:off x="5040313" y="34925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19" name="Oval 23"/>
          <p:cNvSpPr>
            <a:spLocks noChangeArrowheads="1"/>
          </p:cNvSpPr>
          <p:nvPr/>
        </p:nvSpPr>
        <p:spPr bwMode="auto">
          <a:xfrm>
            <a:off x="5040313" y="39497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20" name="Oval 24"/>
          <p:cNvSpPr>
            <a:spLocks noChangeArrowheads="1"/>
          </p:cNvSpPr>
          <p:nvPr/>
        </p:nvSpPr>
        <p:spPr bwMode="auto">
          <a:xfrm>
            <a:off x="5040313" y="41783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21" name="Oval 25"/>
          <p:cNvSpPr>
            <a:spLocks noChangeArrowheads="1"/>
          </p:cNvSpPr>
          <p:nvPr/>
        </p:nvSpPr>
        <p:spPr bwMode="auto">
          <a:xfrm>
            <a:off x="5649913" y="23495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22" name="Oval 26"/>
          <p:cNvSpPr>
            <a:spLocks noChangeArrowheads="1"/>
          </p:cNvSpPr>
          <p:nvPr/>
        </p:nvSpPr>
        <p:spPr bwMode="auto">
          <a:xfrm>
            <a:off x="5649913" y="30353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23" name="Oval 27"/>
          <p:cNvSpPr>
            <a:spLocks noChangeArrowheads="1"/>
          </p:cNvSpPr>
          <p:nvPr/>
        </p:nvSpPr>
        <p:spPr bwMode="auto">
          <a:xfrm>
            <a:off x="5649913" y="34925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24" name="Oval 28"/>
          <p:cNvSpPr>
            <a:spLocks noChangeArrowheads="1"/>
          </p:cNvSpPr>
          <p:nvPr/>
        </p:nvSpPr>
        <p:spPr bwMode="auto">
          <a:xfrm>
            <a:off x="5649913" y="39497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25" name="Oval 29"/>
          <p:cNvSpPr>
            <a:spLocks noChangeArrowheads="1"/>
          </p:cNvSpPr>
          <p:nvPr/>
        </p:nvSpPr>
        <p:spPr bwMode="auto">
          <a:xfrm>
            <a:off x="5649913" y="41783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26" name="Line 30"/>
          <p:cNvSpPr>
            <a:spLocks noChangeShapeType="1"/>
          </p:cNvSpPr>
          <p:nvPr/>
        </p:nvSpPr>
        <p:spPr bwMode="auto">
          <a:xfrm flipV="1">
            <a:off x="5268913" y="24257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8927" name="Line 31"/>
          <p:cNvSpPr>
            <a:spLocks noChangeShapeType="1"/>
          </p:cNvSpPr>
          <p:nvPr/>
        </p:nvSpPr>
        <p:spPr bwMode="auto">
          <a:xfrm>
            <a:off x="5268913" y="35687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928" name="Line 32"/>
          <p:cNvSpPr>
            <a:spLocks noChangeShapeType="1"/>
          </p:cNvSpPr>
          <p:nvPr/>
        </p:nvSpPr>
        <p:spPr bwMode="auto">
          <a:xfrm>
            <a:off x="5268913" y="40259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929" name="Oval 33"/>
          <p:cNvSpPr>
            <a:spLocks noChangeArrowheads="1"/>
          </p:cNvSpPr>
          <p:nvPr/>
        </p:nvSpPr>
        <p:spPr bwMode="auto">
          <a:xfrm>
            <a:off x="6259513" y="23495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30" name="Oval 34"/>
          <p:cNvSpPr>
            <a:spLocks noChangeArrowheads="1"/>
          </p:cNvSpPr>
          <p:nvPr/>
        </p:nvSpPr>
        <p:spPr bwMode="auto">
          <a:xfrm>
            <a:off x="6259513" y="28067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31" name="Oval 35"/>
          <p:cNvSpPr>
            <a:spLocks noChangeArrowheads="1"/>
          </p:cNvSpPr>
          <p:nvPr/>
        </p:nvSpPr>
        <p:spPr bwMode="auto">
          <a:xfrm>
            <a:off x="6259513" y="30353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32" name="Oval 36"/>
          <p:cNvSpPr>
            <a:spLocks noChangeArrowheads="1"/>
          </p:cNvSpPr>
          <p:nvPr/>
        </p:nvSpPr>
        <p:spPr bwMode="auto">
          <a:xfrm>
            <a:off x="6259513" y="32639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33" name="Oval 37"/>
          <p:cNvSpPr>
            <a:spLocks noChangeArrowheads="1"/>
          </p:cNvSpPr>
          <p:nvPr/>
        </p:nvSpPr>
        <p:spPr bwMode="auto">
          <a:xfrm>
            <a:off x="6259513" y="34925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34" name="Oval 38"/>
          <p:cNvSpPr>
            <a:spLocks noChangeArrowheads="1"/>
          </p:cNvSpPr>
          <p:nvPr/>
        </p:nvSpPr>
        <p:spPr bwMode="auto">
          <a:xfrm>
            <a:off x="6259513" y="39497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35" name="Oval 39"/>
          <p:cNvSpPr>
            <a:spLocks noChangeArrowheads="1"/>
          </p:cNvSpPr>
          <p:nvPr/>
        </p:nvSpPr>
        <p:spPr bwMode="auto">
          <a:xfrm>
            <a:off x="6259513" y="44069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36" name="Oval 40"/>
          <p:cNvSpPr>
            <a:spLocks noChangeArrowheads="1"/>
          </p:cNvSpPr>
          <p:nvPr/>
        </p:nvSpPr>
        <p:spPr bwMode="auto">
          <a:xfrm>
            <a:off x="6869113" y="23495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37" name="Oval 41"/>
          <p:cNvSpPr>
            <a:spLocks noChangeArrowheads="1"/>
          </p:cNvSpPr>
          <p:nvPr/>
        </p:nvSpPr>
        <p:spPr bwMode="auto">
          <a:xfrm>
            <a:off x="6869113" y="25781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38" name="Oval 42"/>
          <p:cNvSpPr>
            <a:spLocks noChangeArrowheads="1"/>
          </p:cNvSpPr>
          <p:nvPr/>
        </p:nvSpPr>
        <p:spPr bwMode="auto">
          <a:xfrm>
            <a:off x="6869113" y="28067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39" name="Oval 43"/>
          <p:cNvSpPr>
            <a:spLocks noChangeArrowheads="1"/>
          </p:cNvSpPr>
          <p:nvPr/>
        </p:nvSpPr>
        <p:spPr bwMode="auto">
          <a:xfrm>
            <a:off x="6869113" y="30353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40" name="Oval 44"/>
          <p:cNvSpPr>
            <a:spLocks noChangeArrowheads="1"/>
          </p:cNvSpPr>
          <p:nvPr/>
        </p:nvSpPr>
        <p:spPr bwMode="auto">
          <a:xfrm>
            <a:off x="6869113" y="32639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41" name="Oval 45"/>
          <p:cNvSpPr>
            <a:spLocks noChangeArrowheads="1"/>
          </p:cNvSpPr>
          <p:nvPr/>
        </p:nvSpPr>
        <p:spPr bwMode="auto">
          <a:xfrm>
            <a:off x="6869113" y="34925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42" name="Oval 46"/>
          <p:cNvSpPr>
            <a:spLocks noChangeArrowheads="1"/>
          </p:cNvSpPr>
          <p:nvPr/>
        </p:nvSpPr>
        <p:spPr bwMode="auto">
          <a:xfrm>
            <a:off x="6869113" y="37211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43" name="Oval 47"/>
          <p:cNvSpPr>
            <a:spLocks noChangeArrowheads="1"/>
          </p:cNvSpPr>
          <p:nvPr/>
        </p:nvSpPr>
        <p:spPr bwMode="auto">
          <a:xfrm>
            <a:off x="6869113" y="39497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44" name="Oval 48"/>
          <p:cNvSpPr>
            <a:spLocks noChangeArrowheads="1"/>
          </p:cNvSpPr>
          <p:nvPr/>
        </p:nvSpPr>
        <p:spPr bwMode="auto">
          <a:xfrm>
            <a:off x="6869113" y="41783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45" name="Oval 49"/>
          <p:cNvSpPr>
            <a:spLocks noChangeArrowheads="1"/>
          </p:cNvSpPr>
          <p:nvPr/>
        </p:nvSpPr>
        <p:spPr bwMode="auto">
          <a:xfrm>
            <a:off x="6869113" y="44069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46" name="Line 50"/>
          <p:cNvSpPr>
            <a:spLocks noChangeShapeType="1"/>
          </p:cNvSpPr>
          <p:nvPr/>
        </p:nvSpPr>
        <p:spPr bwMode="auto">
          <a:xfrm>
            <a:off x="6488113" y="28829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947" name="Line 51"/>
          <p:cNvSpPr>
            <a:spLocks noChangeShapeType="1"/>
          </p:cNvSpPr>
          <p:nvPr/>
        </p:nvSpPr>
        <p:spPr bwMode="auto">
          <a:xfrm flipV="1">
            <a:off x="6488113" y="26543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8948" name="Line 52"/>
          <p:cNvSpPr>
            <a:spLocks noChangeShapeType="1"/>
          </p:cNvSpPr>
          <p:nvPr/>
        </p:nvSpPr>
        <p:spPr bwMode="auto">
          <a:xfrm>
            <a:off x="6488113" y="24257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949" name="Line 53"/>
          <p:cNvSpPr>
            <a:spLocks noChangeShapeType="1"/>
          </p:cNvSpPr>
          <p:nvPr/>
        </p:nvSpPr>
        <p:spPr bwMode="auto">
          <a:xfrm>
            <a:off x="6488113" y="31115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950" name="Line 54"/>
          <p:cNvSpPr>
            <a:spLocks noChangeShapeType="1"/>
          </p:cNvSpPr>
          <p:nvPr/>
        </p:nvSpPr>
        <p:spPr bwMode="auto">
          <a:xfrm>
            <a:off x="6488113" y="33401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951" name="Line 55"/>
          <p:cNvSpPr>
            <a:spLocks noChangeShapeType="1"/>
          </p:cNvSpPr>
          <p:nvPr/>
        </p:nvSpPr>
        <p:spPr bwMode="auto">
          <a:xfrm>
            <a:off x="6488113" y="35687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952" name="Line 56"/>
          <p:cNvSpPr>
            <a:spLocks noChangeShapeType="1"/>
          </p:cNvSpPr>
          <p:nvPr/>
        </p:nvSpPr>
        <p:spPr bwMode="auto">
          <a:xfrm>
            <a:off x="6488113" y="35687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8953" name="Line 57"/>
          <p:cNvSpPr>
            <a:spLocks noChangeShapeType="1"/>
          </p:cNvSpPr>
          <p:nvPr/>
        </p:nvSpPr>
        <p:spPr bwMode="auto">
          <a:xfrm>
            <a:off x="6488113" y="40259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954" name="Line 58"/>
          <p:cNvSpPr>
            <a:spLocks noChangeShapeType="1"/>
          </p:cNvSpPr>
          <p:nvPr/>
        </p:nvSpPr>
        <p:spPr bwMode="auto">
          <a:xfrm>
            <a:off x="6488113" y="40259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8955" name="Line 59"/>
          <p:cNvSpPr>
            <a:spLocks noChangeShapeType="1"/>
          </p:cNvSpPr>
          <p:nvPr/>
        </p:nvSpPr>
        <p:spPr bwMode="auto">
          <a:xfrm>
            <a:off x="6488113" y="44831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956" name="Line 60"/>
          <p:cNvSpPr>
            <a:spLocks noChangeShapeType="1"/>
          </p:cNvSpPr>
          <p:nvPr/>
        </p:nvSpPr>
        <p:spPr bwMode="auto">
          <a:xfrm flipV="1">
            <a:off x="4659313" y="26543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8957" name="Line 61"/>
          <p:cNvSpPr>
            <a:spLocks noChangeShapeType="1"/>
          </p:cNvSpPr>
          <p:nvPr/>
        </p:nvSpPr>
        <p:spPr bwMode="auto">
          <a:xfrm>
            <a:off x="4659313" y="40259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958" name="Line 62"/>
          <p:cNvSpPr>
            <a:spLocks noChangeShapeType="1"/>
          </p:cNvSpPr>
          <p:nvPr/>
        </p:nvSpPr>
        <p:spPr bwMode="auto">
          <a:xfrm>
            <a:off x="4659313" y="40259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8959" name="Line 63"/>
          <p:cNvSpPr>
            <a:spLocks noChangeShapeType="1"/>
          </p:cNvSpPr>
          <p:nvPr/>
        </p:nvSpPr>
        <p:spPr bwMode="auto">
          <a:xfrm>
            <a:off x="4659313" y="28829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960" name="Line 64"/>
          <p:cNvSpPr>
            <a:spLocks noChangeShapeType="1"/>
          </p:cNvSpPr>
          <p:nvPr/>
        </p:nvSpPr>
        <p:spPr bwMode="auto">
          <a:xfrm>
            <a:off x="4659313" y="35687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961" name="Line 65"/>
          <p:cNvSpPr>
            <a:spLocks noChangeShapeType="1"/>
          </p:cNvSpPr>
          <p:nvPr/>
        </p:nvSpPr>
        <p:spPr bwMode="auto">
          <a:xfrm>
            <a:off x="5268913" y="28829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8962" name="Line 66"/>
          <p:cNvSpPr>
            <a:spLocks noChangeShapeType="1"/>
          </p:cNvSpPr>
          <p:nvPr/>
        </p:nvSpPr>
        <p:spPr bwMode="auto">
          <a:xfrm>
            <a:off x="5268913" y="42545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963" name="Line 67"/>
          <p:cNvSpPr>
            <a:spLocks noChangeShapeType="1"/>
          </p:cNvSpPr>
          <p:nvPr/>
        </p:nvSpPr>
        <p:spPr bwMode="auto">
          <a:xfrm flipV="1">
            <a:off x="5878513" y="28829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8964" name="Line 68"/>
          <p:cNvSpPr>
            <a:spLocks noChangeShapeType="1"/>
          </p:cNvSpPr>
          <p:nvPr/>
        </p:nvSpPr>
        <p:spPr bwMode="auto">
          <a:xfrm>
            <a:off x="5878513" y="24257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965" name="Line 69"/>
          <p:cNvSpPr>
            <a:spLocks noChangeShapeType="1"/>
          </p:cNvSpPr>
          <p:nvPr/>
        </p:nvSpPr>
        <p:spPr bwMode="auto">
          <a:xfrm>
            <a:off x="5878513" y="31115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966" name="Line 70"/>
          <p:cNvSpPr>
            <a:spLocks noChangeShapeType="1"/>
          </p:cNvSpPr>
          <p:nvPr/>
        </p:nvSpPr>
        <p:spPr bwMode="auto">
          <a:xfrm>
            <a:off x="5878513" y="31115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8967" name="Line 71"/>
          <p:cNvSpPr>
            <a:spLocks noChangeShapeType="1"/>
          </p:cNvSpPr>
          <p:nvPr/>
        </p:nvSpPr>
        <p:spPr bwMode="auto">
          <a:xfrm>
            <a:off x="5878513" y="35687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968" name="Line 72"/>
          <p:cNvSpPr>
            <a:spLocks noChangeShapeType="1"/>
          </p:cNvSpPr>
          <p:nvPr/>
        </p:nvSpPr>
        <p:spPr bwMode="auto">
          <a:xfrm>
            <a:off x="5878513" y="42545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8969" name="Line 73"/>
          <p:cNvSpPr>
            <a:spLocks noChangeShapeType="1"/>
          </p:cNvSpPr>
          <p:nvPr/>
        </p:nvSpPr>
        <p:spPr bwMode="auto">
          <a:xfrm>
            <a:off x="5878513" y="40259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970" name="Line 74"/>
          <p:cNvSpPr>
            <a:spLocks noChangeShapeType="1"/>
          </p:cNvSpPr>
          <p:nvPr/>
        </p:nvSpPr>
        <p:spPr bwMode="auto">
          <a:xfrm flipV="1">
            <a:off x="4049713" y="28829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8971" name="Oval 75"/>
          <p:cNvSpPr>
            <a:spLocks noChangeArrowheads="1"/>
          </p:cNvSpPr>
          <p:nvPr/>
        </p:nvSpPr>
        <p:spPr bwMode="auto">
          <a:xfrm>
            <a:off x="2601913" y="32639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72" name="Oval 76"/>
          <p:cNvSpPr>
            <a:spLocks noChangeArrowheads="1"/>
          </p:cNvSpPr>
          <p:nvPr/>
        </p:nvSpPr>
        <p:spPr bwMode="auto">
          <a:xfrm>
            <a:off x="1992313" y="34925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8973" name="Line 77"/>
          <p:cNvSpPr>
            <a:spLocks noChangeShapeType="1"/>
          </p:cNvSpPr>
          <p:nvPr/>
        </p:nvSpPr>
        <p:spPr bwMode="auto">
          <a:xfrm>
            <a:off x="2830513" y="33401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974" name="Line 78"/>
          <p:cNvSpPr>
            <a:spLocks noChangeShapeType="1"/>
          </p:cNvSpPr>
          <p:nvPr/>
        </p:nvSpPr>
        <p:spPr bwMode="auto">
          <a:xfrm flipV="1">
            <a:off x="2220913" y="33401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8975" name="Line 79"/>
          <p:cNvSpPr>
            <a:spLocks noChangeShapeType="1"/>
          </p:cNvSpPr>
          <p:nvPr/>
        </p:nvSpPr>
        <p:spPr bwMode="auto">
          <a:xfrm>
            <a:off x="2220913" y="35687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8976" name="Line 80"/>
          <p:cNvSpPr>
            <a:spLocks noChangeShapeType="1"/>
          </p:cNvSpPr>
          <p:nvPr/>
        </p:nvSpPr>
        <p:spPr bwMode="auto">
          <a:xfrm>
            <a:off x="6948488" y="4724400"/>
            <a:ext cx="0" cy="576263"/>
          </a:xfrm>
          <a:prstGeom prst="line">
            <a:avLst/>
          </a:prstGeom>
          <a:noFill/>
          <a:ln w="9525">
            <a:solidFill>
              <a:schemeClr val="tx1"/>
            </a:solidFill>
            <a:round/>
            <a:headEnd type="triangle" w="med" len="med"/>
            <a:tailEnd/>
          </a:ln>
          <a:effectLst/>
        </p:spPr>
        <p:txBody>
          <a:bodyPr/>
          <a:lstStyle/>
          <a:p>
            <a:endParaRPr lang="en-GB"/>
          </a:p>
        </p:txBody>
      </p:sp>
      <p:sp>
        <p:nvSpPr>
          <p:cNvPr id="208977" name="Text Box 81"/>
          <p:cNvSpPr txBox="1">
            <a:spLocks noChangeArrowheads="1"/>
          </p:cNvSpPr>
          <p:nvPr/>
        </p:nvSpPr>
        <p:spPr bwMode="auto">
          <a:xfrm>
            <a:off x="6496050" y="5300663"/>
            <a:ext cx="1128713" cy="336550"/>
          </a:xfrm>
          <a:prstGeom prst="rect">
            <a:avLst/>
          </a:prstGeom>
          <a:noFill/>
          <a:ln w="9525">
            <a:noFill/>
            <a:miter lim="800000"/>
            <a:headEnd/>
            <a:tailEnd/>
          </a:ln>
          <a:effectLst/>
        </p:spPr>
        <p:txBody>
          <a:bodyPr wrap="none">
            <a:spAutoFit/>
          </a:bodyPr>
          <a:lstStyle/>
          <a:p>
            <a:r>
              <a:rPr lang="en-GB" sz="1600" b="0">
                <a:solidFill>
                  <a:srgbClr val="FF0000"/>
                </a:solidFill>
                <a:latin typeface="Times New Roman" pitchFamily="18" charset="0"/>
              </a:rPr>
              <a:t>Present day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r>
              <a:rPr lang="en-GB"/>
              <a:t>Ancestry of sample</a:t>
            </a:r>
          </a:p>
        </p:txBody>
      </p:sp>
      <p:sp>
        <p:nvSpPr>
          <p:cNvPr id="209923" name="Oval 3"/>
          <p:cNvSpPr>
            <a:spLocks noChangeArrowheads="1"/>
          </p:cNvSpPr>
          <p:nvPr/>
        </p:nvSpPr>
        <p:spPr bwMode="auto">
          <a:xfrm>
            <a:off x="2601913" y="3492500"/>
            <a:ext cx="152400" cy="152400"/>
          </a:xfrm>
          <a:prstGeom prst="ellipse">
            <a:avLst/>
          </a:prstGeom>
          <a:solidFill>
            <a:srgbClr val="000099"/>
          </a:solidFill>
          <a:ln w="9525">
            <a:solidFill>
              <a:schemeClr val="tx1"/>
            </a:solidFill>
            <a:round/>
            <a:headEnd/>
            <a:tailEnd/>
          </a:ln>
          <a:effectLst/>
        </p:spPr>
        <p:txBody>
          <a:bodyPr wrap="none" anchor="ctr"/>
          <a:lstStyle/>
          <a:p>
            <a:endParaRPr lang="en-GB"/>
          </a:p>
        </p:txBody>
      </p:sp>
      <p:sp>
        <p:nvSpPr>
          <p:cNvPr id="209924" name="Oval 4"/>
          <p:cNvSpPr>
            <a:spLocks noChangeArrowheads="1"/>
          </p:cNvSpPr>
          <p:nvPr/>
        </p:nvSpPr>
        <p:spPr bwMode="auto">
          <a:xfrm>
            <a:off x="3211513" y="3263900"/>
            <a:ext cx="152400" cy="152400"/>
          </a:xfrm>
          <a:prstGeom prst="ellipse">
            <a:avLst/>
          </a:prstGeom>
          <a:solidFill>
            <a:srgbClr val="000099"/>
          </a:solidFill>
          <a:ln w="9525">
            <a:solidFill>
              <a:schemeClr val="tx1"/>
            </a:solidFill>
            <a:round/>
            <a:headEnd/>
            <a:tailEnd/>
          </a:ln>
          <a:effectLst/>
        </p:spPr>
        <p:txBody>
          <a:bodyPr wrap="none" anchor="ctr"/>
          <a:lstStyle/>
          <a:p>
            <a:endParaRPr lang="en-GB"/>
          </a:p>
        </p:txBody>
      </p:sp>
      <p:sp>
        <p:nvSpPr>
          <p:cNvPr id="209925" name="Oval 5"/>
          <p:cNvSpPr>
            <a:spLocks noChangeArrowheads="1"/>
          </p:cNvSpPr>
          <p:nvPr/>
        </p:nvSpPr>
        <p:spPr bwMode="auto">
          <a:xfrm>
            <a:off x="3211513" y="3492500"/>
            <a:ext cx="152400" cy="152400"/>
          </a:xfrm>
          <a:prstGeom prst="ellipse">
            <a:avLst/>
          </a:prstGeom>
          <a:solidFill>
            <a:srgbClr val="000099"/>
          </a:solidFill>
          <a:ln w="9525">
            <a:solidFill>
              <a:schemeClr val="tx1"/>
            </a:solidFill>
            <a:round/>
            <a:headEnd/>
            <a:tailEnd/>
          </a:ln>
          <a:effectLst/>
        </p:spPr>
        <p:txBody>
          <a:bodyPr wrap="none" anchor="ctr"/>
          <a:lstStyle/>
          <a:p>
            <a:endParaRPr lang="en-GB"/>
          </a:p>
        </p:txBody>
      </p:sp>
      <p:sp>
        <p:nvSpPr>
          <p:cNvPr id="209926" name="Oval 6"/>
          <p:cNvSpPr>
            <a:spLocks noChangeArrowheads="1"/>
          </p:cNvSpPr>
          <p:nvPr/>
        </p:nvSpPr>
        <p:spPr bwMode="auto">
          <a:xfrm>
            <a:off x="3211513" y="3721100"/>
            <a:ext cx="152400" cy="152400"/>
          </a:xfrm>
          <a:prstGeom prst="ellipse">
            <a:avLst/>
          </a:prstGeom>
          <a:solidFill>
            <a:srgbClr val="000099"/>
          </a:solidFill>
          <a:ln w="9525">
            <a:solidFill>
              <a:schemeClr val="tx1"/>
            </a:solidFill>
            <a:round/>
            <a:headEnd/>
            <a:tailEnd/>
          </a:ln>
          <a:effectLst/>
        </p:spPr>
        <p:txBody>
          <a:bodyPr wrap="none" anchor="ctr"/>
          <a:lstStyle/>
          <a:p>
            <a:endParaRPr lang="en-GB"/>
          </a:p>
        </p:txBody>
      </p:sp>
      <p:sp>
        <p:nvSpPr>
          <p:cNvPr id="209927" name="Oval 7"/>
          <p:cNvSpPr>
            <a:spLocks noChangeArrowheads="1"/>
          </p:cNvSpPr>
          <p:nvPr/>
        </p:nvSpPr>
        <p:spPr bwMode="auto">
          <a:xfrm>
            <a:off x="3821113" y="3035300"/>
            <a:ext cx="152400" cy="152400"/>
          </a:xfrm>
          <a:prstGeom prst="ellipse">
            <a:avLst/>
          </a:prstGeom>
          <a:solidFill>
            <a:srgbClr val="000099"/>
          </a:solidFill>
          <a:ln w="9525">
            <a:solidFill>
              <a:schemeClr val="tx1"/>
            </a:solidFill>
            <a:round/>
            <a:headEnd/>
            <a:tailEnd/>
          </a:ln>
          <a:effectLst/>
        </p:spPr>
        <p:txBody>
          <a:bodyPr wrap="none" anchor="ctr"/>
          <a:lstStyle/>
          <a:p>
            <a:endParaRPr lang="en-GB"/>
          </a:p>
        </p:txBody>
      </p:sp>
      <p:sp>
        <p:nvSpPr>
          <p:cNvPr id="209928" name="Oval 8"/>
          <p:cNvSpPr>
            <a:spLocks noChangeArrowheads="1"/>
          </p:cNvSpPr>
          <p:nvPr/>
        </p:nvSpPr>
        <p:spPr bwMode="auto">
          <a:xfrm>
            <a:off x="3821113" y="3492500"/>
            <a:ext cx="152400" cy="152400"/>
          </a:xfrm>
          <a:prstGeom prst="ellipse">
            <a:avLst/>
          </a:prstGeom>
          <a:solidFill>
            <a:srgbClr val="000099"/>
          </a:solidFill>
          <a:ln w="9525">
            <a:solidFill>
              <a:schemeClr val="tx1"/>
            </a:solidFill>
            <a:round/>
            <a:headEnd/>
            <a:tailEnd/>
          </a:ln>
          <a:effectLst/>
        </p:spPr>
        <p:txBody>
          <a:bodyPr wrap="none" anchor="ctr"/>
          <a:lstStyle/>
          <a:p>
            <a:endParaRPr lang="en-GB"/>
          </a:p>
        </p:txBody>
      </p:sp>
      <p:sp>
        <p:nvSpPr>
          <p:cNvPr id="209929" name="Oval 9"/>
          <p:cNvSpPr>
            <a:spLocks noChangeArrowheads="1"/>
          </p:cNvSpPr>
          <p:nvPr/>
        </p:nvSpPr>
        <p:spPr bwMode="auto">
          <a:xfrm>
            <a:off x="3821113" y="3949700"/>
            <a:ext cx="152400" cy="152400"/>
          </a:xfrm>
          <a:prstGeom prst="ellipse">
            <a:avLst/>
          </a:prstGeom>
          <a:solidFill>
            <a:srgbClr val="000099"/>
          </a:solidFill>
          <a:ln w="9525">
            <a:solidFill>
              <a:schemeClr val="tx1"/>
            </a:solidFill>
            <a:round/>
            <a:headEnd/>
            <a:tailEnd/>
          </a:ln>
          <a:effectLst/>
        </p:spPr>
        <p:txBody>
          <a:bodyPr wrap="none" anchor="ctr"/>
          <a:lstStyle/>
          <a:p>
            <a:endParaRPr lang="en-GB"/>
          </a:p>
        </p:txBody>
      </p:sp>
      <p:sp>
        <p:nvSpPr>
          <p:cNvPr id="209930" name="Oval 10"/>
          <p:cNvSpPr>
            <a:spLocks noChangeArrowheads="1"/>
          </p:cNvSpPr>
          <p:nvPr/>
        </p:nvSpPr>
        <p:spPr bwMode="auto">
          <a:xfrm>
            <a:off x="4430713" y="2806700"/>
            <a:ext cx="152400" cy="152400"/>
          </a:xfrm>
          <a:prstGeom prst="ellipse">
            <a:avLst/>
          </a:prstGeom>
          <a:solidFill>
            <a:srgbClr val="000099"/>
          </a:solidFill>
          <a:ln w="9525">
            <a:solidFill>
              <a:schemeClr val="tx1"/>
            </a:solidFill>
            <a:round/>
            <a:headEnd/>
            <a:tailEnd/>
          </a:ln>
          <a:effectLst/>
        </p:spPr>
        <p:txBody>
          <a:bodyPr wrap="none" anchor="ctr"/>
          <a:lstStyle/>
          <a:p>
            <a:endParaRPr lang="en-GB"/>
          </a:p>
        </p:txBody>
      </p:sp>
      <p:sp>
        <p:nvSpPr>
          <p:cNvPr id="209931" name="Oval 11"/>
          <p:cNvSpPr>
            <a:spLocks noChangeArrowheads="1"/>
          </p:cNvSpPr>
          <p:nvPr/>
        </p:nvSpPr>
        <p:spPr bwMode="auto">
          <a:xfrm>
            <a:off x="4430713" y="3492500"/>
            <a:ext cx="152400" cy="152400"/>
          </a:xfrm>
          <a:prstGeom prst="ellipse">
            <a:avLst/>
          </a:prstGeom>
          <a:solidFill>
            <a:srgbClr val="000099"/>
          </a:solidFill>
          <a:ln w="9525">
            <a:solidFill>
              <a:schemeClr val="tx1"/>
            </a:solidFill>
            <a:round/>
            <a:headEnd/>
            <a:tailEnd/>
          </a:ln>
          <a:effectLst/>
        </p:spPr>
        <p:txBody>
          <a:bodyPr wrap="none" anchor="ctr"/>
          <a:lstStyle/>
          <a:p>
            <a:endParaRPr lang="en-GB"/>
          </a:p>
        </p:txBody>
      </p:sp>
      <p:sp>
        <p:nvSpPr>
          <p:cNvPr id="209932" name="Oval 12"/>
          <p:cNvSpPr>
            <a:spLocks noChangeArrowheads="1"/>
          </p:cNvSpPr>
          <p:nvPr/>
        </p:nvSpPr>
        <p:spPr bwMode="auto">
          <a:xfrm>
            <a:off x="4430713" y="3949700"/>
            <a:ext cx="152400" cy="152400"/>
          </a:xfrm>
          <a:prstGeom prst="ellipse">
            <a:avLst/>
          </a:prstGeom>
          <a:solidFill>
            <a:srgbClr val="000099"/>
          </a:solidFill>
          <a:ln w="9525">
            <a:solidFill>
              <a:schemeClr val="tx1"/>
            </a:solidFill>
            <a:round/>
            <a:headEnd/>
            <a:tailEnd/>
          </a:ln>
          <a:effectLst/>
        </p:spPr>
        <p:txBody>
          <a:bodyPr wrap="none" anchor="ctr"/>
          <a:lstStyle/>
          <a:p>
            <a:endParaRPr lang="en-GB"/>
          </a:p>
        </p:txBody>
      </p:sp>
      <p:sp>
        <p:nvSpPr>
          <p:cNvPr id="209933" name="Line 13"/>
          <p:cNvSpPr>
            <a:spLocks noChangeShapeType="1"/>
          </p:cNvSpPr>
          <p:nvPr/>
        </p:nvSpPr>
        <p:spPr bwMode="auto">
          <a:xfrm>
            <a:off x="2830513" y="35687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9934" name="Line 14"/>
          <p:cNvSpPr>
            <a:spLocks noChangeShapeType="1"/>
          </p:cNvSpPr>
          <p:nvPr/>
        </p:nvSpPr>
        <p:spPr bwMode="auto">
          <a:xfrm>
            <a:off x="2830513" y="35687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9935" name="Line 15"/>
          <p:cNvSpPr>
            <a:spLocks noChangeShapeType="1"/>
          </p:cNvSpPr>
          <p:nvPr/>
        </p:nvSpPr>
        <p:spPr bwMode="auto">
          <a:xfrm>
            <a:off x="3440113" y="35687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9936" name="Line 16"/>
          <p:cNvSpPr>
            <a:spLocks noChangeShapeType="1"/>
          </p:cNvSpPr>
          <p:nvPr/>
        </p:nvSpPr>
        <p:spPr bwMode="auto">
          <a:xfrm>
            <a:off x="3440113" y="37973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9937" name="Line 17"/>
          <p:cNvSpPr>
            <a:spLocks noChangeShapeType="1"/>
          </p:cNvSpPr>
          <p:nvPr/>
        </p:nvSpPr>
        <p:spPr bwMode="auto">
          <a:xfrm flipV="1">
            <a:off x="3440113" y="31115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9938" name="Line 18"/>
          <p:cNvSpPr>
            <a:spLocks noChangeShapeType="1"/>
          </p:cNvSpPr>
          <p:nvPr/>
        </p:nvSpPr>
        <p:spPr bwMode="auto">
          <a:xfrm>
            <a:off x="4049713" y="35687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9939" name="Line 19"/>
          <p:cNvSpPr>
            <a:spLocks noChangeShapeType="1"/>
          </p:cNvSpPr>
          <p:nvPr/>
        </p:nvSpPr>
        <p:spPr bwMode="auto">
          <a:xfrm>
            <a:off x="4049713" y="40259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9940" name="Oval 20"/>
          <p:cNvSpPr>
            <a:spLocks noChangeArrowheads="1"/>
          </p:cNvSpPr>
          <p:nvPr/>
        </p:nvSpPr>
        <p:spPr bwMode="auto">
          <a:xfrm>
            <a:off x="5040313" y="25781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9941" name="Oval 21"/>
          <p:cNvSpPr>
            <a:spLocks noChangeArrowheads="1"/>
          </p:cNvSpPr>
          <p:nvPr/>
        </p:nvSpPr>
        <p:spPr bwMode="auto">
          <a:xfrm>
            <a:off x="5040313" y="2806700"/>
            <a:ext cx="152400" cy="152400"/>
          </a:xfrm>
          <a:prstGeom prst="ellipse">
            <a:avLst/>
          </a:prstGeom>
          <a:solidFill>
            <a:srgbClr val="000099"/>
          </a:solidFill>
          <a:ln w="9525">
            <a:solidFill>
              <a:schemeClr val="tx1"/>
            </a:solidFill>
            <a:round/>
            <a:headEnd/>
            <a:tailEnd/>
          </a:ln>
          <a:effectLst/>
        </p:spPr>
        <p:txBody>
          <a:bodyPr wrap="none" anchor="ctr"/>
          <a:lstStyle/>
          <a:p>
            <a:endParaRPr lang="en-GB"/>
          </a:p>
        </p:txBody>
      </p:sp>
      <p:sp>
        <p:nvSpPr>
          <p:cNvPr id="209942" name="Oval 22"/>
          <p:cNvSpPr>
            <a:spLocks noChangeArrowheads="1"/>
          </p:cNvSpPr>
          <p:nvPr/>
        </p:nvSpPr>
        <p:spPr bwMode="auto">
          <a:xfrm>
            <a:off x="5040313" y="3492500"/>
            <a:ext cx="152400" cy="152400"/>
          </a:xfrm>
          <a:prstGeom prst="ellipse">
            <a:avLst/>
          </a:prstGeom>
          <a:solidFill>
            <a:srgbClr val="000099"/>
          </a:solidFill>
          <a:ln w="9525">
            <a:solidFill>
              <a:schemeClr val="tx1"/>
            </a:solidFill>
            <a:round/>
            <a:headEnd/>
            <a:tailEnd/>
          </a:ln>
          <a:effectLst/>
        </p:spPr>
        <p:txBody>
          <a:bodyPr wrap="none" anchor="ctr"/>
          <a:lstStyle/>
          <a:p>
            <a:endParaRPr lang="en-GB"/>
          </a:p>
        </p:txBody>
      </p:sp>
      <p:sp>
        <p:nvSpPr>
          <p:cNvPr id="209943" name="Oval 23"/>
          <p:cNvSpPr>
            <a:spLocks noChangeArrowheads="1"/>
          </p:cNvSpPr>
          <p:nvPr/>
        </p:nvSpPr>
        <p:spPr bwMode="auto">
          <a:xfrm>
            <a:off x="5040313" y="3949700"/>
            <a:ext cx="152400" cy="152400"/>
          </a:xfrm>
          <a:prstGeom prst="ellipse">
            <a:avLst/>
          </a:prstGeom>
          <a:solidFill>
            <a:srgbClr val="000099"/>
          </a:solidFill>
          <a:ln w="9525">
            <a:solidFill>
              <a:schemeClr val="tx1"/>
            </a:solidFill>
            <a:round/>
            <a:headEnd/>
            <a:tailEnd/>
          </a:ln>
          <a:effectLst/>
        </p:spPr>
        <p:txBody>
          <a:bodyPr wrap="none" anchor="ctr"/>
          <a:lstStyle/>
          <a:p>
            <a:endParaRPr lang="en-GB"/>
          </a:p>
        </p:txBody>
      </p:sp>
      <p:sp>
        <p:nvSpPr>
          <p:cNvPr id="209944" name="Oval 24"/>
          <p:cNvSpPr>
            <a:spLocks noChangeArrowheads="1"/>
          </p:cNvSpPr>
          <p:nvPr/>
        </p:nvSpPr>
        <p:spPr bwMode="auto">
          <a:xfrm>
            <a:off x="5040313" y="41783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9945" name="Oval 25"/>
          <p:cNvSpPr>
            <a:spLocks noChangeArrowheads="1"/>
          </p:cNvSpPr>
          <p:nvPr/>
        </p:nvSpPr>
        <p:spPr bwMode="auto">
          <a:xfrm>
            <a:off x="5649913" y="23495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9946" name="Oval 26"/>
          <p:cNvSpPr>
            <a:spLocks noChangeArrowheads="1"/>
          </p:cNvSpPr>
          <p:nvPr/>
        </p:nvSpPr>
        <p:spPr bwMode="auto">
          <a:xfrm>
            <a:off x="5649913" y="3035300"/>
            <a:ext cx="152400" cy="152400"/>
          </a:xfrm>
          <a:prstGeom prst="ellipse">
            <a:avLst/>
          </a:prstGeom>
          <a:solidFill>
            <a:srgbClr val="000099"/>
          </a:solidFill>
          <a:ln w="9525">
            <a:solidFill>
              <a:schemeClr val="tx1"/>
            </a:solidFill>
            <a:round/>
            <a:headEnd/>
            <a:tailEnd/>
          </a:ln>
          <a:effectLst/>
        </p:spPr>
        <p:txBody>
          <a:bodyPr wrap="none" anchor="ctr"/>
          <a:lstStyle/>
          <a:p>
            <a:endParaRPr lang="en-GB"/>
          </a:p>
        </p:txBody>
      </p:sp>
      <p:sp>
        <p:nvSpPr>
          <p:cNvPr id="209947" name="Oval 27"/>
          <p:cNvSpPr>
            <a:spLocks noChangeArrowheads="1"/>
          </p:cNvSpPr>
          <p:nvPr/>
        </p:nvSpPr>
        <p:spPr bwMode="auto">
          <a:xfrm>
            <a:off x="5649913" y="3492500"/>
            <a:ext cx="152400" cy="152400"/>
          </a:xfrm>
          <a:prstGeom prst="ellipse">
            <a:avLst/>
          </a:prstGeom>
          <a:solidFill>
            <a:srgbClr val="000099"/>
          </a:solidFill>
          <a:ln w="9525">
            <a:solidFill>
              <a:schemeClr val="tx1"/>
            </a:solidFill>
            <a:round/>
            <a:headEnd/>
            <a:tailEnd/>
          </a:ln>
          <a:effectLst/>
        </p:spPr>
        <p:txBody>
          <a:bodyPr wrap="none" anchor="ctr"/>
          <a:lstStyle/>
          <a:p>
            <a:endParaRPr lang="en-GB"/>
          </a:p>
        </p:txBody>
      </p:sp>
      <p:sp>
        <p:nvSpPr>
          <p:cNvPr id="209948" name="Oval 28"/>
          <p:cNvSpPr>
            <a:spLocks noChangeArrowheads="1"/>
          </p:cNvSpPr>
          <p:nvPr/>
        </p:nvSpPr>
        <p:spPr bwMode="auto">
          <a:xfrm>
            <a:off x="5649913" y="3949700"/>
            <a:ext cx="152400" cy="152400"/>
          </a:xfrm>
          <a:prstGeom prst="ellipse">
            <a:avLst/>
          </a:prstGeom>
          <a:solidFill>
            <a:srgbClr val="000099"/>
          </a:solidFill>
          <a:ln w="9525">
            <a:solidFill>
              <a:schemeClr val="tx1"/>
            </a:solidFill>
            <a:round/>
            <a:headEnd/>
            <a:tailEnd/>
          </a:ln>
          <a:effectLst/>
        </p:spPr>
        <p:txBody>
          <a:bodyPr wrap="none" anchor="ctr"/>
          <a:lstStyle/>
          <a:p>
            <a:endParaRPr lang="en-GB"/>
          </a:p>
        </p:txBody>
      </p:sp>
      <p:sp>
        <p:nvSpPr>
          <p:cNvPr id="209949" name="Oval 29"/>
          <p:cNvSpPr>
            <a:spLocks noChangeArrowheads="1"/>
          </p:cNvSpPr>
          <p:nvPr/>
        </p:nvSpPr>
        <p:spPr bwMode="auto">
          <a:xfrm>
            <a:off x="5649913" y="41783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9950" name="Line 30"/>
          <p:cNvSpPr>
            <a:spLocks noChangeShapeType="1"/>
          </p:cNvSpPr>
          <p:nvPr/>
        </p:nvSpPr>
        <p:spPr bwMode="auto">
          <a:xfrm flipV="1">
            <a:off x="5268913" y="24257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9951" name="Line 31"/>
          <p:cNvSpPr>
            <a:spLocks noChangeShapeType="1"/>
          </p:cNvSpPr>
          <p:nvPr/>
        </p:nvSpPr>
        <p:spPr bwMode="auto">
          <a:xfrm>
            <a:off x="5268913" y="35687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9952" name="Line 32"/>
          <p:cNvSpPr>
            <a:spLocks noChangeShapeType="1"/>
          </p:cNvSpPr>
          <p:nvPr/>
        </p:nvSpPr>
        <p:spPr bwMode="auto">
          <a:xfrm>
            <a:off x="5268913" y="40259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9953" name="Oval 33"/>
          <p:cNvSpPr>
            <a:spLocks noChangeArrowheads="1"/>
          </p:cNvSpPr>
          <p:nvPr/>
        </p:nvSpPr>
        <p:spPr bwMode="auto">
          <a:xfrm>
            <a:off x="6259513" y="23495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9954" name="Oval 34"/>
          <p:cNvSpPr>
            <a:spLocks noChangeArrowheads="1"/>
          </p:cNvSpPr>
          <p:nvPr/>
        </p:nvSpPr>
        <p:spPr bwMode="auto">
          <a:xfrm>
            <a:off x="6259513" y="2806700"/>
            <a:ext cx="152400" cy="152400"/>
          </a:xfrm>
          <a:prstGeom prst="ellipse">
            <a:avLst/>
          </a:prstGeom>
          <a:solidFill>
            <a:srgbClr val="000099"/>
          </a:solidFill>
          <a:ln w="9525">
            <a:solidFill>
              <a:schemeClr val="tx1"/>
            </a:solidFill>
            <a:round/>
            <a:headEnd/>
            <a:tailEnd/>
          </a:ln>
          <a:effectLst/>
        </p:spPr>
        <p:txBody>
          <a:bodyPr wrap="none" anchor="ctr"/>
          <a:lstStyle/>
          <a:p>
            <a:endParaRPr lang="en-GB"/>
          </a:p>
        </p:txBody>
      </p:sp>
      <p:sp>
        <p:nvSpPr>
          <p:cNvPr id="209955" name="Oval 35"/>
          <p:cNvSpPr>
            <a:spLocks noChangeArrowheads="1"/>
          </p:cNvSpPr>
          <p:nvPr/>
        </p:nvSpPr>
        <p:spPr bwMode="auto">
          <a:xfrm>
            <a:off x="6259513" y="30353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9956" name="Oval 36"/>
          <p:cNvSpPr>
            <a:spLocks noChangeArrowheads="1"/>
          </p:cNvSpPr>
          <p:nvPr/>
        </p:nvSpPr>
        <p:spPr bwMode="auto">
          <a:xfrm>
            <a:off x="6259513" y="3263900"/>
            <a:ext cx="152400" cy="152400"/>
          </a:xfrm>
          <a:prstGeom prst="ellipse">
            <a:avLst/>
          </a:prstGeom>
          <a:solidFill>
            <a:srgbClr val="000099"/>
          </a:solidFill>
          <a:ln w="9525">
            <a:solidFill>
              <a:schemeClr val="tx1"/>
            </a:solidFill>
            <a:round/>
            <a:headEnd/>
            <a:tailEnd/>
          </a:ln>
          <a:effectLst/>
        </p:spPr>
        <p:txBody>
          <a:bodyPr wrap="none" anchor="ctr"/>
          <a:lstStyle/>
          <a:p>
            <a:endParaRPr lang="en-GB"/>
          </a:p>
        </p:txBody>
      </p:sp>
      <p:sp>
        <p:nvSpPr>
          <p:cNvPr id="209957" name="Oval 37"/>
          <p:cNvSpPr>
            <a:spLocks noChangeArrowheads="1"/>
          </p:cNvSpPr>
          <p:nvPr/>
        </p:nvSpPr>
        <p:spPr bwMode="auto">
          <a:xfrm>
            <a:off x="6259513" y="3492500"/>
            <a:ext cx="152400" cy="152400"/>
          </a:xfrm>
          <a:prstGeom prst="ellipse">
            <a:avLst/>
          </a:prstGeom>
          <a:solidFill>
            <a:srgbClr val="000099"/>
          </a:solidFill>
          <a:ln w="9525">
            <a:solidFill>
              <a:schemeClr val="tx1"/>
            </a:solidFill>
            <a:round/>
            <a:headEnd/>
            <a:tailEnd/>
          </a:ln>
          <a:effectLst/>
        </p:spPr>
        <p:txBody>
          <a:bodyPr wrap="none" anchor="ctr"/>
          <a:lstStyle/>
          <a:p>
            <a:endParaRPr lang="en-GB"/>
          </a:p>
        </p:txBody>
      </p:sp>
      <p:sp>
        <p:nvSpPr>
          <p:cNvPr id="209958" name="Oval 38"/>
          <p:cNvSpPr>
            <a:spLocks noChangeArrowheads="1"/>
          </p:cNvSpPr>
          <p:nvPr/>
        </p:nvSpPr>
        <p:spPr bwMode="auto">
          <a:xfrm>
            <a:off x="6259513" y="3949700"/>
            <a:ext cx="152400" cy="152400"/>
          </a:xfrm>
          <a:prstGeom prst="ellipse">
            <a:avLst/>
          </a:prstGeom>
          <a:solidFill>
            <a:srgbClr val="000099"/>
          </a:solidFill>
          <a:ln w="9525">
            <a:solidFill>
              <a:schemeClr val="tx1"/>
            </a:solidFill>
            <a:round/>
            <a:headEnd/>
            <a:tailEnd/>
          </a:ln>
          <a:effectLst/>
        </p:spPr>
        <p:txBody>
          <a:bodyPr wrap="none" anchor="ctr"/>
          <a:lstStyle/>
          <a:p>
            <a:endParaRPr lang="en-GB"/>
          </a:p>
        </p:txBody>
      </p:sp>
      <p:sp>
        <p:nvSpPr>
          <p:cNvPr id="209959" name="Oval 39"/>
          <p:cNvSpPr>
            <a:spLocks noChangeArrowheads="1"/>
          </p:cNvSpPr>
          <p:nvPr/>
        </p:nvSpPr>
        <p:spPr bwMode="auto">
          <a:xfrm>
            <a:off x="6259513" y="44069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9960" name="Oval 40"/>
          <p:cNvSpPr>
            <a:spLocks noChangeArrowheads="1"/>
          </p:cNvSpPr>
          <p:nvPr/>
        </p:nvSpPr>
        <p:spPr bwMode="auto">
          <a:xfrm>
            <a:off x="6869113" y="23495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9961" name="Oval 41"/>
          <p:cNvSpPr>
            <a:spLocks noChangeArrowheads="1"/>
          </p:cNvSpPr>
          <p:nvPr/>
        </p:nvSpPr>
        <p:spPr bwMode="auto">
          <a:xfrm>
            <a:off x="6869113" y="2578100"/>
            <a:ext cx="152400" cy="152400"/>
          </a:xfrm>
          <a:prstGeom prst="ellipse">
            <a:avLst/>
          </a:prstGeom>
          <a:solidFill>
            <a:srgbClr val="000099"/>
          </a:solidFill>
          <a:ln w="9525">
            <a:solidFill>
              <a:schemeClr val="tx1"/>
            </a:solidFill>
            <a:round/>
            <a:headEnd/>
            <a:tailEnd/>
          </a:ln>
          <a:effectLst/>
        </p:spPr>
        <p:txBody>
          <a:bodyPr wrap="none" anchor="ctr"/>
          <a:lstStyle/>
          <a:p>
            <a:endParaRPr lang="en-GB"/>
          </a:p>
        </p:txBody>
      </p:sp>
      <p:sp>
        <p:nvSpPr>
          <p:cNvPr id="209962" name="Oval 42"/>
          <p:cNvSpPr>
            <a:spLocks noChangeArrowheads="1"/>
          </p:cNvSpPr>
          <p:nvPr/>
        </p:nvSpPr>
        <p:spPr bwMode="auto">
          <a:xfrm>
            <a:off x="6869113" y="28067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9963" name="Oval 43"/>
          <p:cNvSpPr>
            <a:spLocks noChangeArrowheads="1"/>
          </p:cNvSpPr>
          <p:nvPr/>
        </p:nvSpPr>
        <p:spPr bwMode="auto">
          <a:xfrm>
            <a:off x="6869113" y="30353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9964" name="Oval 44"/>
          <p:cNvSpPr>
            <a:spLocks noChangeArrowheads="1"/>
          </p:cNvSpPr>
          <p:nvPr/>
        </p:nvSpPr>
        <p:spPr bwMode="auto">
          <a:xfrm>
            <a:off x="6869113" y="3263900"/>
            <a:ext cx="152400" cy="152400"/>
          </a:xfrm>
          <a:prstGeom prst="ellipse">
            <a:avLst/>
          </a:prstGeom>
          <a:solidFill>
            <a:srgbClr val="000099"/>
          </a:solidFill>
          <a:ln w="9525">
            <a:solidFill>
              <a:schemeClr val="tx1"/>
            </a:solidFill>
            <a:round/>
            <a:headEnd/>
            <a:tailEnd/>
          </a:ln>
          <a:effectLst/>
        </p:spPr>
        <p:txBody>
          <a:bodyPr wrap="none" anchor="ctr"/>
          <a:lstStyle/>
          <a:p>
            <a:endParaRPr lang="en-GB"/>
          </a:p>
        </p:txBody>
      </p:sp>
      <p:sp>
        <p:nvSpPr>
          <p:cNvPr id="209965" name="Oval 45"/>
          <p:cNvSpPr>
            <a:spLocks noChangeArrowheads="1"/>
          </p:cNvSpPr>
          <p:nvPr/>
        </p:nvSpPr>
        <p:spPr bwMode="auto">
          <a:xfrm>
            <a:off x="6869113" y="34925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9966" name="Oval 46"/>
          <p:cNvSpPr>
            <a:spLocks noChangeArrowheads="1"/>
          </p:cNvSpPr>
          <p:nvPr/>
        </p:nvSpPr>
        <p:spPr bwMode="auto">
          <a:xfrm>
            <a:off x="6869113" y="3721100"/>
            <a:ext cx="152400" cy="152400"/>
          </a:xfrm>
          <a:prstGeom prst="ellipse">
            <a:avLst/>
          </a:prstGeom>
          <a:solidFill>
            <a:srgbClr val="000099"/>
          </a:solidFill>
          <a:ln w="9525">
            <a:solidFill>
              <a:schemeClr val="tx1"/>
            </a:solidFill>
            <a:round/>
            <a:headEnd/>
            <a:tailEnd/>
          </a:ln>
          <a:effectLst/>
        </p:spPr>
        <p:txBody>
          <a:bodyPr wrap="none" anchor="ctr"/>
          <a:lstStyle/>
          <a:p>
            <a:endParaRPr lang="en-GB"/>
          </a:p>
        </p:txBody>
      </p:sp>
      <p:sp>
        <p:nvSpPr>
          <p:cNvPr id="209967" name="Oval 47"/>
          <p:cNvSpPr>
            <a:spLocks noChangeArrowheads="1"/>
          </p:cNvSpPr>
          <p:nvPr/>
        </p:nvSpPr>
        <p:spPr bwMode="auto">
          <a:xfrm>
            <a:off x="6869113" y="3949700"/>
            <a:ext cx="152400" cy="152400"/>
          </a:xfrm>
          <a:prstGeom prst="ellipse">
            <a:avLst/>
          </a:prstGeom>
          <a:solidFill>
            <a:srgbClr val="000099"/>
          </a:solidFill>
          <a:ln w="9525">
            <a:solidFill>
              <a:schemeClr val="tx1"/>
            </a:solidFill>
            <a:round/>
            <a:headEnd/>
            <a:tailEnd/>
          </a:ln>
          <a:effectLst/>
        </p:spPr>
        <p:txBody>
          <a:bodyPr wrap="none" anchor="ctr"/>
          <a:lstStyle/>
          <a:p>
            <a:endParaRPr lang="en-GB"/>
          </a:p>
        </p:txBody>
      </p:sp>
      <p:sp>
        <p:nvSpPr>
          <p:cNvPr id="209968" name="Oval 48"/>
          <p:cNvSpPr>
            <a:spLocks noChangeArrowheads="1"/>
          </p:cNvSpPr>
          <p:nvPr/>
        </p:nvSpPr>
        <p:spPr bwMode="auto">
          <a:xfrm>
            <a:off x="6869113" y="41783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9969" name="Oval 49"/>
          <p:cNvSpPr>
            <a:spLocks noChangeArrowheads="1"/>
          </p:cNvSpPr>
          <p:nvPr/>
        </p:nvSpPr>
        <p:spPr bwMode="auto">
          <a:xfrm>
            <a:off x="6869113" y="4406900"/>
            <a:ext cx="152400" cy="15240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209970" name="Line 50"/>
          <p:cNvSpPr>
            <a:spLocks noChangeShapeType="1"/>
          </p:cNvSpPr>
          <p:nvPr/>
        </p:nvSpPr>
        <p:spPr bwMode="auto">
          <a:xfrm>
            <a:off x="6488113" y="28829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9971" name="Line 51"/>
          <p:cNvSpPr>
            <a:spLocks noChangeShapeType="1"/>
          </p:cNvSpPr>
          <p:nvPr/>
        </p:nvSpPr>
        <p:spPr bwMode="auto">
          <a:xfrm flipV="1">
            <a:off x="6488113" y="26543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9972" name="Line 52"/>
          <p:cNvSpPr>
            <a:spLocks noChangeShapeType="1"/>
          </p:cNvSpPr>
          <p:nvPr/>
        </p:nvSpPr>
        <p:spPr bwMode="auto">
          <a:xfrm>
            <a:off x="6488113" y="24257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9973" name="Line 53"/>
          <p:cNvSpPr>
            <a:spLocks noChangeShapeType="1"/>
          </p:cNvSpPr>
          <p:nvPr/>
        </p:nvSpPr>
        <p:spPr bwMode="auto">
          <a:xfrm>
            <a:off x="6488113" y="31115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9974" name="Line 54"/>
          <p:cNvSpPr>
            <a:spLocks noChangeShapeType="1"/>
          </p:cNvSpPr>
          <p:nvPr/>
        </p:nvSpPr>
        <p:spPr bwMode="auto">
          <a:xfrm>
            <a:off x="6488113" y="33401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9975" name="Line 55"/>
          <p:cNvSpPr>
            <a:spLocks noChangeShapeType="1"/>
          </p:cNvSpPr>
          <p:nvPr/>
        </p:nvSpPr>
        <p:spPr bwMode="auto">
          <a:xfrm>
            <a:off x="6488113" y="35687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9976" name="Line 56"/>
          <p:cNvSpPr>
            <a:spLocks noChangeShapeType="1"/>
          </p:cNvSpPr>
          <p:nvPr/>
        </p:nvSpPr>
        <p:spPr bwMode="auto">
          <a:xfrm>
            <a:off x="6488113" y="35687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9977" name="Line 57"/>
          <p:cNvSpPr>
            <a:spLocks noChangeShapeType="1"/>
          </p:cNvSpPr>
          <p:nvPr/>
        </p:nvSpPr>
        <p:spPr bwMode="auto">
          <a:xfrm>
            <a:off x="6488113" y="40259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9978" name="Line 58"/>
          <p:cNvSpPr>
            <a:spLocks noChangeShapeType="1"/>
          </p:cNvSpPr>
          <p:nvPr/>
        </p:nvSpPr>
        <p:spPr bwMode="auto">
          <a:xfrm>
            <a:off x="6488113" y="40259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9979" name="Line 59"/>
          <p:cNvSpPr>
            <a:spLocks noChangeShapeType="1"/>
          </p:cNvSpPr>
          <p:nvPr/>
        </p:nvSpPr>
        <p:spPr bwMode="auto">
          <a:xfrm>
            <a:off x="6488113" y="44831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9980" name="Line 60"/>
          <p:cNvSpPr>
            <a:spLocks noChangeShapeType="1"/>
          </p:cNvSpPr>
          <p:nvPr/>
        </p:nvSpPr>
        <p:spPr bwMode="auto">
          <a:xfrm flipV="1">
            <a:off x="4659313" y="26543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9981" name="Line 61"/>
          <p:cNvSpPr>
            <a:spLocks noChangeShapeType="1"/>
          </p:cNvSpPr>
          <p:nvPr/>
        </p:nvSpPr>
        <p:spPr bwMode="auto">
          <a:xfrm>
            <a:off x="4659313" y="40259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9982" name="Line 62"/>
          <p:cNvSpPr>
            <a:spLocks noChangeShapeType="1"/>
          </p:cNvSpPr>
          <p:nvPr/>
        </p:nvSpPr>
        <p:spPr bwMode="auto">
          <a:xfrm>
            <a:off x="4659313" y="40259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9983" name="Line 63"/>
          <p:cNvSpPr>
            <a:spLocks noChangeShapeType="1"/>
          </p:cNvSpPr>
          <p:nvPr/>
        </p:nvSpPr>
        <p:spPr bwMode="auto">
          <a:xfrm>
            <a:off x="4659313" y="28829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9984" name="Line 64"/>
          <p:cNvSpPr>
            <a:spLocks noChangeShapeType="1"/>
          </p:cNvSpPr>
          <p:nvPr/>
        </p:nvSpPr>
        <p:spPr bwMode="auto">
          <a:xfrm>
            <a:off x="4659313" y="35687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9985" name="Line 65"/>
          <p:cNvSpPr>
            <a:spLocks noChangeShapeType="1"/>
          </p:cNvSpPr>
          <p:nvPr/>
        </p:nvSpPr>
        <p:spPr bwMode="auto">
          <a:xfrm>
            <a:off x="5268913" y="28829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9986" name="Line 66"/>
          <p:cNvSpPr>
            <a:spLocks noChangeShapeType="1"/>
          </p:cNvSpPr>
          <p:nvPr/>
        </p:nvSpPr>
        <p:spPr bwMode="auto">
          <a:xfrm>
            <a:off x="5268913" y="42545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9987" name="Line 67"/>
          <p:cNvSpPr>
            <a:spLocks noChangeShapeType="1"/>
          </p:cNvSpPr>
          <p:nvPr/>
        </p:nvSpPr>
        <p:spPr bwMode="auto">
          <a:xfrm flipV="1">
            <a:off x="5878513" y="28829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9988" name="Line 68"/>
          <p:cNvSpPr>
            <a:spLocks noChangeShapeType="1"/>
          </p:cNvSpPr>
          <p:nvPr/>
        </p:nvSpPr>
        <p:spPr bwMode="auto">
          <a:xfrm>
            <a:off x="5878513" y="24257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9989" name="Line 69"/>
          <p:cNvSpPr>
            <a:spLocks noChangeShapeType="1"/>
          </p:cNvSpPr>
          <p:nvPr/>
        </p:nvSpPr>
        <p:spPr bwMode="auto">
          <a:xfrm>
            <a:off x="5878513" y="31115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9990" name="Line 70"/>
          <p:cNvSpPr>
            <a:spLocks noChangeShapeType="1"/>
          </p:cNvSpPr>
          <p:nvPr/>
        </p:nvSpPr>
        <p:spPr bwMode="auto">
          <a:xfrm>
            <a:off x="5878513" y="31115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9991" name="Line 71"/>
          <p:cNvSpPr>
            <a:spLocks noChangeShapeType="1"/>
          </p:cNvSpPr>
          <p:nvPr/>
        </p:nvSpPr>
        <p:spPr bwMode="auto">
          <a:xfrm>
            <a:off x="5878513" y="35687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9992" name="Line 72"/>
          <p:cNvSpPr>
            <a:spLocks noChangeShapeType="1"/>
          </p:cNvSpPr>
          <p:nvPr/>
        </p:nvSpPr>
        <p:spPr bwMode="auto">
          <a:xfrm>
            <a:off x="5878513" y="42545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9993" name="Line 73"/>
          <p:cNvSpPr>
            <a:spLocks noChangeShapeType="1"/>
          </p:cNvSpPr>
          <p:nvPr/>
        </p:nvSpPr>
        <p:spPr bwMode="auto">
          <a:xfrm>
            <a:off x="5878513" y="40259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9994" name="Line 74"/>
          <p:cNvSpPr>
            <a:spLocks noChangeShapeType="1"/>
          </p:cNvSpPr>
          <p:nvPr/>
        </p:nvSpPr>
        <p:spPr bwMode="auto">
          <a:xfrm flipV="1">
            <a:off x="4049713" y="28829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9995" name="Oval 75"/>
          <p:cNvSpPr>
            <a:spLocks noChangeArrowheads="1"/>
          </p:cNvSpPr>
          <p:nvPr/>
        </p:nvSpPr>
        <p:spPr bwMode="auto">
          <a:xfrm>
            <a:off x="2601913" y="3263900"/>
            <a:ext cx="152400" cy="152400"/>
          </a:xfrm>
          <a:prstGeom prst="ellipse">
            <a:avLst/>
          </a:prstGeom>
          <a:solidFill>
            <a:srgbClr val="000099"/>
          </a:solidFill>
          <a:ln w="9525">
            <a:solidFill>
              <a:schemeClr val="tx1"/>
            </a:solidFill>
            <a:round/>
            <a:headEnd/>
            <a:tailEnd/>
          </a:ln>
          <a:effectLst/>
        </p:spPr>
        <p:txBody>
          <a:bodyPr wrap="none" anchor="ctr"/>
          <a:lstStyle/>
          <a:p>
            <a:endParaRPr lang="en-GB"/>
          </a:p>
        </p:txBody>
      </p:sp>
      <p:sp>
        <p:nvSpPr>
          <p:cNvPr id="209996" name="Oval 76"/>
          <p:cNvSpPr>
            <a:spLocks noChangeArrowheads="1"/>
          </p:cNvSpPr>
          <p:nvPr/>
        </p:nvSpPr>
        <p:spPr bwMode="auto">
          <a:xfrm>
            <a:off x="1992313" y="3492500"/>
            <a:ext cx="152400" cy="152400"/>
          </a:xfrm>
          <a:prstGeom prst="ellipse">
            <a:avLst/>
          </a:prstGeom>
          <a:solidFill>
            <a:srgbClr val="000099"/>
          </a:solidFill>
          <a:ln w="9525">
            <a:solidFill>
              <a:schemeClr val="tx1"/>
            </a:solidFill>
            <a:round/>
            <a:headEnd/>
            <a:tailEnd/>
          </a:ln>
          <a:effectLst/>
        </p:spPr>
        <p:txBody>
          <a:bodyPr wrap="none" anchor="ctr"/>
          <a:lstStyle/>
          <a:p>
            <a:endParaRPr lang="en-GB"/>
          </a:p>
        </p:txBody>
      </p:sp>
      <p:sp>
        <p:nvSpPr>
          <p:cNvPr id="209997" name="Line 77"/>
          <p:cNvSpPr>
            <a:spLocks noChangeShapeType="1"/>
          </p:cNvSpPr>
          <p:nvPr/>
        </p:nvSpPr>
        <p:spPr bwMode="auto">
          <a:xfrm>
            <a:off x="2830513" y="3340100"/>
            <a:ext cx="304800" cy="0"/>
          </a:xfrm>
          <a:prstGeom prst="line">
            <a:avLst/>
          </a:prstGeom>
          <a:noFill/>
          <a:ln w="9525">
            <a:solidFill>
              <a:schemeClr val="tx1"/>
            </a:solidFill>
            <a:round/>
            <a:headEnd/>
            <a:tailEnd type="triangle" w="med" len="med"/>
          </a:ln>
          <a:effectLst/>
        </p:spPr>
        <p:txBody>
          <a:bodyPr/>
          <a:lstStyle/>
          <a:p>
            <a:endParaRPr lang="en-GB"/>
          </a:p>
        </p:txBody>
      </p:sp>
      <p:sp>
        <p:nvSpPr>
          <p:cNvPr id="209998" name="Line 78"/>
          <p:cNvSpPr>
            <a:spLocks noChangeShapeType="1"/>
          </p:cNvSpPr>
          <p:nvPr/>
        </p:nvSpPr>
        <p:spPr bwMode="auto">
          <a:xfrm flipV="1">
            <a:off x="2220913" y="3340100"/>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09999" name="Line 79"/>
          <p:cNvSpPr>
            <a:spLocks noChangeShapeType="1"/>
          </p:cNvSpPr>
          <p:nvPr/>
        </p:nvSpPr>
        <p:spPr bwMode="auto">
          <a:xfrm>
            <a:off x="2220913" y="3568700"/>
            <a:ext cx="304800" cy="0"/>
          </a:xfrm>
          <a:prstGeom prst="line">
            <a:avLst/>
          </a:prstGeom>
          <a:noFill/>
          <a:ln w="9525">
            <a:solidFill>
              <a:schemeClr val="tx1"/>
            </a:solidFill>
            <a:round/>
            <a:headEnd/>
            <a:tailEnd type="triangle" w="med" len="med"/>
          </a:ln>
          <a:effectLst/>
        </p:spPr>
        <p:txBody>
          <a:bodyPr/>
          <a:lstStyle/>
          <a:p>
            <a:endParaRPr lang="en-GB"/>
          </a:p>
        </p:txBody>
      </p:sp>
      <p:sp>
        <p:nvSpPr>
          <p:cNvPr id="210000" name="Line 80"/>
          <p:cNvSpPr>
            <a:spLocks noChangeShapeType="1"/>
          </p:cNvSpPr>
          <p:nvPr/>
        </p:nvSpPr>
        <p:spPr bwMode="auto">
          <a:xfrm>
            <a:off x="6948488" y="4724400"/>
            <a:ext cx="0" cy="576263"/>
          </a:xfrm>
          <a:prstGeom prst="line">
            <a:avLst/>
          </a:prstGeom>
          <a:noFill/>
          <a:ln w="9525">
            <a:solidFill>
              <a:schemeClr val="tx1"/>
            </a:solidFill>
            <a:round/>
            <a:headEnd type="triangle" w="med" len="med"/>
            <a:tailEnd/>
          </a:ln>
          <a:effectLst/>
        </p:spPr>
        <p:txBody>
          <a:bodyPr/>
          <a:lstStyle/>
          <a:p>
            <a:endParaRPr lang="en-GB"/>
          </a:p>
        </p:txBody>
      </p:sp>
      <p:sp>
        <p:nvSpPr>
          <p:cNvPr id="210001" name="Text Box 81"/>
          <p:cNvSpPr txBox="1">
            <a:spLocks noChangeArrowheads="1"/>
          </p:cNvSpPr>
          <p:nvPr/>
        </p:nvSpPr>
        <p:spPr bwMode="auto">
          <a:xfrm>
            <a:off x="6496050" y="5300663"/>
            <a:ext cx="1128713" cy="336550"/>
          </a:xfrm>
          <a:prstGeom prst="rect">
            <a:avLst/>
          </a:prstGeom>
          <a:noFill/>
          <a:ln w="9525">
            <a:noFill/>
            <a:miter lim="800000"/>
            <a:headEnd/>
            <a:tailEnd/>
          </a:ln>
          <a:effectLst/>
        </p:spPr>
        <p:txBody>
          <a:bodyPr wrap="none">
            <a:spAutoFit/>
          </a:bodyPr>
          <a:lstStyle/>
          <a:p>
            <a:r>
              <a:rPr lang="en-GB" sz="1600" b="0">
                <a:solidFill>
                  <a:srgbClr val="FF0000"/>
                </a:solidFill>
                <a:latin typeface="Times New Roman" pitchFamily="18" charset="0"/>
              </a:rPr>
              <a:t>Present day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GB"/>
              <a:t>The coalescent: a model of genealogies</a:t>
            </a:r>
          </a:p>
        </p:txBody>
      </p:sp>
      <p:sp>
        <p:nvSpPr>
          <p:cNvPr id="210947" name="Line 3"/>
          <p:cNvSpPr>
            <a:spLocks noChangeShapeType="1"/>
          </p:cNvSpPr>
          <p:nvPr/>
        </p:nvSpPr>
        <p:spPr bwMode="auto">
          <a:xfrm flipH="1">
            <a:off x="3589338" y="6213475"/>
            <a:ext cx="2514600" cy="0"/>
          </a:xfrm>
          <a:prstGeom prst="line">
            <a:avLst/>
          </a:prstGeom>
          <a:noFill/>
          <a:ln w="12700">
            <a:solidFill>
              <a:schemeClr val="tx1"/>
            </a:solidFill>
            <a:round/>
            <a:headEnd/>
            <a:tailEnd type="triangle" w="med" len="med"/>
          </a:ln>
          <a:effectLst/>
        </p:spPr>
        <p:txBody>
          <a:bodyPr/>
          <a:lstStyle/>
          <a:p>
            <a:endParaRPr lang="en-GB"/>
          </a:p>
        </p:txBody>
      </p:sp>
      <p:sp>
        <p:nvSpPr>
          <p:cNvPr id="210948" name="Text Box 4"/>
          <p:cNvSpPr txBox="1">
            <a:spLocks noChangeArrowheads="1"/>
          </p:cNvSpPr>
          <p:nvPr/>
        </p:nvSpPr>
        <p:spPr bwMode="auto">
          <a:xfrm>
            <a:off x="6240463" y="5949950"/>
            <a:ext cx="625492" cy="400110"/>
          </a:xfrm>
          <a:prstGeom prst="rect">
            <a:avLst/>
          </a:prstGeom>
          <a:noFill/>
          <a:ln w="9525">
            <a:noFill/>
            <a:miter lim="800000"/>
            <a:headEnd/>
            <a:tailEnd/>
          </a:ln>
          <a:effectLst/>
        </p:spPr>
        <p:txBody>
          <a:bodyPr wrap="none">
            <a:spAutoFit/>
          </a:bodyPr>
          <a:lstStyle/>
          <a:p>
            <a:r>
              <a:rPr lang="en-GB" sz="2000" b="0" i="1">
                <a:latin typeface="Times New Roman" pitchFamily="18" charset="0"/>
              </a:rPr>
              <a:t>time</a:t>
            </a:r>
          </a:p>
        </p:txBody>
      </p:sp>
      <p:sp>
        <p:nvSpPr>
          <p:cNvPr id="210949" name="Text Box 5"/>
          <p:cNvSpPr txBox="1">
            <a:spLocks noChangeArrowheads="1"/>
          </p:cNvSpPr>
          <p:nvPr/>
        </p:nvSpPr>
        <p:spPr bwMode="auto">
          <a:xfrm>
            <a:off x="5148263" y="1773238"/>
            <a:ext cx="1407758" cy="400110"/>
          </a:xfrm>
          <a:prstGeom prst="rect">
            <a:avLst/>
          </a:prstGeom>
          <a:noFill/>
          <a:ln w="9525">
            <a:noFill/>
            <a:miter lim="800000"/>
            <a:headEnd/>
            <a:tailEnd/>
          </a:ln>
          <a:effectLst/>
        </p:spPr>
        <p:txBody>
          <a:bodyPr wrap="none">
            <a:spAutoFit/>
          </a:bodyPr>
          <a:lstStyle/>
          <a:p>
            <a:r>
              <a:rPr lang="en-GB" sz="2000" b="0">
                <a:latin typeface="Times New Roman" pitchFamily="18" charset="0"/>
              </a:rPr>
              <a:t>coalescence</a:t>
            </a:r>
          </a:p>
        </p:txBody>
      </p:sp>
      <p:sp>
        <p:nvSpPr>
          <p:cNvPr id="210950" name="Text Box 6"/>
          <p:cNvSpPr txBox="1">
            <a:spLocks noChangeArrowheads="1"/>
          </p:cNvSpPr>
          <p:nvPr/>
        </p:nvSpPr>
        <p:spPr bwMode="auto">
          <a:xfrm>
            <a:off x="611188" y="1700213"/>
            <a:ext cx="4267515" cy="400110"/>
          </a:xfrm>
          <a:prstGeom prst="rect">
            <a:avLst/>
          </a:prstGeom>
          <a:noFill/>
          <a:ln w="9525">
            <a:noFill/>
            <a:miter lim="800000"/>
            <a:headEnd/>
            <a:tailEnd/>
          </a:ln>
          <a:effectLst/>
        </p:spPr>
        <p:txBody>
          <a:bodyPr wrap="none">
            <a:spAutoFit/>
          </a:bodyPr>
          <a:lstStyle/>
          <a:p>
            <a:r>
              <a:rPr lang="en-GB" sz="2000" b="0">
                <a:latin typeface="Times New Roman" pitchFamily="18" charset="0"/>
              </a:rPr>
              <a:t>Most recent common ancestor (MRCA)</a:t>
            </a:r>
          </a:p>
        </p:txBody>
      </p:sp>
      <p:sp>
        <p:nvSpPr>
          <p:cNvPr id="210951" name="Text Box 7"/>
          <p:cNvSpPr txBox="1">
            <a:spLocks noChangeArrowheads="1"/>
          </p:cNvSpPr>
          <p:nvPr/>
        </p:nvSpPr>
        <p:spPr bwMode="auto">
          <a:xfrm>
            <a:off x="2341563" y="4868863"/>
            <a:ext cx="2068195" cy="400110"/>
          </a:xfrm>
          <a:prstGeom prst="rect">
            <a:avLst/>
          </a:prstGeom>
          <a:noFill/>
          <a:ln w="28575">
            <a:noFill/>
            <a:miter lim="800000"/>
            <a:headEnd/>
            <a:tailEnd/>
          </a:ln>
          <a:effectLst/>
        </p:spPr>
        <p:txBody>
          <a:bodyPr wrap="none">
            <a:spAutoFit/>
          </a:bodyPr>
          <a:lstStyle/>
          <a:p>
            <a:r>
              <a:rPr lang="en-GB" sz="2000" b="0">
                <a:latin typeface="Times New Roman" pitchFamily="18" charset="0"/>
              </a:rPr>
              <a:t>Ancestral lineages</a:t>
            </a:r>
          </a:p>
        </p:txBody>
      </p:sp>
      <p:sp>
        <p:nvSpPr>
          <p:cNvPr id="210952" name="Line 8"/>
          <p:cNvSpPr>
            <a:spLocks noChangeShapeType="1"/>
          </p:cNvSpPr>
          <p:nvPr/>
        </p:nvSpPr>
        <p:spPr bwMode="auto">
          <a:xfrm flipH="1" flipV="1">
            <a:off x="3421063" y="3860800"/>
            <a:ext cx="142875" cy="1008063"/>
          </a:xfrm>
          <a:prstGeom prst="line">
            <a:avLst/>
          </a:prstGeom>
          <a:noFill/>
          <a:ln w="9525">
            <a:solidFill>
              <a:schemeClr val="tx1"/>
            </a:solidFill>
            <a:round/>
            <a:headEnd/>
            <a:tailEnd type="triangle" w="med" len="med"/>
          </a:ln>
          <a:effectLst/>
        </p:spPr>
        <p:txBody>
          <a:bodyPr/>
          <a:lstStyle/>
          <a:p>
            <a:endParaRPr lang="en-GB"/>
          </a:p>
        </p:txBody>
      </p:sp>
      <p:sp>
        <p:nvSpPr>
          <p:cNvPr id="210953" name="Line 9"/>
          <p:cNvSpPr>
            <a:spLocks noChangeShapeType="1"/>
          </p:cNvSpPr>
          <p:nvPr/>
        </p:nvSpPr>
        <p:spPr bwMode="auto">
          <a:xfrm flipH="1">
            <a:off x="5726113" y="2133600"/>
            <a:ext cx="1587" cy="142875"/>
          </a:xfrm>
          <a:prstGeom prst="line">
            <a:avLst/>
          </a:prstGeom>
          <a:noFill/>
          <a:ln w="9525">
            <a:solidFill>
              <a:schemeClr val="tx1"/>
            </a:solidFill>
            <a:round/>
            <a:headEnd/>
            <a:tailEnd type="triangle" w="med" len="med"/>
          </a:ln>
          <a:effectLst/>
        </p:spPr>
        <p:txBody>
          <a:bodyPr/>
          <a:lstStyle/>
          <a:p>
            <a:endParaRPr lang="en-GB"/>
          </a:p>
        </p:txBody>
      </p:sp>
      <p:sp>
        <p:nvSpPr>
          <p:cNvPr id="210954" name="Line 10"/>
          <p:cNvSpPr>
            <a:spLocks noChangeShapeType="1"/>
          </p:cNvSpPr>
          <p:nvPr/>
        </p:nvSpPr>
        <p:spPr bwMode="auto">
          <a:xfrm>
            <a:off x="6948488" y="4724400"/>
            <a:ext cx="0" cy="576263"/>
          </a:xfrm>
          <a:prstGeom prst="line">
            <a:avLst/>
          </a:prstGeom>
          <a:noFill/>
          <a:ln w="9525">
            <a:solidFill>
              <a:schemeClr val="tx1"/>
            </a:solidFill>
            <a:round/>
            <a:headEnd type="triangle" w="med" len="med"/>
            <a:tailEnd/>
          </a:ln>
          <a:effectLst/>
        </p:spPr>
        <p:txBody>
          <a:bodyPr/>
          <a:lstStyle/>
          <a:p>
            <a:endParaRPr lang="en-GB"/>
          </a:p>
        </p:txBody>
      </p:sp>
      <p:sp>
        <p:nvSpPr>
          <p:cNvPr id="210955" name="Text Box 11"/>
          <p:cNvSpPr txBox="1">
            <a:spLocks noChangeArrowheads="1"/>
          </p:cNvSpPr>
          <p:nvPr/>
        </p:nvSpPr>
        <p:spPr bwMode="auto">
          <a:xfrm>
            <a:off x="6496050" y="5300663"/>
            <a:ext cx="1018227" cy="307777"/>
          </a:xfrm>
          <a:prstGeom prst="rect">
            <a:avLst/>
          </a:prstGeom>
          <a:noFill/>
          <a:ln w="9525">
            <a:noFill/>
            <a:miter lim="800000"/>
            <a:headEnd/>
            <a:tailEnd/>
          </a:ln>
          <a:effectLst/>
        </p:spPr>
        <p:txBody>
          <a:bodyPr wrap="none">
            <a:spAutoFit/>
          </a:bodyPr>
          <a:lstStyle/>
          <a:p>
            <a:r>
              <a:rPr lang="en-GB" sz="1400" b="0">
                <a:solidFill>
                  <a:srgbClr val="FF0000"/>
                </a:solidFill>
                <a:latin typeface="Times New Roman" pitchFamily="18" charset="0"/>
              </a:rPr>
              <a:t>Present day</a:t>
            </a:r>
          </a:p>
        </p:txBody>
      </p:sp>
      <p:sp>
        <p:nvSpPr>
          <p:cNvPr id="210956" name="Line 12"/>
          <p:cNvSpPr>
            <a:spLocks noChangeShapeType="1"/>
          </p:cNvSpPr>
          <p:nvPr/>
        </p:nvSpPr>
        <p:spPr bwMode="auto">
          <a:xfrm flipV="1">
            <a:off x="3563938" y="4076700"/>
            <a:ext cx="792162" cy="792163"/>
          </a:xfrm>
          <a:prstGeom prst="line">
            <a:avLst/>
          </a:prstGeom>
          <a:noFill/>
          <a:ln w="9525">
            <a:solidFill>
              <a:schemeClr val="tx1"/>
            </a:solidFill>
            <a:round/>
            <a:headEnd/>
            <a:tailEnd type="triangle" w="med" len="med"/>
          </a:ln>
          <a:effectLst/>
        </p:spPr>
        <p:txBody>
          <a:bodyPr/>
          <a:lstStyle/>
          <a:p>
            <a:endParaRPr lang="en-GB"/>
          </a:p>
        </p:txBody>
      </p:sp>
      <p:sp>
        <p:nvSpPr>
          <p:cNvPr id="210957" name="Line 13"/>
          <p:cNvSpPr>
            <a:spLocks noChangeShapeType="1"/>
          </p:cNvSpPr>
          <p:nvPr/>
        </p:nvSpPr>
        <p:spPr bwMode="auto">
          <a:xfrm flipH="1" flipV="1">
            <a:off x="827088" y="2060575"/>
            <a:ext cx="1152525" cy="1512888"/>
          </a:xfrm>
          <a:prstGeom prst="line">
            <a:avLst/>
          </a:prstGeom>
          <a:noFill/>
          <a:ln w="9525">
            <a:solidFill>
              <a:schemeClr val="tx1"/>
            </a:solidFill>
            <a:round/>
            <a:headEnd type="triangle" w="med" len="med"/>
            <a:tailEnd/>
          </a:ln>
          <a:effectLst/>
        </p:spPr>
        <p:txBody>
          <a:bodyPr wrap="none">
            <a:spAutoFit/>
          </a:bodyPr>
          <a:lstStyle/>
          <a:p>
            <a:endParaRPr lang="en-GB"/>
          </a:p>
        </p:txBody>
      </p:sp>
      <p:grpSp>
        <p:nvGrpSpPr>
          <p:cNvPr id="2" name="Group 14"/>
          <p:cNvGrpSpPr>
            <a:grpSpLocks/>
          </p:cNvGrpSpPr>
          <p:nvPr/>
        </p:nvGrpSpPr>
        <p:grpSpPr bwMode="auto">
          <a:xfrm>
            <a:off x="1993900" y="2336800"/>
            <a:ext cx="5029200" cy="2209800"/>
            <a:chOff x="1256" y="1472"/>
            <a:chExt cx="3168" cy="1392"/>
          </a:xfrm>
        </p:grpSpPr>
        <p:sp>
          <p:nvSpPr>
            <p:cNvPr id="210959" name="Line 15"/>
            <p:cNvSpPr>
              <a:spLocks noChangeShapeType="1"/>
            </p:cNvSpPr>
            <p:nvPr/>
          </p:nvSpPr>
          <p:spPr bwMode="auto">
            <a:xfrm>
              <a:off x="1292" y="2659"/>
              <a:ext cx="0" cy="136"/>
            </a:xfrm>
            <a:prstGeom prst="line">
              <a:avLst/>
            </a:prstGeom>
            <a:noFill/>
            <a:ln w="28575">
              <a:solidFill>
                <a:schemeClr val="folHlink"/>
              </a:solidFill>
              <a:round/>
              <a:headEnd/>
              <a:tailEnd type="triangle" w="med" len="med"/>
            </a:ln>
            <a:effectLst/>
          </p:spPr>
          <p:txBody>
            <a:bodyPr/>
            <a:lstStyle/>
            <a:p>
              <a:endParaRPr lang="en-GB"/>
            </a:p>
          </p:txBody>
        </p:sp>
        <p:sp>
          <p:nvSpPr>
            <p:cNvPr id="210960" name="Line 16"/>
            <p:cNvSpPr>
              <a:spLocks noChangeShapeType="1"/>
            </p:cNvSpPr>
            <p:nvPr/>
          </p:nvSpPr>
          <p:spPr bwMode="auto">
            <a:xfrm>
              <a:off x="3607" y="2432"/>
              <a:ext cx="0" cy="136"/>
            </a:xfrm>
            <a:prstGeom prst="line">
              <a:avLst/>
            </a:prstGeom>
            <a:noFill/>
            <a:ln w="28575">
              <a:solidFill>
                <a:schemeClr val="folHlink"/>
              </a:solidFill>
              <a:round/>
              <a:headEnd/>
              <a:tailEnd type="triangle" w="med" len="med"/>
            </a:ln>
            <a:effectLst/>
          </p:spPr>
          <p:txBody>
            <a:bodyPr/>
            <a:lstStyle/>
            <a:p>
              <a:endParaRPr lang="en-GB"/>
            </a:p>
          </p:txBody>
        </p:sp>
        <p:sp>
          <p:nvSpPr>
            <p:cNvPr id="210961" name="Oval 17"/>
            <p:cNvSpPr>
              <a:spLocks noChangeArrowheads="1"/>
            </p:cNvSpPr>
            <p:nvPr/>
          </p:nvSpPr>
          <p:spPr bwMode="auto">
            <a:xfrm>
              <a:off x="1640" y="147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62" name="Oval 18"/>
            <p:cNvSpPr>
              <a:spLocks noChangeArrowheads="1"/>
            </p:cNvSpPr>
            <p:nvPr/>
          </p:nvSpPr>
          <p:spPr bwMode="auto">
            <a:xfrm>
              <a:off x="1640" y="161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63" name="Oval 19"/>
            <p:cNvSpPr>
              <a:spLocks noChangeArrowheads="1"/>
            </p:cNvSpPr>
            <p:nvPr/>
          </p:nvSpPr>
          <p:spPr bwMode="auto">
            <a:xfrm>
              <a:off x="1640" y="176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64" name="Oval 20"/>
            <p:cNvSpPr>
              <a:spLocks noChangeArrowheads="1"/>
            </p:cNvSpPr>
            <p:nvPr/>
          </p:nvSpPr>
          <p:spPr bwMode="auto">
            <a:xfrm>
              <a:off x="1640" y="190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65" name="Oval 21"/>
            <p:cNvSpPr>
              <a:spLocks noChangeArrowheads="1"/>
            </p:cNvSpPr>
            <p:nvPr/>
          </p:nvSpPr>
          <p:spPr bwMode="auto">
            <a:xfrm>
              <a:off x="1640" y="204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66" name="Oval 22"/>
            <p:cNvSpPr>
              <a:spLocks noChangeArrowheads="1"/>
            </p:cNvSpPr>
            <p:nvPr/>
          </p:nvSpPr>
          <p:spPr bwMode="auto">
            <a:xfrm>
              <a:off x="1640" y="219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67" name="Oval 23"/>
            <p:cNvSpPr>
              <a:spLocks noChangeArrowheads="1"/>
            </p:cNvSpPr>
            <p:nvPr/>
          </p:nvSpPr>
          <p:spPr bwMode="auto">
            <a:xfrm>
              <a:off x="1640" y="233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68" name="Oval 24"/>
            <p:cNvSpPr>
              <a:spLocks noChangeArrowheads="1"/>
            </p:cNvSpPr>
            <p:nvPr/>
          </p:nvSpPr>
          <p:spPr bwMode="auto">
            <a:xfrm>
              <a:off x="1640" y="248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69" name="Oval 25"/>
            <p:cNvSpPr>
              <a:spLocks noChangeArrowheads="1"/>
            </p:cNvSpPr>
            <p:nvPr/>
          </p:nvSpPr>
          <p:spPr bwMode="auto">
            <a:xfrm>
              <a:off x="1640" y="262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70" name="Oval 26"/>
            <p:cNvSpPr>
              <a:spLocks noChangeArrowheads="1"/>
            </p:cNvSpPr>
            <p:nvPr/>
          </p:nvSpPr>
          <p:spPr bwMode="auto">
            <a:xfrm>
              <a:off x="1640" y="276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71" name="Oval 27"/>
            <p:cNvSpPr>
              <a:spLocks noChangeArrowheads="1"/>
            </p:cNvSpPr>
            <p:nvPr/>
          </p:nvSpPr>
          <p:spPr bwMode="auto">
            <a:xfrm>
              <a:off x="2024" y="147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72" name="Oval 28"/>
            <p:cNvSpPr>
              <a:spLocks noChangeArrowheads="1"/>
            </p:cNvSpPr>
            <p:nvPr/>
          </p:nvSpPr>
          <p:spPr bwMode="auto">
            <a:xfrm>
              <a:off x="2024" y="161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73" name="Oval 29"/>
            <p:cNvSpPr>
              <a:spLocks noChangeArrowheads="1"/>
            </p:cNvSpPr>
            <p:nvPr/>
          </p:nvSpPr>
          <p:spPr bwMode="auto">
            <a:xfrm>
              <a:off x="2024" y="176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74" name="Oval 30"/>
            <p:cNvSpPr>
              <a:spLocks noChangeArrowheads="1"/>
            </p:cNvSpPr>
            <p:nvPr/>
          </p:nvSpPr>
          <p:spPr bwMode="auto">
            <a:xfrm>
              <a:off x="2024" y="190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75" name="Oval 31"/>
            <p:cNvSpPr>
              <a:spLocks noChangeArrowheads="1"/>
            </p:cNvSpPr>
            <p:nvPr/>
          </p:nvSpPr>
          <p:spPr bwMode="auto">
            <a:xfrm>
              <a:off x="2024" y="204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76" name="Oval 32"/>
            <p:cNvSpPr>
              <a:spLocks noChangeArrowheads="1"/>
            </p:cNvSpPr>
            <p:nvPr/>
          </p:nvSpPr>
          <p:spPr bwMode="auto">
            <a:xfrm>
              <a:off x="2024" y="219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77" name="Oval 33"/>
            <p:cNvSpPr>
              <a:spLocks noChangeArrowheads="1"/>
            </p:cNvSpPr>
            <p:nvPr/>
          </p:nvSpPr>
          <p:spPr bwMode="auto">
            <a:xfrm>
              <a:off x="2024" y="233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78" name="Oval 34"/>
            <p:cNvSpPr>
              <a:spLocks noChangeArrowheads="1"/>
            </p:cNvSpPr>
            <p:nvPr/>
          </p:nvSpPr>
          <p:spPr bwMode="auto">
            <a:xfrm>
              <a:off x="2024" y="248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79" name="Oval 35"/>
            <p:cNvSpPr>
              <a:spLocks noChangeArrowheads="1"/>
            </p:cNvSpPr>
            <p:nvPr/>
          </p:nvSpPr>
          <p:spPr bwMode="auto">
            <a:xfrm>
              <a:off x="2024" y="262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80" name="Oval 36"/>
            <p:cNvSpPr>
              <a:spLocks noChangeArrowheads="1"/>
            </p:cNvSpPr>
            <p:nvPr/>
          </p:nvSpPr>
          <p:spPr bwMode="auto">
            <a:xfrm>
              <a:off x="2024" y="276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81" name="Oval 37"/>
            <p:cNvSpPr>
              <a:spLocks noChangeArrowheads="1"/>
            </p:cNvSpPr>
            <p:nvPr/>
          </p:nvSpPr>
          <p:spPr bwMode="auto">
            <a:xfrm>
              <a:off x="2408" y="147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82" name="Oval 38"/>
            <p:cNvSpPr>
              <a:spLocks noChangeArrowheads="1"/>
            </p:cNvSpPr>
            <p:nvPr/>
          </p:nvSpPr>
          <p:spPr bwMode="auto">
            <a:xfrm>
              <a:off x="2408" y="161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83" name="Oval 39"/>
            <p:cNvSpPr>
              <a:spLocks noChangeArrowheads="1"/>
            </p:cNvSpPr>
            <p:nvPr/>
          </p:nvSpPr>
          <p:spPr bwMode="auto">
            <a:xfrm>
              <a:off x="2408" y="176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84" name="Oval 40"/>
            <p:cNvSpPr>
              <a:spLocks noChangeArrowheads="1"/>
            </p:cNvSpPr>
            <p:nvPr/>
          </p:nvSpPr>
          <p:spPr bwMode="auto">
            <a:xfrm>
              <a:off x="2408" y="190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85" name="Oval 41"/>
            <p:cNvSpPr>
              <a:spLocks noChangeArrowheads="1"/>
            </p:cNvSpPr>
            <p:nvPr/>
          </p:nvSpPr>
          <p:spPr bwMode="auto">
            <a:xfrm>
              <a:off x="2408" y="204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86" name="Oval 42"/>
            <p:cNvSpPr>
              <a:spLocks noChangeArrowheads="1"/>
            </p:cNvSpPr>
            <p:nvPr/>
          </p:nvSpPr>
          <p:spPr bwMode="auto">
            <a:xfrm>
              <a:off x="2408" y="219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87" name="Oval 43"/>
            <p:cNvSpPr>
              <a:spLocks noChangeArrowheads="1"/>
            </p:cNvSpPr>
            <p:nvPr/>
          </p:nvSpPr>
          <p:spPr bwMode="auto">
            <a:xfrm>
              <a:off x="2408" y="233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88" name="Oval 44"/>
            <p:cNvSpPr>
              <a:spLocks noChangeArrowheads="1"/>
            </p:cNvSpPr>
            <p:nvPr/>
          </p:nvSpPr>
          <p:spPr bwMode="auto">
            <a:xfrm>
              <a:off x="2408" y="248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89" name="Oval 45"/>
            <p:cNvSpPr>
              <a:spLocks noChangeArrowheads="1"/>
            </p:cNvSpPr>
            <p:nvPr/>
          </p:nvSpPr>
          <p:spPr bwMode="auto">
            <a:xfrm>
              <a:off x="2408" y="262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90" name="Oval 46"/>
            <p:cNvSpPr>
              <a:spLocks noChangeArrowheads="1"/>
            </p:cNvSpPr>
            <p:nvPr/>
          </p:nvSpPr>
          <p:spPr bwMode="auto">
            <a:xfrm>
              <a:off x="2408" y="276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91" name="Oval 47"/>
            <p:cNvSpPr>
              <a:spLocks noChangeArrowheads="1"/>
            </p:cNvSpPr>
            <p:nvPr/>
          </p:nvSpPr>
          <p:spPr bwMode="auto">
            <a:xfrm>
              <a:off x="2792" y="147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92" name="Oval 48"/>
            <p:cNvSpPr>
              <a:spLocks noChangeArrowheads="1"/>
            </p:cNvSpPr>
            <p:nvPr/>
          </p:nvSpPr>
          <p:spPr bwMode="auto">
            <a:xfrm>
              <a:off x="2792" y="161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93" name="Oval 49"/>
            <p:cNvSpPr>
              <a:spLocks noChangeArrowheads="1"/>
            </p:cNvSpPr>
            <p:nvPr/>
          </p:nvSpPr>
          <p:spPr bwMode="auto">
            <a:xfrm>
              <a:off x="2792" y="176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94" name="Oval 50"/>
            <p:cNvSpPr>
              <a:spLocks noChangeArrowheads="1"/>
            </p:cNvSpPr>
            <p:nvPr/>
          </p:nvSpPr>
          <p:spPr bwMode="auto">
            <a:xfrm>
              <a:off x="2792" y="190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95" name="Oval 51"/>
            <p:cNvSpPr>
              <a:spLocks noChangeArrowheads="1"/>
            </p:cNvSpPr>
            <p:nvPr/>
          </p:nvSpPr>
          <p:spPr bwMode="auto">
            <a:xfrm>
              <a:off x="2792" y="204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96" name="Oval 52"/>
            <p:cNvSpPr>
              <a:spLocks noChangeArrowheads="1"/>
            </p:cNvSpPr>
            <p:nvPr/>
          </p:nvSpPr>
          <p:spPr bwMode="auto">
            <a:xfrm>
              <a:off x="2792" y="219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97" name="Oval 53"/>
            <p:cNvSpPr>
              <a:spLocks noChangeArrowheads="1"/>
            </p:cNvSpPr>
            <p:nvPr/>
          </p:nvSpPr>
          <p:spPr bwMode="auto">
            <a:xfrm>
              <a:off x="2792" y="233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98" name="Oval 54"/>
            <p:cNvSpPr>
              <a:spLocks noChangeArrowheads="1"/>
            </p:cNvSpPr>
            <p:nvPr/>
          </p:nvSpPr>
          <p:spPr bwMode="auto">
            <a:xfrm>
              <a:off x="2792" y="248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0999" name="Oval 55"/>
            <p:cNvSpPr>
              <a:spLocks noChangeArrowheads="1"/>
            </p:cNvSpPr>
            <p:nvPr/>
          </p:nvSpPr>
          <p:spPr bwMode="auto">
            <a:xfrm>
              <a:off x="2792" y="262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00" name="Oval 56"/>
            <p:cNvSpPr>
              <a:spLocks noChangeArrowheads="1"/>
            </p:cNvSpPr>
            <p:nvPr/>
          </p:nvSpPr>
          <p:spPr bwMode="auto">
            <a:xfrm>
              <a:off x="2792" y="276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01" name="Line 57"/>
            <p:cNvSpPr>
              <a:spLocks noChangeShapeType="1"/>
            </p:cNvSpPr>
            <p:nvPr/>
          </p:nvSpPr>
          <p:spPr bwMode="auto">
            <a:xfrm>
              <a:off x="1784" y="1520"/>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02" name="Line 58"/>
            <p:cNvSpPr>
              <a:spLocks noChangeShapeType="1"/>
            </p:cNvSpPr>
            <p:nvPr/>
          </p:nvSpPr>
          <p:spPr bwMode="auto">
            <a:xfrm>
              <a:off x="1784" y="1808"/>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03" name="Line 59"/>
            <p:cNvSpPr>
              <a:spLocks noChangeShapeType="1"/>
            </p:cNvSpPr>
            <p:nvPr/>
          </p:nvSpPr>
          <p:spPr bwMode="auto">
            <a:xfrm>
              <a:off x="1784" y="1952"/>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04" name="Line 60"/>
            <p:cNvSpPr>
              <a:spLocks noChangeShapeType="1"/>
            </p:cNvSpPr>
            <p:nvPr/>
          </p:nvSpPr>
          <p:spPr bwMode="auto">
            <a:xfrm>
              <a:off x="1784" y="2240"/>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05" name="Line 61"/>
            <p:cNvSpPr>
              <a:spLocks noChangeShapeType="1"/>
            </p:cNvSpPr>
            <p:nvPr/>
          </p:nvSpPr>
          <p:spPr bwMode="auto">
            <a:xfrm>
              <a:off x="1784" y="2672"/>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06" name="Line 62"/>
            <p:cNvSpPr>
              <a:spLocks noChangeShapeType="1"/>
            </p:cNvSpPr>
            <p:nvPr/>
          </p:nvSpPr>
          <p:spPr bwMode="auto">
            <a:xfrm>
              <a:off x="1784" y="2816"/>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07" name="Line 63"/>
            <p:cNvSpPr>
              <a:spLocks noChangeShapeType="1"/>
            </p:cNvSpPr>
            <p:nvPr/>
          </p:nvSpPr>
          <p:spPr bwMode="auto">
            <a:xfrm>
              <a:off x="1784" y="1520"/>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211008" name="Line 64"/>
            <p:cNvSpPr>
              <a:spLocks noChangeShapeType="1"/>
            </p:cNvSpPr>
            <p:nvPr/>
          </p:nvSpPr>
          <p:spPr bwMode="auto">
            <a:xfrm>
              <a:off x="1784" y="2240"/>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211009" name="Line 65"/>
            <p:cNvSpPr>
              <a:spLocks noChangeShapeType="1"/>
            </p:cNvSpPr>
            <p:nvPr/>
          </p:nvSpPr>
          <p:spPr bwMode="auto">
            <a:xfrm>
              <a:off x="2168" y="1520"/>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10" name="Line 66"/>
            <p:cNvSpPr>
              <a:spLocks noChangeShapeType="1"/>
            </p:cNvSpPr>
            <p:nvPr/>
          </p:nvSpPr>
          <p:spPr bwMode="auto">
            <a:xfrm>
              <a:off x="2168" y="2096"/>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11" name="Line 67"/>
            <p:cNvSpPr>
              <a:spLocks noChangeShapeType="1"/>
            </p:cNvSpPr>
            <p:nvPr/>
          </p:nvSpPr>
          <p:spPr bwMode="auto">
            <a:xfrm>
              <a:off x="2168" y="2240"/>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12" name="Line 68"/>
            <p:cNvSpPr>
              <a:spLocks noChangeShapeType="1"/>
            </p:cNvSpPr>
            <p:nvPr/>
          </p:nvSpPr>
          <p:spPr bwMode="auto">
            <a:xfrm>
              <a:off x="2168" y="2384"/>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13" name="Line 69"/>
            <p:cNvSpPr>
              <a:spLocks noChangeShapeType="1"/>
            </p:cNvSpPr>
            <p:nvPr/>
          </p:nvSpPr>
          <p:spPr bwMode="auto">
            <a:xfrm>
              <a:off x="2168" y="2672"/>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14" name="Line 70"/>
            <p:cNvSpPr>
              <a:spLocks noChangeShapeType="1"/>
            </p:cNvSpPr>
            <p:nvPr/>
          </p:nvSpPr>
          <p:spPr bwMode="auto">
            <a:xfrm>
              <a:off x="2168" y="1664"/>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15" name="Line 71"/>
            <p:cNvSpPr>
              <a:spLocks noChangeShapeType="1"/>
            </p:cNvSpPr>
            <p:nvPr/>
          </p:nvSpPr>
          <p:spPr bwMode="auto">
            <a:xfrm>
              <a:off x="2168" y="2384"/>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211016" name="Line 72"/>
            <p:cNvSpPr>
              <a:spLocks noChangeShapeType="1"/>
            </p:cNvSpPr>
            <p:nvPr/>
          </p:nvSpPr>
          <p:spPr bwMode="auto">
            <a:xfrm flipV="1">
              <a:off x="2168" y="1952"/>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211017" name="Line 73"/>
            <p:cNvSpPr>
              <a:spLocks noChangeShapeType="1"/>
            </p:cNvSpPr>
            <p:nvPr/>
          </p:nvSpPr>
          <p:spPr bwMode="auto">
            <a:xfrm flipV="1">
              <a:off x="2552" y="1808"/>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211018" name="Line 74"/>
            <p:cNvSpPr>
              <a:spLocks noChangeShapeType="1"/>
            </p:cNvSpPr>
            <p:nvPr/>
          </p:nvSpPr>
          <p:spPr bwMode="auto">
            <a:xfrm flipV="1">
              <a:off x="2552" y="1664"/>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19" name="Line 75"/>
            <p:cNvSpPr>
              <a:spLocks noChangeShapeType="1"/>
            </p:cNvSpPr>
            <p:nvPr/>
          </p:nvSpPr>
          <p:spPr bwMode="auto">
            <a:xfrm>
              <a:off x="2552" y="1520"/>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20" name="Line 76"/>
            <p:cNvSpPr>
              <a:spLocks noChangeShapeType="1"/>
            </p:cNvSpPr>
            <p:nvPr/>
          </p:nvSpPr>
          <p:spPr bwMode="auto">
            <a:xfrm>
              <a:off x="2552" y="1952"/>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21" name="Line 77"/>
            <p:cNvSpPr>
              <a:spLocks noChangeShapeType="1"/>
            </p:cNvSpPr>
            <p:nvPr/>
          </p:nvSpPr>
          <p:spPr bwMode="auto">
            <a:xfrm>
              <a:off x="2552" y="2096"/>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22" name="Line 78"/>
            <p:cNvSpPr>
              <a:spLocks noChangeShapeType="1"/>
            </p:cNvSpPr>
            <p:nvPr/>
          </p:nvSpPr>
          <p:spPr bwMode="auto">
            <a:xfrm>
              <a:off x="2168" y="2672"/>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211023" name="Line 79"/>
            <p:cNvSpPr>
              <a:spLocks noChangeShapeType="1"/>
            </p:cNvSpPr>
            <p:nvPr/>
          </p:nvSpPr>
          <p:spPr bwMode="auto">
            <a:xfrm>
              <a:off x="2552" y="2240"/>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24" name="Line 80"/>
            <p:cNvSpPr>
              <a:spLocks noChangeShapeType="1"/>
            </p:cNvSpPr>
            <p:nvPr/>
          </p:nvSpPr>
          <p:spPr bwMode="auto">
            <a:xfrm>
              <a:off x="2552" y="2240"/>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211025" name="Line 81"/>
            <p:cNvSpPr>
              <a:spLocks noChangeShapeType="1"/>
            </p:cNvSpPr>
            <p:nvPr/>
          </p:nvSpPr>
          <p:spPr bwMode="auto">
            <a:xfrm>
              <a:off x="2552" y="2528"/>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26" name="Line 82"/>
            <p:cNvSpPr>
              <a:spLocks noChangeShapeType="1"/>
            </p:cNvSpPr>
            <p:nvPr/>
          </p:nvSpPr>
          <p:spPr bwMode="auto">
            <a:xfrm>
              <a:off x="2552" y="2528"/>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211027" name="Line 83"/>
            <p:cNvSpPr>
              <a:spLocks noChangeShapeType="1"/>
            </p:cNvSpPr>
            <p:nvPr/>
          </p:nvSpPr>
          <p:spPr bwMode="auto">
            <a:xfrm>
              <a:off x="2552" y="2816"/>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28" name="Oval 84"/>
            <p:cNvSpPr>
              <a:spLocks noChangeArrowheads="1"/>
            </p:cNvSpPr>
            <p:nvPr/>
          </p:nvSpPr>
          <p:spPr bwMode="auto">
            <a:xfrm>
              <a:off x="3176" y="147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29" name="Oval 85"/>
            <p:cNvSpPr>
              <a:spLocks noChangeArrowheads="1"/>
            </p:cNvSpPr>
            <p:nvPr/>
          </p:nvSpPr>
          <p:spPr bwMode="auto">
            <a:xfrm>
              <a:off x="3176" y="161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30" name="Oval 86"/>
            <p:cNvSpPr>
              <a:spLocks noChangeArrowheads="1"/>
            </p:cNvSpPr>
            <p:nvPr/>
          </p:nvSpPr>
          <p:spPr bwMode="auto">
            <a:xfrm>
              <a:off x="3176" y="176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31" name="Oval 87"/>
            <p:cNvSpPr>
              <a:spLocks noChangeArrowheads="1"/>
            </p:cNvSpPr>
            <p:nvPr/>
          </p:nvSpPr>
          <p:spPr bwMode="auto">
            <a:xfrm>
              <a:off x="3176" y="190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32" name="Oval 88"/>
            <p:cNvSpPr>
              <a:spLocks noChangeArrowheads="1"/>
            </p:cNvSpPr>
            <p:nvPr/>
          </p:nvSpPr>
          <p:spPr bwMode="auto">
            <a:xfrm>
              <a:off x="3176" y="204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33" name="Oval 89"/>
            <p:cNvSpPr>
              <a:spLocks noChangeArrowheads="1"/>
            </p:cNvSpPr>
            <p:nvPr/>
          </p:nvSpPr>
          <p:spPr bwMode="auto">
            <a:xfrm>
              <a:off x="3176" y="219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34" name="Oval 90"/>
            <p:cNvSpPr>
              <a:spLocks noChangeArrowheads="1"/>
            </p:cNvSpPr>
            <p:nvPr/>
          </p:nvSpPr>
          <p:spPr bwMode="auto">
            <a:xfrm>
              <a:off x="3176" y="233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35" name="Oval 91"/>
            <p:cNvSpPr>
              <a:spLocks noChangeArrowheads="1"/>
            </p:cNvSpPr>
            <p:nvPr/>
          </p:nvSpPr>
          <p:spPr bwMode="auto">
            <a:xfrm>
              <a:off x="3176" y="248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36" name="Oval 92"/>
            <p:cNvSpPr>
              <a:spLocks noChangeArrowheads="1"/>
            </p:cNvSpPr>
            <p:nvPr/>
          </p:nvSpPr>
          <p:spPr bwMode="auto">
            <a:xfrm>
              <a:off x="3176" y="262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37" name="Oval 93"/>
            <p:cNvSpPr>
              <a:spLocks noChangeArrowheads="1"/>
            </p:cNvSpPr>
            <p:nvPr/>
          </p:nvSpPr>
          <p:spPr bwMode="auto">
            <a:xfrm>
              <a:off x="3176" y="276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38" name="Oval 94"/>
            <p:cNvSpPr>
              <a:spLocks noChangeArrowheads="1"/>
            </p:cNvSpPr>
            <p:nvPr/>
          </p:nvSpPr>
          <p:spPr bwMode="auto">
            <a:xfrm>
              <a:off x="3560" y="147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39" name="Oval 95"/>
            <p:cNvSpPr>
              <a:spLocks noChangeArrowheads="1"/>
            </p:cNvSpPr>
            <p:nvPr/>
          </p:nvSpPr>
          <p:spPr bwMode="auto">
            <a:xfrm>
              <a:off x="3560" y="161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40" name="Oval 96"/>
            <p:cNvSpPr>
              <a:spLocks noChangeArrowheads="1"/>
            </p:cNvSpPr>
            <p:nvPr/>
          </p:nvSpPr>
          <p:spPr bwMode="auto">
            <a:xfrm>
              <a:off x="3560" y="176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41" name="Oval 97"/>
            <p:cNvSpPr>
              <a:spLocks noChangeArrowheads="1"/>
            </p:cNvSpPr>
            <p:nvPr/>
          </p:nvSpPr>
          <p:spPr bwMode="auto">
            <a:xfrm>
              <a:off x="3560" y="190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42" name="Oval 98"/>
            <p:cNvSpPr>
              <a:spLocks noChangeArrowheads="1"/>
            </p:cNvSpPr>
            <p:nvPr/>
          </p:nvSpPr>
          <p:spPr bwMode="auto">
            <a:xfrm>
              <a:off x="3560" y="204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43" name="Oval 99"/>
            <p:cNvSpPr>
              <a:spLocks noChangeArrowheads="1"/>
            </p:cNvSpPr>
            <p:nvPr/>
          </p:nvSpPr>
          <p:spPr bwMode="auto">
            <a:xfrm>
              <a:off x="3560" y="219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44" name="Oval 100"/>
            <p:cNvSpPr>
              <a:spLocks noChangeArrowheads="1"/>
            </p:cNvSpPr>
            <p:nvPr/>
          </p:nvSpPr>
          <p:spPr bwMode="auto">
            <a:xfrm>
              <a:off x="3560" y="233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45" name="Oval 101"/>
            <p:cNvSpPr>
              <a:spLocks noChangeArrowheads="1"/>
            </p:cNvSpPr>
            <p:nvPr/>
          </p:nvSpPr>
          <p:spPr bwMode="auto">
            <a:xfrm>
              <a:off x="3560" y="248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46" name="Oval 102"/>
            <p:cNvSpPr>
              <a:spLocks noChangeArrowheads="1"/>
            </p:cNvSpPr>
            <p:nvPr/>
          </p:nvSpPr>
          <p:spPr bwMode="auto">
            <a:xfrm>
              <a:off x="3560" y="262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47" name="Oval 103"/>
            <p:cNvSpPr>
              <a:spLocks noChangeArrowheads="1"/>
            </p:cNvSpPr>
            <p:nvPr/>
          </p:nvSpPr>
          <p:spPr bwMode="auto">
            <a:xfrm>
              <a:off x="3560" y="276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48" name="Line 104"/>
            <p:cNvSpPr>
              <a:spLocks noChangeShapeType="1"/>
            </p:cNvSpPr>
            <p:nvPr/>
          </p:nvSpPr>
          <p:spPr bwMode="auto">
            <a:xfrm>
              <a:off x="3320" y="1664"/>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49" name="Line 105"/>
            <p:cNvSpPr>
              <a:spLocks noChangeShapeType="1"/>
            </p:cNvSpPr>
            <p:nvPr/>
          </p:nvSpPr>
          <p:spPr bwMode="auto">
            <a:xfrm flipV="1">
              <a:off x="3320" y="1520"/>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211050" name="Line 106"/>
            <p:cNvSpPr>
              <a:spLocks noChangeShapeType="1"/>
            </p:cNvSpPr>
            <p:nvPr/>
          </p:nvSpPr>
          <p:spPr bwMode="auto">
            <a:xfrm>
              <a:off x="3320" y="2096"/>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51" name="Line 107"/>
            <p:cNvSpPr>
              <a:spLocks noChangeShapeType="1"/>
            </p:cNvSpPr>
            <p:nvPr/>
          </p:nvSpPr>
          <p:spPr bwMode="auto">
            <a:xfrm>
              <a:off x="3320" y="2240"/>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52" name="Line 108"/>
            <p:cNvSpPr>
              <a:spLocks noChangeShapeType="1"/>
            </p:cNvSpPr>
            <p:nvPr/>
          </p:nvSpPr>
          <p:spPr bwMode="auto">
            <a:xfrm>
              <a:off x="3320" y="2240"/>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211053" name="Line 109"/>
            <p:cNvSpPr>
              <a:spLocks noChangeShapeType="1"/>
            </p:cNvSpPr>
            <p:nvPr/>
          </p:nvSpPr>
          <p:spPr bwMode="auto">
            <a:xfrm>
              <a:off x="3320" y="2528"/>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54" name="Line 110"/>
            <p:cNvSpPr>
              <a:spLocks noChangeShapeType="1"/>
            </p:cNvSpPr>
            <p:nvPr/>
          </p:nvSpPr>
          <p:spPr bwMode="auto">
            <a:xfrm>
              <a:off x="3320" y="2816"/>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55" name="Oval 111"/>
            <p:cNvSpPr>
              <a:spLocks noChangeArrowheads="1"/>
            </p:cNvSpPr>
            <p:nvPr/>
          </p:nvSpPr>
          <p:spPr bwMode="auto">
            <a:xfrm>
              <a:off x="3944" y="147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56" name="Oval 112"/>
            <p:cNvSpPr>
              <a:spLocks noChangeArrowheads="1"/>
            </p:cNvSpPr>
            <p:nvPr/>
          </p:nvSpPr>
          <p:spPr bwMode="auto">
            <a:xfrm>
              <a:off x="3944" y="161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57" name="Oval 113"/>
            <p:cNvSpPr>
              <a:spLocks noChangeArrowheads="1"/>
            </p:cNvSpPr>
            <p:nvPr/>
          </p:nvSpPr>
          <p:spPr bwMode="auto">
            <a:xfrm>
              <a:off x="3944" y="176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58" name="Oval 114"/>
            <p:cNvSpPr>
              <a:spLocks noChangeArrowheads="1"/>
            </p:cNvSpPr>
            <p:nvPr/>
          </p:nvSpPr>
          <p:spPr bwMode="auto">
            <a:xfrm>
              <a:off x="3944" y="190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59" name="Oval 115"/>
            <p:cNvSpPr>
              <a:spLocks noChangeArrowheads="1"/>
            </p:cNvSpPr>
            <p:nvPr/>
          </p:nvSpPr>
          <p:spPr bwMode="auto">
            <a:xfrm>
              <a:off x="3944" y="204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60" name="Oval 116"/>
            <p:cNvSpPr>
              <a:spLocks noChangeArrowheads="1"/>
            </p:cNvSpPr>
            <p:nvPr/>
          </p:nvSpPr>
          <p:spPr bwMode="auto">
            <a:xfrm>
              <a:off x="3944" y="219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61" name="Oval 117"/>
            <p:cNvSpPr>
              <a:spLocks noChangeArrowheads="1"/>
            </p:cNvSpPr>
            <p:nvPr/>
          </p:nvSpPr>
          <p:spPr bwMode="auto">
            <a:xfrm>
              <a:off x="3944" y="233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62" name="Oval 118"/>
            <p:cNvSpPr>
              <a:spLocks noChangeArrowheads="1"/>
            </p:cNvSpPr>
            <p:nvPr/>
          </p:nvSpPr>
          <p:spPr bwMode="auto">
            <a:xfrm>
              <a:off x="3944" y="248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63" name="Oval 119"/>
            <p:cNvSpPr>
              <a:spLocks noChangeArrowheads="1"/>
            </p:cNvSpPr>
            <p:nvPr/>
          </p:nvSpPr>
          <p:spPr bwMode="auto">
            <a:xfrm>
              <a:off x="3944" y="262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64" name="Oval 120"/>
            <p:cNvSpPr>
              <a:spLocks noChangeArrowheads="1"/>
            </p:cNvSpPr>
            <p:nvPr/>
          </p:nvSpPr>
          <p:spPr bwMode="auto">
            <a:xfrm>
              <a:off x="3944" y="276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65" name="Oval 121"/>
            <p:cNvSpPr>
              <a:spLocks noChangeArrowheads="1"/>
            </p:cNvSpPr>
            <p:nvPr/>
          </p:nvSpPr>
          <p:spPr bwMode="auto">
            <a:xfrm>
              <a:off x="4328" y="147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66" name="Oval 122"/>
            <p:cNvSpPr>
              <a:spLocks noChangeArrowheads="1"/>
            </p:cNvSpPr>
            <p:nvPr/>
          </p:nvSpPr>
          <p:spPr bwMode="auto">
            <a:xfrm>
              <a:off x="4328" y="161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67" name="Oval 123"/>
            <p:cNvSpPr>
              <a:spLocks noChangeArrowheads="1"/>
            </p:cNvSpPr>
            <p:nvPr/>
          </p:nvSpPr>
          <p:spPr bwMode="auto">
            <a:xfrm>
              <a:off x="4328" y="176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68" name="Oval 124"/>
            <p:cNvSpPr>
              <a:spLocks noChangeArrowheads="1"/>
            </p:cNvSpPr>
            <p:nvPr/>
          </p:nvSpPr>
          <p:spPr bwMode="auto">
            <a:xfrm>
              <a:off x="4328" y="190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69" name="Oval 125"/>
            <p:cNvSpPr>
              <a:spLocks noChangeArrowheads="1"/>
            </p:cNvSpPr>
            <p:nvPr/>
          </p:nvSpPr>
          <p:spPr bwMode="auto">
            <a:xfrm>
              <a:off x="4328" y="204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70" name="Oval 126"/>
            <p:cNvSpPr>
              <a:spLocks noChangeArrowheads="1"/>
            </p:cNvSpPr>
            <p:nvPr/>
          </p:nvSpPr>
          <p:spPr bwMode="auto">
            <a:xfrm>
              <a:off x="4328" y="219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71" name="Oval 127"/>
            <p:cNvSpPr>
              <a:spLocks noChangeArrowheads="1"/>
            </p:cNvSpPr>
            <p:nvPr/>
          </p:nvSpPr>
          <p:spPr bwMode="auto">
            <a:xfrm>
              <a:off x="4328" y="233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72" name="Oval 128"/>
            <p:cNvSpPr>
              <a:spLocks noChangeArrowheads="1"/>
            </p:cNvSpPr>
            <p:nvPr/>
          </p:nvSpPr>
          <p:spPr bwMode="auto">
            <a:xfrm>
              <a:off x="4328" y="248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73" name="Oval 129"/>
            <p:cNvSpPr>
              <a:spLocks noChangeArrowheads="1"/>
            </p:cNvSpPr>
            <p:nvPr/>
          </p:nvSpPr>
          <p:spPr bwMode="auto">
            <a:xfrm>
              <a:off x="4328" y="262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74" name="Oval 130"/>
            <p:cNvSpPr>
              <a:spLocks noChangeArrowheads="1"/>
            </p:cNvSpPr>
            <p:nvPr/>
          </p:nvSpPr>
          <p:spPr bwMode="auto">
            <a:xfrm>
              <a:off x="4328" y="276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075" name="Line 131"/>
            <p:cNvSpPr>
              <a:spLocks noChangeShapeType="1"/>
            </p:cNvSpPr>
            <p:nvPr/>
          </p:nvSpPr>
          <p:spPr bwMode="auto">
            <a:xfrm>
              <a:off x="4088" y="1808"/>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76" name="Line 132"/>
            <p:cNvSpPr>
              <a:spLocks noChangeShapeType="1"/>
            </p:cNvSpPr>
            <p:nvPr/>
          </p:nvSpPr>
          <p:spPr bwMode="auto">
            <a:xfrm flipV="1">
              <a:off x="4088" y="1664"/>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211077" name="Line 133"/>
            <p:cNvSpPr>
              <a:spLocks noChangeShapeType="1"/>
            </p:cNvSpPr>
            <p:nvPr/>
          </p:nvSpPr>
          <p:spPr bwMode="auto">
            <a:xfrm>
              <a:off x="4088" y="1520"/>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78" name="Line 134"/>
            <p:cNvSpPr>
              <a:spLocks noChangeShapeType="1"/>
            </p:cNvSpPr>
            <p:nvPr/>
          </p:nvSpPr>
          <p:spPr bwMode="auto">
            <a:xfrm>
              <a:off x="4088" y="1952"/>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79" name="Line 135"/>
            <p:cNvSpPr>
              <a:spLocks noChangeShapeType="1"/>
            </p:cNvSpPr>
            <p:nvPr/>
          </p:nvSpPr>
          <p:spPr bwMode="auto">
            <a:xfrm>
              <a:off x="4088" y="2096"/>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80" name="Line 136"/>
            <p:cNvSpPr>
              <a:spLocks noChangeShapeType="1"/>
            </p:cNvSpPr>
            <p:nvPr/>
          </p:nvSpPr>
          <p:spPr bwMode="auto">
            <a:xfrm>
              <a:off x="4088" y="2240"/>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81" name="Line 137"/>
            <p:cNvSpPr>
              <a:spLocks noChangeShapeType="1"/>
            </p:cNvSpPr>
            <p:nvPr/>
          </p:nvSpPr>
          <p:spPr bwMode="auto">
            <a:xfrm>
              <a:off x="4088" y="2240"/>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211082" name="Line 138"/>
            <p:cNvSpPr>
              <a:spLocks noChangeShapeType="1"/>
            </p:cNvSpPr>
            <p:nvPr/>
          </p:nvSpPr>
          <p:spPr bwMode="auto">
            <a:xfrm>
              <a:off x="4088" y="2528"/>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83" name="Line 139"/>
            <p:cNvSpPr>
              <a:spLocks noChangeShapeType="1"/>
            </p:cNvSpPr>
            <p:nvPr/>
          </p:nvSpPr>
          <p:spPr bwMode="auto">
            <a:xfrm>
              <a:off x="4088" y="2528"/>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211084" name="Line 140"/>
            <p:cNvSpPr>
              <a:spLocks noChangeShapeType="1"/>
            </p:cNvSpPr>
            <p:nvPr/>
          </p:nvSpPr>
          <p:spPr bwMode="auto">
            <a:xfrm>
              <a:off x="4088" y="2816"/>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85" name="Line 141"/>
            <p:cNvSpPr>
              <a:spLocks noChangeShapeType="1"/>
            </p:cNvSpPr>
            <p:nvPr/>
          </p:nvSpPr>
          <p:spPr bwMode="auto">
            <a:xfrm>
              <a:off x="2936" y="1520"/>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86" name="Line 142"/>
            <p:cNvSpPr>
              <a:spLocks noChangeShapeType="1"/>
            </p:cNvSpPr>
            <p:nvPr/>
          </p:nvSpPr>
          <p:spPr bwMode="auto">
            <a:xfrm flipV="1">
              <a:off x="2936" y="1664"/>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211087" name="Line 143"/>
            <p:cNvSpPr>
              <a:spLocks noChangeShapeType="1"/>
            </p:cNvSpPr>
            <p:nvPr/>
          </p:nvSpPr>
          <p:spPr bwMode="auto">
            <a:xfrm>
              <a:off x="2936" y="2528"/>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88" name="Line 144"/>
            <p:cNvSpPr>
              <a:spLocks noChangeShapeType="1"/>
            </p:cNvSpPr>
            <p:nvPr/>
          </p:nvSpPr>
          <p:spPr bwMode="auto">
            <a:xfrm>
              <a:off x="2936" y="2528"/>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211089" name="Line 145"/>
            <p:cNvSpPr>
              <a:spLocks noChangeShapeType="1"/>
            </p:cNvSpPr>
            <p:nvPr/>
          </p:nvSpPr>
          <p:spPr bwMode="auto">
            <a:xfrm flipV="1">
              <a:off x="2936" y="2384"/>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211090" name="Line 146"/>
            <p:cNvSpPr>
              <a:spLocks noChangeShapeType="1"/>
            </p:cNvSpPr>
            <p:nvPr/>
          </p:nvSpPr>
          <p:spPr bwMode="auto">
            <a:xfrm>
              <a:off x="2936" y="2816"/>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91" name="Line 147"/>
            <p:cNvSpPr>
              <a:spLocks noChangeShapeType="1"/>
            </p:cNvSpPr>
            <p:nvPr/>
          </p:nvSpPr>
          <p:spPr bwMode="auto">
            <a:xfrm>
              <a:off x="2936" y="1808"/>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92" name="Line 148"/>
            <p:cNvSpPr>
              <a:spLocks noChangeShapeType="1"/>
            </p:cNvSpPr>
            <p:nvPr/>
          </p:nvSpPr>
          <p:spPr bwMode="auto">
            <a:xfrm>
              <a:off x="2936" y="1952"/>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93" name="Line 149"/>
            <p:cNvSpPr>
              <a:spLocks noChangeShapeType="1"/>
            </p:cNvSpPr>
            <p:nvPr/>
          </p:nvSpPr>
          <p:spPr bwMode="auto">
            <a:xfrm>
              <a:off x="2936" y="2240"/>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94" name="Line 150"/>
            <p:cNvSpPr>
              <a:spLocks noChangeShapeType="1"/>
            </p:cNvSpPr>
            <p:nvPr/>
          </p:nvSpPr>
          <p:spPr bwMode="auto">
            <a:xfrm flipV="1">
              <a:off x="2936" y="2096"/>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211095" name="Line 151"/>
            <p:cNvSpPr>
              <a:spLocks noChangeShapeType="1"/>
            </p:cNvSpPr>
            <p:nvPr/>
          </p:nvSpPr>
          <p:spPr bwMode="auto">
            <a:xfrm>
              <a:off x="3320" y="1808"/>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96" name="Line 152"/>
            <p:cNvSpPr>
              <a:spLocks noChangeShapeType="1"/>
            </p:cNvSpPr>
            <p:nvPr/>
          </p:nvSpPr>
          <p:spPr bwMode="auto">
            <a:xfrm>
              <a:off x="3320" y="1808"/>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211097" name="Line 153"/>
            <p:cNvSpPr>
              <a:spLocks noChangeShapeType="1"/>
            </p:cNvSpPr>
            <p:nvPr/>
          </p:nvSpPr>
          <p:spPr bwMode="auto">
            <a:xfrm>
              <a:off x="3320" y="2672"/>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098" name="Line 154"/>
            <p:cNvSpPr>
              <a:spLocks noChangeShapeType="1"/>
            </p:cNvSpPr>
            <p:nvPr/>
          </p:nvSpPr>
          <p:spPr bwMode="auto">
            <a:xfrm flipV="1">
              <a:off x="3704" y="1808"/>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211099" name="Line 155"/>
            <p:cNvSpPr>
              <a:spLocks noChangeShapeType="1"/>
            </p:cNvSpPr>
            <p:nvPr/>
          </p:nvSpPr>
          <p:spPr bwMode="auto">
            <a:xfrm>
              <a:off x="3704" y="1520"/>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100" name="Line 156"/>
            <p:cNvSpPr>
              <a:spLocks noChangeShapeType="1"/>
            </p:cNvSpPr>
            <p:nvPr/>
          </p:nvSpPr>
          <p:spPr bwMode="auto">
            <a:xfrm>
              <a:off x="3704" y="1952"/>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101" name="Line 157"/>
            <p:cNvSpPr>
              <a:spLocks noChangeShapeType="1"/>
            </p:cNvSpPr>
            <p:nvPr/>
          </p:nvSpPr>
          <p:spPr bwMode="auto">
            <a:xfrm>
              <a:off x="3704" y="1952"/>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211102" name="Line 158"/>
            <p:cNvSpPr>
              <a:spLocks noChangeShapeType="1"/>
            </p:cNvSpPr>
            <p:nvPr/>
          </p:nvSpPr>
          <p:spPr bwMode="auto">
            <a:xfrm>
              <a:off x="3704" y="2240"/>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103" name="Line 159"/>
            <p:cNvSpPr>
              <a:spLocks noChangeShapeType="1"/>
            </p:cNvSpPr>
            <p:nvPr/>
          </p:nvSpPr>
          <p:spPr bwMode="auto">
            <a:xfrm>
              <a:off x="3704" y="2672"/>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104" name="Line 160"/>
            <p:cNvSpPr>
              <a:spLocks noChangeShapeType="1"/>
            </p:cNvSpPr>
            <p:nvPr/>
          </p:nvSpPr>
          <p:spPr bwMode="auto">
            <a:xfrm>
              <a:off x="3704" y="2672"/>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211105" name="Line 161"/>
            <p:cNvSpPr>
              <a:spLocks noChangeShapeType="1"/>
            </p:cNvSpPr>
            <p:nvPr/>
          </p:nvSpPr>
          <p:spPr bwMode="auto">
            <a:xfrm>
              <a:off x="3704" y="1664"/>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106" name="Line 162"/>
            <p:cNvSpPr>
              <a:spLocks noChangeShapeType="1"/>
            </p:cNvSpPr>
            <p:nvPr/>
          </p:nvSpPr>
          <p:spPr bwMode="auto">
            <a:xfrm>
              <a:off x="3704" y="2384"/>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107" name="Line 163"/>
            <p:cNvSpPr>
              <a:spLocks noChangeShapeType="1"/>
            </p:cNvSpPr>
            <p:nvPr/>
          </p:nvSpPr>
          <p:spPr bwMode="auto">
            <a:xfrm>
              <a:off x="3704" y="2528"/>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108" name="Line 164"/>
            <p:cNvSpPr>
              <a:spLocks noChangeShapeType="1"/>
            </p:cNvSpPr>
            <p:nvPr/>
          </p:nvSpPr>
          <p:spPr bwMode="auto">
            <a:xfrm>
              <a:off x="2168" y="1664"/>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211109" name="Line 165"/>
            <p:cNvSpPr>
              <a:spLocks noChangeShapeType="1"/>
            </p:cNvSpPr>
            <p:nvPr/>
          </p:nvSpPr>
          <p:spPr bwMode="auto">
            <a:xfrm flipV="1">
              <a:off x="1784" y="2528"/>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211110" name="Oval 166"/>
            <p:cNvSpPr>
              <a:spLocks noChangeArrowheads="1"/>
            </p:cNvSpPr>
            <p:nvPr/>
          </p:nvSpPr>
          <p:spPr bwMode="auto">
            <a:xfrm>
              <a:off x="1256" y="147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111" name="Oval 167"/>
            <p:cNvSpPr>
              <a:spLocks noChangeArrowheads="1"/>
            </p:cNvSpPr>
            <p:nvPr/>
          </p:nvSpPr>
          <p:spPr bwMode="auto">
            <a:xfrm>
              <a:off x="1256" y="161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112" name="Oval 168"/>
            <p:cNvSpPr>
              <a:spLocks noChangeArrowheads="1"/>
            </p:cNvSpPr>
            <p:nvPr/>
          </p:nvSpPr>
          <p:spPr bwMode="auto">
            <a:xfrm>
              <a:off x="1256" y="176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113" name="Oval 169"/>
            <p:cNvSpPr>
              <a:spLocks noChangeArrowheads="1"/>
            </p:cNvSpPr>
            <p:nvPr/>
          </p:nvSpPr>
          <p:spPr bwMode="auto">
            <a:xfrm>
              <a:off x="1256" y="190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114" name="Oval 170"/>
            <p:cNvSpPr>
              <a:spLocks noChangeArrowheads="1"/>
            </p:cNvSpPr>
            <p:nvPr/>
          </p:nvSpPr>
          <p:spPr bwMode="auto">
            <a:xfrm>
              <a:off x="1256" y="204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115" name="Oval 171"/>
            <p:cNvSpPr>
              <a:spLocks noChangeArrowheads="1"/>
            </p:cNvSpPr>
            <p:nvPr/>
          </p:nvSpPr>
          <p:spPr bwMode="auto">
            <a:xfrm>
              <a:off x="1256" y="219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116" name="Oval 172"/>
            <p:cNvSpPr>
              <a:spLocks noChangeArrowheads="1"/>
            </p:cNvSpPr>
            <p:nvPr/>
          </p:nvSpPr>
          <p:spPr bwMode="auto">
            <a:xfrm>
              <a:off x="1256" y="233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117" name="Oval 173"/>
            <p:cNvSpPr>
              <a:spLocks noChangeArrowheads="1"/>
            </p:cNvSpPr>
            <p:nvPr/>
          </p:nvSpPr>
          <p:spPr bwMode="auto">
            <a:xfrm>
              <a:off x="1256" y="248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118" name="Oval 174"/>
            <p:cNvSpPr>
              <a:spLocks noChangeArrowheads="1"/>
            </p:cNvSpPr>
            <p:nvPr/>
          </p:nvSpPr>
          <p:spPr bwMode="auto">
            <a:xfrm>
              <a:off x="1256" y="262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119" name="Oval 175"/>
            <p:cNvSpPr>
              <a:spLocks noChangeArrowheads="1"/>
            </p:cNvSpPr>
            <p:nvPr/>
          </p:nvSpPr>
          <p:spPr bwMode="auto">
            <a:xfrm>
              <a:off x="1256" y="276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1120" name="Line 176"/>
            <p:cNvSpPr>
              <a:spLocks noChangeShapeType="1"/>
            </p:cNvSpPr>
            <p:nvPr/>
          </p:nvSpPr>
          <p:spPr bwMode="auto">
            <a:xfrm>
              <a:off x="1400" y="1520"/>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121" name="Line 177"/>
            <p:cNvSpPr>
              <a:spLocks noChangeShapeType="1"/>
            </p:cNvSpPr>
            <p:nvPr/>
          </p:nvSpPr>
          <p:spPr bwMode="auto">
            <a:xfrm>
              <a:off x="1400" y="1808"/>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122" name="Line 178"/>
            <p:cNvSpPr>
              <a:spLocks noChangeShapeType="1"/>
            </p:cNvSpPr>
            <p:nvPr/>
          </p:nvSpPr>
          <p:spPr bwMode="auto">
            <a:xfrm>
              <a:off x="1400" y="1952"/>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123" name="Line 179"/>
            <p:cNvSpPr>
              <a:spLocks noChangeShapeType="1"/>
            </p:cNvSpPr>
            <p:nvPr/>
          </p:nvSpPr>
          <p:spPr bwMode="auto">
            <a:xfrm>
              <a:off x="1400" y="2240"/>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124" name="Line 180"/>
            <p:cNvSpPr>
              <a:spLocks noChangeShapeType="1"/>
            </p:cNvSpPr>
            <p:nvPr/>
          </p:nvSpPr>
          <p:spPr bwMode="auto">
            <a:xfrm>
              <a:off x="1400" y="2672"/>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125" name="Line 181"/>
            <p:cNvSpPr>
              <a:spLocks noChangeShapeType="1"/>
            </p:cNvSpPr>
            <p:nvPr/>
          </p:nvSpPr>
          <p:spPr bwMode="auto">
            <a:xfrm>
              <a:off x="1400" y="2816"/>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126" name="Line 182"/>
            <p:cNvSpPr>
              <a:spLocks noChangeShapeType="1"/>
            </p:cNvSpPr>
            <p:nvPr/>
          </p:nvSpPr>
          <p:spPr bwMode="auto">
            <a:xfrm>
              <a:off x="1400" y="1520"/>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211127" name="Line 183"/>
            <p:cNvSpPr>
              <a:spLocks noChangeShapeType="1"/>
            </p:cNvSpPr>
            <p:nvPr/>
          </p:nvSpPr>
          <p:spPr bwMode="auto">
            <a:xfrm flipV="1">
              <a:off x="1400" y="2096"/>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211128" name="Line 184"/>
            <p:cNvSpPr>
              <a:spLocks noChangeShapeType="1"/>
            </p:cNvSpPr>
            <p:nvPr/>
          </p:nvSpPr>
          <p:spPr bwMode="auto">
            <a:xfrm>
              <a:off x="1400" y="2384"/>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129" name="Line 185"/>
            <p:cNvSpPr>
              <a:spLocks noChangeShapeType="1"/>
            </p:cNvSpPr>
            <p:nvPr/>
          </p:nvSpPr>
          <p:spPr bwMode="auto">
            <a:xfrm flipV="1">
              <a:off x="1400" y="2528"/>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211130" name="Line 186"/>
            <p:cNvSpPr>
              <a:spLocks noChangeShapeType="1"/>
            </p:cNvSpPr>
            <p:nvPr/>
          </p:nvSpPr>
          <p:spPr bwMode="auto">
            <a:xfrm>
              <a:off x="1784" y="2096"/>
              <a:ext cx="192" cy="0"/>
            </a:xfrm>
            <a:prstGeom prst="line">
              <a:avLst/>
            </a:prstGeom>
            <a:noFill/>
            <a:ln w="9525">
              <a:solidFill>
                <a:schemeClr val="folHlink"/>
              </a:solidFill>
              <a:round/>
              <a:headEnd/>
              <a:tailEnd type="triangle" w="med" len="med"/>
            </a:ln>
            <a:effectLst/>
          </p:spPr>
          <p:txBody>
            <a:bodyPr/>
            <a:lstStyle/>
            <a:p>
              <a:endParaRPr lang="en-GB"/>
            </a:p>
          </p:txBody>
        </p:sp>
        <p:sp>
          <p:nvSpPr>
            <p:cNvPr id="211131" name="Line 187"/>
            <p:cNvSpPr>
              <a:spLocks noChangeShapeType="1"/>
            </p:cNvSpPr>
            <p:nvPr/>
          </p:nvSpPr>
          <p:spPr bwMode="auto">
            <a:xfrm>
              <a:off x="1687" y="2387"/>
              <a:ext cx="0" cy="136"/>
            </a:xfrm>
            <a:prstGeom prst="line">
              <a:avLst/>
            </a:prstGeom>
            <a:noFill/>
            <a:ln w="28575">
              <a:solidFill>
                <a:schemeClr val="tx1"/>
              </a:solidFill>
              <a:round/>
              <a:headEnd/>
              <a:tailEnd/>
            </a:ln>
            <a:effectLst/>
          </p:spPr>
          <p:txBody>
            <a:bodyPr/>
            <a:lstStyle/>
            <a:p>
              <a:endParaRPr lang="en-GB"/>
            </a:p>
          </p:txBody>
        </p:sp>
        <p:sp>
          <p:nvSpPr>
            <p:cNvPr id="211132" name="Line 188"/>
            <p:cNvSpPr>
              <a:spLocks noChangeShapeType="1"/>
            </p:cNvSpPr>
            <p:nvPr/>
          </p:nvSpPr>
          <p:spPr bwMode="auto">
            <a:xfrm>
              <a:off x="3607" y="1664"/>
              <a:ext cx="672" cy="0"/>
            </a:xfrm>
            <a:prstGeom prst="line">
              <a:avLst/>
            </a:prstGeom>
            <a:noFill/>
            <a:ln w="28575">
              <a:solidFill>
                <a:schemeClr val="tx1"/>
              </a:solidFill>
              <a:round/>
              <a:headEnd/>
              <a:tailEnd/>
            </a:ln>
            <a:effectLst/>
          </p:spPr>
          <p:txBody>
            <a:bodyPr/>
            <a:lstStyle/>
            <a:p>
              <a:endParaRPr lang="en-GB"/>
            </a:p>
          </p:txBody>
        </p:sp>
        <p:sp>
          <p:nvSpPr>
            <p:cNvPr id="211133" name="Line 189"/>
            <p:cNvSpPr>
              <a:spLocks noChangeShapeType="1"/>
            </p:cNvSpPr>
            <p:nvPr/>
          </p:nvSpPr>
          <p:spPr bwMode="auto">
            <a:xfrm>
              <a:off x="3607" y="2096"/>
              <a:ext cx="672" cy="0"/>
            </a:xfrm>
            <a:prstGeom prst="line">
              <a:avLst/>
            </a:prstGeom>
            <a:noFill/>
            <a:ln w="28575">
              <a:solidFill>
                <a:schemeClr val="tx1"/>
              </a:solidFill>
              <a:round/>
              <a:headEnd/>
              <a:tailEnd/>
            </a:ln>
            <a:effectLst/>
          </p:spPr>
          <p:txBody>
            <a:bodyPr/>
            <a:lstStyle/>
            <a:p>
              <a:endParaRPr lang="en-GB"/>
            </a:p>
          </p:txBody>
        </p:sp>
        <p:sp>
          <p:nvSpPr>
            <p:cNvPr id="211134" name="Oval 190"/>
            <p:cNvSpPr>
              <a:spLocks noChangeArrowheads="1"/>
            </p:cNvSpPr>
            <p:nvPr/>
          </p:nvSpPr>
          <p:spPr bwMode="auto">
            <a:xfrm>
              <a:off x="4327" y="1616"/>
              <a:ext cx="96" cy="96"/>
            </a:xfrm>
            <a:prstGeom prst="ellipse">
              <a:avLst/>
            </a:prstGeom>
            <a:solidFill>
              <a:schemeClr val="tx1"/>
            </a:solidFill>
            <a:ln w="28575">
              <a:solidFill>
                <a:schemeClr val="tx1"/>
              </a:solidFill>
              <a:round/>
              <a:headEnd/>
              <a:tailEnd/>
            </a:ln>
            <a:effectLst/>
          </p:spPr>
          <p:txBody>
            <a:bodyPr wrap="none" anchor="ctr"/>
            <a:lstStyle/>
            <a:p>
              <a:endParaRPr lang="en-GB"/>
            </a:p>
          </p:txBody>
        </p:sp>
        <p:sp>
          <p:nvSpPr>
            <p:cNvPr id="211135" name="Oval 191"/>
            <p:cNvSpPr>
              <a:spLocks noChangeArrowheads="1"/>
            </p:cNvSpPr>
            <p:nvPr/>
          </p:nvSpPr>
          <p:spPr bwMode="auto">
            <a:xfrm>
              <a:off x="4327" y="2048"/>
              <a:ext cx="96" cy="96"/>
            </a:xfrm>
            <a:prstGeom prst="ellipse">
              <a:avLst/>
            </a:prstGeom>
            <a:solidFill>
              <a:schemeClr val="tx1"/>
            </a:solidFill>
            <a:ln w="28575">
              <a:solidFill>
                <a:schemeClr val="tx1"/>
              </a:solidFill>
              <a:round/>
              <a:headEnd/>
              <a:tailEnd/>
            </a:ln>
            <a:effectLst/>
          </p:spPr>
          <p:txBody>
            <a:bodyPr wrap="none" anchor="ctr"/>
            <a:lstStyle/>
            <a:p>
              <a:endParaRPr lang="en-GB"/>
            </a:p>
          </p:txBody>
        </p:sp>
        <p:sp>
          <p:nvSpPr>
            <p:cNvPr id="211136" name="Oval 192"/>
            <p:cNvSpPr>
              <a:spLocks noChangeArrowheads="1"/>
            </p:cNvSpPr>
            <p:nvPr/>
          </p:nvSpPr>
          <p:spPr bwMode="auto">
            <a:xfrm>
              <a:off x="4327" y="2341"/>
              <a:ext cx="96" cy="96"/>
            </a:xfrm>
            <a:prstGeom prst="ellipse">
              <a:avLst/>
            </a:prstGeom>
            <a:solidFill>
              <a:schemeClr val="tx1"/>
            </a:solidFill>
            <a:ln w="28575">
              <a:solidFill>
                <a:schemeClr val="tx1"/>
              </a:solidFill>
              <a:round/>
              <a:headEnd/>
              <a:tailEnd/>
            </a:ln>
            <a:effectLst/>
          </p:spPr>
          <p:txBody>
            <a:bodyPr wrap="none" anchor="ctr"/>
            <a:lstStyle/>
            <a:p>
              <a:endParaRPr lang="en-GB"/>
            </a:p>
          </p:txBody>
        </p:sp>
        <p:sp>
          <p:nvSpPr>
            <p:cNvPr id="211137" name="Oval 193"/>
            <p:cNvSpPr>
              <a:spLocks noChangeArrowheads="1"/>
            </p:cNvSpPr>
            <p:nvPr/>
          </p:nvSpPr>
          <p:spPr bwMode="auto">
            <a:xfrm>
              <a:off x="4327" y="2478"/>
              <a:ext cx="96" cy="96"/>
            </a:xfrm>
            <a:prstGeom prst="ellipse">
              <a:avLst/>
            </a:prstGeom>
            <a:solidFill>
              <a:schemeClr val="tx1"/>
            </a:solidFill>
            <a:ln w="28575">
              <a:solidFill>
                <a:schemeClr val="tx1"/>
              </a:solidFill>
              <a:round/>
              <a:headEnd/>
              <a:tailEnd/>
            </a:ln>
            <a:effectLst/>
          </p:spPr>
          <p:txBody>
            <a:bodyPr wrap="none" anchor="ctr"/>
            <a:lstStyle/>
            <a:p>
              <a:endParaRPr lang="en-GB"/>
            </a:p>
          </p:txBody>
        </p:sp>
        <p:sp>
          <p:nvSpPr>
            <p:cNvPr id="211138" name="Line 194"/>
            <p:cNvSpPr>
              <a:spLocks noChangeShapeType="1"/>
            </p:cNvSpPr>
            <p:nvPr/>
          </p:nvSpPr>
          <p:spPr bwMode="auto">
            <a:xfrm flipH="1">
              <a:off x="1687" y="2387"/>
              <a:ext cx="2592" cy="0"/>
            </a:xfrm>
            <a:prstGeom prst="line">
              <a:avLst/>
            </a:prstGeom>
            <a:noFill/>
            <a:ln w="28575">
              <a:solidFill>
                <a:schemeClr val="tx1"/>
              </a:solidFill>
              <a:round/>
              <a:headEnd/>
              <a:tailEnd/>
            </a:ln>
            <a:effectLst/>
          </p:spPr>
          <p:txBody>
            <a:bodyPr/>
            <a:lstStyle/>
            <a:p>
              <a:endParaRPr lang="en-GB"/>
            </a:p>
          </p:txBody>
        </p:sp>
        <p:sp>
          <p:nvSpPr>
            <p:cNvPr id="211139" name="Line 195"/>
            <p:cNvSpPr>
              <a:spLocks noChangeShapeType="1"/>
            </p:cNvSpPr>
            <p:nvPr/>
          </p:nvSpPr>
          <p:spPr bwMode="auto">
            <a:xfrm flipH="1">
              <a:off x="1687" y="2523"/>
              <a:ext cx="2592" cy="0"/>
            </a:xfrm>
            <a:prstGeom prst="line">
              <a:avLst/>
            </a:prstGeom>
            <a:noFill/>
            <a:ln w="28575">
              <a:solidFill>
                <a:schemeClr val="tx1"/>
              </a:solidFill>
              <a:round/>
              <a:headEnd/>
              <a:tailEnd/>
            </a:ln>
            <a:effectLst/>
          </p:spPr>
          <p:txBody>
            <a:bodyPr/>
            <a:lstStyle/>
            <a:p>
              <a:endParaRPr lang="en-GB"/>
            </a:p>
          </p:txBody>
        </p:sp>
        <p:sp>
          <p:nvSpPr>
            <p:cNvPr id="211140" name="Line 196"/>
            <p:cNvSpPr>
              <a:spLocks noChangeShapeType="1"/>
            </p:cNvSpPr>
            <p:nvPr/>
          </p:nvSpPr>
          <p:spPr bwMode="auto">
            <a:xfrm flipH="1">
              <a:off x="1303" y="2478"/>
              <a:ext cx="384" cy="0"/>
            </a:xfrm>
            <a:prstGeom prst="line">
              <a:avLst/>
            </a:prstGeom>
            <a:noFill/>
            <a:ln w="28575">
              <a:solidFill>
                <a:schemeClr val="tx1"/>
              </a:solidFill>
              <a:round/>
              <a:headEnd/>
              <a:tailEnd/>
            </a:ln>
            <a:effectLst/>
          </p:spPr>
          <p:txBody>
            <a:bodyPr/>
            <a:lstStyle/>
            <a:p>
              <a:endParaRPr lang="en-GB"/>
            </a:p>
          </p:txBody>
        </p:sp>
        <p:sp>
          <p:nvSpPr>
            <p:cNvPr id="211141" name="Line 197"/>
            <p:cNvSpPr>
              <a:spLocks noChangeShapeType="1"/>
            </p:cNvSpPr>
            <p:nvPr/>
          </p:nvSpPr>
          <p:spPr bwMode="auto">
            <a:xfrm flipH="1">
              <a:off x="1303" y="1904"/>
              <a:ext cx="2304" cy="0"/>
            </a:xfrm>
            <a:prstGeom prst="line">
              <a:avLst/>
            </a:prstGeom>
            <a:noFill/>
            <a:ln w="28575">
              <a:solidFill>
                <a:schemeClr val="tx1"/>
              </a:solidFill>
              <a:round/>
              <a:headEnd/>
              <a:tailEnd/>
            </a:ln>
            <a:effectLst/>
          </p:spPr>
          <p:txBody>
            <a:bodyPr/>
            <a:lstStyle/>
            <a:p>
              <a:endParaRPr lang="en-GB"/>
            </a:p>
          </p:txBody>
        </p:sp>
        <p:sp>
          <p:nvSpPr>
            <p:cNvPr id="211142" name="Line 198"/>
            <p:cNvSpPr>
              <a:spLocks noChangeShapeType="1"/>
            </p:cNvSpPr>
            <p:nvPr/>
          </p:nvSpPr>
          <p:spPr bwMode="auto">
            <a:xfrm>
              <a:off x="1303" y="1904"/>
              <a:ext cx="0" cy="574"/>
            </a:xfrm>
            <a:prstGeom prst="line">
              <a:avLst/>
            </a:prstGeom>
            <a:noFill/>
            <a:ln w="28575">
              <a:solidFill>
                <a:schemeClr val="tx1"/>
              </a:solidFill>
              <a:round/>
              <a:headEnd/>
              <a:tailEnd/>
            </a:ln>
            <a:effectLst/>
          </p:spPr>
          <p:txBody>
            <a:bodyPr/>
            <a:lstStyle/>
            <a:p>
              <a:endParaRPr lang="en-GB"/>
            </a:p>
          </p:txBody>
        </p:sp>
        <p:sp>
          <p:nvSpPr>
            <p:cNvPr id="211143" name="Line 199"/>
            <p:cNvSpPr>
              <a:spLocks noChangeShapeType="1"/>
            </p:cNvSpPr>
            <p:nvPr/>
          </p:nvSpPr>
          <p:spPr bwMode="auto">
            <a:xfrm>
              <a:off x="3607" y="1664"/>
              <a:ext cx="0" cy="432"/>
            </a:xfrm>
            <a:prstGeom prst="line">
              <a:avLst/>
            </a:prstGeom>
            <a:noFill/>
            <a:ln w="28575">
              <a:solidFill>
                <a:schemeClr val="tx1"/>
              </a:solidFill>
              <a:round/>
              <a:headEnd/>
              <a:tailEnd/>
            </a:ln>
            <a:effectLst/>
          </p:spPr>
          <p:txBody>
            <a:bodyPr/>
            <a:lstStyle/>
            <a:p>
              <a:endParaRPr lang="en-GB"/>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GB" dirty="0" smtClean="0"/>
              <a:t>What happens in the presence of recombination? </a:t>
            </a:r>
            <a:endParaRPr lang="en-US" dirty="0"/>
          </a:p>
        </p:txBody>
      </p:sp>
      <p:sp>
        <p:nvSpPr>
          <p:cNvPr id="188419" name="Rectangle 3"/>
          <p:cNvSpPr>
            <a:spLocks noGrp="1" noChangeArrowheads="1"/>
          </p:cNvSpPr>
          <p:nvPr>
            <p:ph type="body" idx="1"/>
          </p:nvPr>
        </p:nvSpPr>
        <p:spPr>
          <a:xfrm>
            <a:off x="323850" y="836712"/>
            <a:ext cx="8229600" cy="4525963"/>
          </a:xfrm>
        </p:spPr>
        <p:txBody>
          <a:bodyPr/>
          <a:lstStyle/>
          <a:p>
            <a:endParaRPr lang="en-GB" dirty="0"/>
          </a:p>
          <a:p>
            <a:r>
              <a:rPr lang="en-GB" dirty="0"/>
              <a:t>When there is some recombination, every nucleotide position has a tree, but the tree changes along the chromosome at a rate determined by the local recombination landscape</a:t>
            </a:r>
          </a:p>
          <a:p>
            <a:endParaRPr lang="en-GB" dirty="0"/>
          </a:p>
          <a:p>
            <a:endParaRPr lang="en-US" dirty="0"/>
          </a:p>
        </p:txBody>
      </p:sp>
      <p:pic>
        <p:nvPicPr>
          <p:cNvPr id="5" name="Picture 7"/>
          <p:cNvPicPr>
            <a:picLocks noChangeAspect="1" noChangeArrowheads="1"/>
          </p:cNvPicPr>
          <p:nvPr/>
        </p:nvPicPr>
        <p:blipFill>
          <a:blip r:embed="rId2" cstate="print"/>
          <a:srcRect t="14174"/>
          <a:stretch>
            <a:fillRect/>
          </a:stretch>
        </p:blipFill>
        <p:spPr bwMode="auto">
          <a:xfrm>
            <a:off x="114300" y="4149725"/>
            <a:ext cx="8915400" cy="2624138"/>
          </a:xfrm>
          <a:prstGeom prst="rect">
            <a:avLst/>
          </a:prstGeom>
          <a:noFill/>
          <a:ln w="9525">
            <a:noFill/>
            <a:miter lim="800000"/>
            <a:headEnd/>
            <a:tailEnd/>
          </a:ln>
          <a:effectLst/>
        </p:spPr>
      </p:pic>
      <p:pic>
        <p:nvPicPr>
          <p:cNvPr id="6" name="Picture 8"/>
          <p:cNvPicPr>
            <a:picLocks noChangeAspect="1" noChangeArrowheads="1"/>
          </p:cNvPicPr>
          <p:nvPr/>
        </p:nvPicPr>
        <p:blipFill>
          <a:blip r:embed="rId3" cstate="print"/>
          <a:srcRect t="12663" b="12297"/>
          <a:stretch>
            <a:fillRect/>
          </a:stretch>
        </p:blipFill>
        <p:spPr bwMode="auto">
          <a:xfrm>
            <a:off x="2916238" y="2564904"/>
            <a:ext cx="2935287" cy="1008559"/>
          </a:xfrm>
          <a:prstGeom prst="rect">
            <a:avLst/>
          </a:prstGeom>
          <a:noFill/>
          <a:ln w="9525">
            <a:noFill/>
            <a:miter lim="800000"/>
            <a:headEnd/>
            <a:tailEnd/>
          </a:ln>
          <a:effectLst/>
        </p:spPr>
      </p:pic>
      <p:sp>
        <p:nvSpPr>
          <p:cNvPr id="7" name="Line 9"/>
          <p:cNvSpPr>
            <a:spLocks noChangeShapeType="1"/>
          </p:cNvSpPr>
          <p:nvPr/>
        </p:nvSpPr>
        <p:spPr bwMode="auto">
          <a:xfrm flipV="1">
            <a:off x="1403350" y="3573463"/>
            <a:ext cx="1944688" cy="576262"/>
          </a:xfrm>
          <a:prstGeom prst="line">
            <a:avLst/>
          </a:prstGeom>
          <a:noFill/>
          <a:ln w="9525">
            <a:solidFill>
              <a:srgbClr val="FF0000"/>
            </a:solidFill>
            <a:round/>
            <a:headEnd type="triangle" w="med" len="med"/>
            <a:tailEnd/>
          </a:ln>
          <a:effectLst/>
        </p:spPr>
        <p:txBody>
          <a:bodyPr/>
          <a:lstStyle/>
          <a:p>
            <a:endParaRPr lang="en-GB"/>
          </a:p>
        </p:txBody>
      </p:sp>
      <p:sp>
        <p:nvSpPr>
          <p:cNvPr id="8" name="Line 10"/>
          <p:cNvSpPr>
            <a:spLocks noChangeShapeType="1"/>
          </p:cNvSpPr>
          <p:nvPr/>
        </p:nvSpPr>
        <p:spPr bwMode="auto">
          <a:xfrm flipV="1">
            <a:off x="3132138" y="3573463"/>
            <a:ext cx="719137" cy="576262"/>
          </a:xfrm>
          <a:prstGeom prst="line">
            <a:avLst/>
          </a:prstGeom>
          <a:noFill/>
          <a:ln w="9525">
            <a:solidFill>
              <a:srgbClr val="FF0000"/>
            </a:solidFill>
            <a:round/>
            <a:headEnd type="triangle" w="med" len="med"/>
            <a:tailEnd/>
          </a:ln>
          <a:effectLst/>
        </p:spPr>
        <p:txBody>
          <a:bodyPr/>
          <a:lstStyle/>
          <a:p>
            <a:endParaRPr lang="en-GB"/>
          </a:p>
        </p:txBody>
      </p:sp>
      <p:sp>
        <p:nvSpPr>
          <p:cNvPr id="9" name="Line 11"/>
          <p:cNvSpPr>
            <a:spLocks noChangeShapeType="1"/>
          </p:cNvSpPr>
          <p:nvPr/>
        </p:nvSpPr>
        <p:spPr bwMode="auto">
          <a:xfrm flipH="1" flipV="1">
            <a:off x="4427538" y="3573463"/>
            <a:ext cx="431800" cy="576262"/>
          </a:xfrm>
          <a:prstGeom prst="line">
            <a:avLst/>
          </a:prstGeom>
          <a:noFill/>
          <a:ln w="9525">
            <a:solidFill>
              <a:srgbClr val="FF0000"/>
            </a:solidFill>
            <a:round/>
            <a:headEnd type="triangle" w="med" len="med"/>
            <a:tailEnd/>
          </a:ln>
          <a:effectLst/>
        </p:spPr>
        <p:txBody>
          <a:bodyPr/>
          <a:lstStyle/>
          <a:p>
            <a:endParaRPr lang="en-GB"/>
          </a:p>
        </p:txBody>
      </p:sp>
      <p:sp>
        <p:nvSpPr>
          <p:cNvPr id="10" name="Line 12"/>
          <p:cNvSpPr>
            <a:spLocks noChangeShapeType="1"/>
          </p:cNvSpPr>
          <p:nvPr/>
        </p:nvSpPr>
        <p:spPr bwMode="auto">
          <a:xfrm flipH="1" flipV="1">
            <a:off x="5076825" y="3573463"/>
            <a:ext cx="1223963" cy="576262"/>
          </a:xfrm>
          <a:prstGeom prst="line">
            <a:avLst/>
          </a:prstGeom>
          <a:noFill/>
          <a:ln w="9525">
            <a:solidFill>
              <a:srgbClr val="FF0000"/>
            </a:solidFill>
            <a:round/>
            <a:headEnd type="triangle" w="med" len="med"/>
            <a:tailEnd/>
          </a:ln>
          <a:effectLst/>
        </p:spPr>
        <p:txBody>
          <a:bodyPr/>
          <a:lstStyle/>
          <a:p>
            <a:endParaRPr lang="en-GB"/>
          </a:p>
        </p:txBody>
      </p:sp>
      <p:sp>
        <p:nvSpPr>
          <p:cNvPr id="11" name="Line 13"/>
          <p:cNvSpPr>
            <a:spLocks noChangeShapeType="1"/>
          </p:cNvSpPr>
          <p:nvPr/>
        </p:nvSpPr>
        <p:spPr bwMode="auto">
          <a:xfrm flipH="1" flipV="1">
            <a:off x="5580063" y="3573463"/>
            <a:ext cx="2592387" cy="576262"/>
          </a:xfrm>
          <a:prstGeom prst="line">
            <a:avLst/>
          </a:prstGeom>
          <a:noFill/>
          <a:ln w="9525">
            <a:solidFill>
              <a:srgbClr val="FF0000"/>
            </a:solidFill>
            <a:round/>
            <a:headEnd type="triangle" w="med" len="med"/>
            <a:tailEnd/>
          </a:ln>
          <a:effec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p:cNvSpPr>
            <a:spLocks noChangeShapeType="1"/>
          </p:cNvSpPr>
          <p:nvPr/>
        </p:nvSpPr>
        <p:spPr bwMode="auto">
          <a:xfrm flipH="1">
            <a:off x="5365750" y="5805488"/>
            <a:ext cx="719138" cy="431800"/>
          </a:xfrm>
          <a:prstGeom prst="line">
            <a:avLst/>
          </a:prstGeom>
          <a:noFill/>
          <a:ln w="12700">
            <a:solidFill>
              <a:schemeClr val="tx1"/>
            </a:solidFill>
            <a:round/>
            <a:headEnd type="triangle" w="med" len="med"/>
            <a:tailEnd/>
          </a:ln>
        </p:spPr>
        <p:txBody>
          <a:bodyPr/>
          <a:lstStyle/>
          <a:p>
            <a:endParaRPr lang="en-GB"/>
          </a:p>
        </p:txBody>
      </p:sp>
      <p:sp>
        <p:nvSpPr>
          <p:cNvPr id="9219" name="Rectangle 3"/>
          <p:cNvSpPr>
            <a:spLocks noGrp="1" noChangeArrowheads="1"/>
          </p:cNvSpPr>
          <p:nvPr>
            <p:ph type="title"/>
          </p:nvPr>
        </p:nvSpPr>
        <p:spPr/>
        <p:txBody>
          <a:bodyPr/>
          <a:lstStyle/>
          <a:p>
            <a:pPr eaLnBrk="1" hangingPunct="1"/>
            <a:r>
              <a:rPr lang="en-GB" smtClean="0"/>
              <a:t>Recombination and genealogical history</a:t>
            </a:r>
            <a:endParaRPr lang="en-US" smtClean="0"/>
          </a:p>
        </p:txBody>
      </p:sp>
      <p:sp>
        <p:nvSpPr>
          <p:cNvPr id="9220" name="Rectangle 4"/>
          <p:cNvSpPr>
            <a:spLocks noGrp="1" noChangeArrowheads="1"/>
          </p:cNvSpPr>
          <p:nvPr>
            <p:ph type="body" idx="1"/>
          </p:nvPr>
        </p:nvSpPr>
        <p:spPr/>
        <p:txBody>
          <a:bodyPr/>
          <a:lstStyle/>
          <a:p>
            <a:pPr eaLnBrk="1" hangingPunct="1"/>
            <a:r>
              <a:rPr lang="en-GB" smtClean="0"/>
              <a:t>Forwards in time</a:t>
            </a:r>
          </a:p>
          <a:p>
            <a:pPr eaLnBrk="1" hangingPunct="1"/>
            <a:endParaRPr lang="en-GB" smtClean="0"/>
          </a:p>
          <a:p>
            <a:pPr eaLnBrk="1" hangingPunct="1"/>
            <a:endParaRPr lang="en-GB" smtClean="0"/>
          </a:p>
          <a:p>
            <a:pPr eaLnBrk="1" hangingPunct="1"/>
            <a:endParaRPr lang="en-GB" smtClean="0"/>
          </a:p>
          <a:p>
            <a:pPr eaLnBrk="1" hangingPunct="1"/>
            <a:endParaRPr lang="en-GB" smtClean="0"/>
          </a:p>
          <a:p>
            <a:pPr eaLnBrk="1" hangingPunct="1"/>
            <a:endParaRPr lang="en-GB" smtClean="0"/>
          </a:p>
          <a:p>
            <a:pPr eaLnBrk="1" hangingPunct="1"/>
            <a:endParaRPr lang="en-GB" smtClean="0"/>
          </a:p>
          <a:p>
            <a:pPr eaLnBrk="1" hangingPunct="1"/>
            <a:r>
              <a:rPr lang="en-GB" smtClean="0"/>
              <a:t>Backwards in time</a:t>
            </a:r>
            <a:endParaRPr lang="en-US" smtClean="0"/>
          </a:p>
        </p:txBody>
      </p:sp>
      <p:sp>
        <p:nvSpPr>
          <p:cNvPr id="9221" name="Rectangle 5"/>
          <p:cNvSpPr>
            <a:spLocks noChangeArrowheads="1"/>
          </p:cNvSpPr>
          <p:nvPr/>
        </p:nvSpPr>
        <p:spPr bwMode="auto">
          <a:xfrm>
            <a:off x="468313" y="2708275"/>
            <a:ext cx="3311525" cy="287338"/>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GB" sz="1600"/>
              <a:t>TCA</a:t>
            </a:r>
            <a:r>
              <a:rPr lang="en-GB" sz="1600">
                <a:solidFill>
                  <a:srgbClr val="FF0000"/>
                </a:solidFill>
              </a:rPr>
              <a:t>G</a:t>
            </a:r>
            <a:r>
              <a:rPr lang="en-GB" sz="1600"/>
              <a:t>GCATGGA</a:t>
            </a:r>
            <a:r>
              <a:rPr lang="en-GB" sz="1600">
                <a:solidFill>
                  <a:srgbClr val="FF0000"/>
                </a:solidFill>
              </a:rPr>
              <a:t>T</a:t>
            </a:r>
            <a:r>
              <a:rPr lang="en-GB" sz="1600"/>
              <a:t>CAGGGAGCT</a:t>
            </a:r>
            <a:endParaRPr lang="en-US" sz="1600"/>
          </a:p>
        </p:txBody>
      </p:sp>
      <p:sp>
        <p:nvSpPr>
          <p:cNvPr id="9222" name="Rectangle 6"/>
          <p:cNvSpPr>
            <a:spLocks noChangeArrowheads="1"/>
          </p:cNvSpPr>
          <p:nvPr/>
        </p:nvSpPr>
        <p:spPr bwMode="auto">
          <a:xfrm>
            <a:off x="5364163" y="2708275"/>
            <a:ext cx="3311525" cy="287338"/>
          </a:xfrm>
          <a:prstGeom prst="rect">
            <a:avLst/>
          </a:prstGeom>
          <a:solidFill>
            <a:srgbClr val="FF99FF"/>
          </a:solidFill>
          <a:ln w="9525">
            <a:solidFill>
              <a:schemeClr val="tx1"/>
            </a:solidFill>
            <a:miter lim="800000"/>
            <a:headEnd/>
            <a:tailEnd/>
          </a:ln>
        </p:spPr>
        <p:txBody>
          <a:bodyPr wrap="none" anchor="ctr"/>
          <a:lstStyle/>
          <a:p>
            <a:pPr algn="ctr" eaLnBrk="0" hangingPunct="0"/>
            <a:r>
              <a:rPr lang="en-GB" sz="1600"/>
              <a:t>TCA</a:t>
            </a:r>
            <a:r>
              <a:rPr lang="en-GB" sz="1600">
                <a:solidFill>
                  <a:srgbClr val="FFFF00"/>
                </a:solidFill>
              </a:rPr>
              <a:t>C</a:t>
            </a:r>
            <a:r>
              <a:rPr lang="en-GB" sz="1600"/>
              <a:t>GCATGGA</a:t>
            </a:r>
            <a:r>
              <a:rPr lang="en-GB" sz="1600">
                <a:solidFill>
                  <a:srgbClr val="FFFF00"/>
                </a:solidFill>
              </a:rPr>
              <a:t>A</a:t>
            </a:r>
            <a:r>
              <a:rPr lang="en-GB" sz="1600"/>
              <a:t>CAGGGAGCT</a:t>
            </a:r>
            <a:endParaRPr lang="en-US" sz="1600"/>
          </a:p>
        </p:txBody>
      </p:sp>
      <p:sp>
        <p:nvSpPr>
          <p:cNvPr id="9223" name="Text Box 7"/>
          <p:cNvSpPr txBox="1">
            <a:spLocks noChangeArrowheads="1"/>
          </p:cNvSpPr>
          <p:nvPr/>
        </p:nvSpPr>
        <p:spPr bwMode="auto">
          <a:xfrm>
            <a:off x="1023938" y="2201863"/>
            <a:ext cx="2133600" cy="304800"/>
          </a:xfrm>
          <a:prstGeom prst="rect">
            <a:avLst/>
          </a:prstGeom>
          <a:noFill/>
          <a:ln w="9525">
            <a:noFill/>
            <a:miter lim="800000"/>
            <a:headEnd/>
            <a:tailEnd/>
          </a:ln>
        </p:spPr>
        <p:txBody>
          <a:bodyPr wrap="none">
            <a:spAutoFit/>
          </a:bodyPr>
          <a:lstStyle/>
          <a:p>
            <a:pPr eaLnBrk="0" hangingPunct="0"/>
            <a:r>
              <a:rPr lang="en-GB" sz="1400">
                <a:solidFill>
                  <a:schemeClr val="accent2"/>
                </a:solidFill>
              </a:rPr>
              <a:t>Grandpaternal sequence</a:t>
            </a:r>
            <a:endParaRPr lang="en-US" sz="1400">
              <a:solidFill>
                <a:schemeClr val="accent2"/>
              </a:solidFill>
            </a:endParaRPr>
          </a:p>
        </p:txBody>
      </p:sp>
      <p:sp>
        <p:nvSpPr>
          <p:cNvPr id="9224" name="Text Box 8"/>
          <p:cNvSpPr txBox="1">
            <a:spLocks noChangeArrowheads="1"/>
          </p:cNvSpPr>
          <p:nvPr/>
        </p:nvSpPr>
        <p:spPr bwMode="auto">
          <a:xfrm>
            <a:off x="5795963" y="2182813"/>
            <a:ext cx="2182812" cy="304800"/>
          </a:xfrm>
          <a:prstGeom prst="rect">
            <a:avLst/>
          </a:prstGeom>
          <a:noFill/>
          <a:ln w="9525">
            <a:noFill/>
            <a:miter lim="800000"/>
            <a:headEnd/>
            <a:tailEnd/>
          </a:ln>
        </p:spPr>
        <p:txBody>
          <a:bodyPr wrap="none">
            <a:spAutoFit/>
          </a:bodyPr>
          <a:lstStyle/>
          <a:p>
            <a:pPr eaLnBrk="0" hangingPunct="0"/>
            <a:r>
              <a:rPr lang="en-GB" sz="1400">
                <a:solidFill>
                  <a:schemeClr val="accent2"/>
                </a:solidFill>
              </a:rPr>
              <a:t>Grandmaternal sequence</a:t>
            </a:r>
            <a:endParaRPr lang="en-US" sz="1400">
              <a:solidFill>
                <a:schemeClr val="accent2"/>
              </a:solidFill>
            </a:endParaRPr>
          </a:p>
        </p:txBody>
      </p:sp>
      <p:sp>
        <p:nvSpPr>
          <p:cNvPr id="9225" name="Rectangle 9"/>
          <p:cNvSpPr>
            <a:spLocks noChangeArrowheads="1"/>
          </p:cNvSpPr>
          <p:nvPr/>
        </p:nvSpPr>
        <p:spPr bwMode="auto">
          <a:xfrm>
            <a:off x="3060700" y="3284538"/>
            <a:ext cx="1511300" cy="287337"/>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GB" sz="1600"/>
              <a:t>TCA</a:t>
            </a:r>
            <a:r>
              <a:rPr lang="en-GB" sz="1600">
                <a:solidFill>
                  <a:srgbClr val="FF0000"/>
                </a:solidFill>
              </a:rPr>
              <a:t>G</a:t>
            </a:r>
            <a:r>
              <a:rPr lang="en-GB" sz="1600"/>
              <a:t>GCATGG</a:t>
            </a:r>
            <a:endParaRPr lang="en-US" sz="1600"/>
          </a:p>
        </p:txBody>
      </p:sp>
      <p:sp>
        <p:nvSpPr>
          <p:cNvPr id="9226" name="Line 10"/>
          <p:cNvSpPr>
            <a:spLocks noChangeShapeType="1"/>
          </p:cNvSpPr>
          <p:nvPr/>
        </p:nvSpPr>
        <p:spPr bwMode="auto">
          <a:xfrm>
            <a:off x="2051050" y="2563813"/>
            <a:ext cx="0" cy="576262"/>
          </a:xfrm>
          <a:prstGeom prst="line">
            <a:avLst/>
          </a:prstGeom>
          <a:noFill/>
          <a:ln w="9525">
            <a:solidFill>
              <a:schemeClr val="tx1"/>
            </a:solidFill>
            <a:round/>
            <a:headEnd/>
            <a:tailEnd/>
          </a:ln>
        </p:spPr>
        <p:txBody>
          <a:bodyPr/>
          <a:lstStyle/>
          <a:p>
            <a:endParaRPr lang="en-GB"/>
          </a:p>
        </p:txBody>
      </p:sp>
      <p:sp>
        <p:nvSpPr>
          <p:cNvPr id="9227" name="Line 11"/>
          <p:cNvSpPr>
            <a:spLocks noChangeShapeType="1"/>
          </p:cNvSpPr>
          <p:nvPr/>
        </p:nvSpPr>
        <p:spPr bwMode="auto">
          <a:xfrm>
            <a:off x="6948488" y="2563813"/>
            <a:ext cx="0" cy="576262"/>
          </a:xfrm>
          <a:prstGeom prst="line">
            <a:avLst/>
          </a:prstGeom>
          <a:noFill/>
          <a:ln w="9525">
            <a:solidFill>
              <a:schemeClr val="tx1"/>
            </a:solidFill>
            <a:round/>
            <a:headEnd/>
            <a:tailEnd/>
          </a:ln>
        </p:spPr>
        <p:txBody>
          <a:bodyPr/>
          <a:lstStyle/>
          <a:p>
            <a:endParaRPr lang="en-GB"/>
          </a:p>
        </p:txBody>
      </p:sp>
      <p:sp>
        <p:nvSpPr>
          <p:cNvPr id="9228" name="Rectangle 12"/>
          <p:cNvSpPr>
            <a:spLocks noChangeArrowheads="1"/>
          </p:cNvSpPr>
          <p:nvPr/>
        </p:nvSpPr>
        <p:spPr bwMode="auto">
          <a:xfrm>
            <a:off x="4572000" y="3284538"/>
            <a:ext cx="1655763" cy="287337"/>
          </a:xfrm>
          <a:prstGeom prst="rect">
            <a:avLst/>
          </a:prstGeom>
          <a:solidFill>
            <a:srgbClr val="FF99FF"/>
          </a:solidFill>
          <a:ln w="9525">
            <a:solidFill>
              <a:schemeClr val="tx1"/>
            </a:solidFill>
            <a:miter lim="800000"/>
            <a:headEnd/>
            <a:tailEnd/>
          </a:ln>
        </p:spPr>
        <p:txBody>
          <a:bodyPr wrap="none" anchor="ctr"/>
          <a:lstStyle/>
          <a:p>
            <a:pPr algn="ctr" eaLnBrk="0" hangingPunct="0"/>
            <a:r>
              <a:rPr lang="en-GB" sz="1600"/>
              <a:t>A</a:t>
            </a:r>
            <a:r>
              <a:rPr lang="en-GB" sz="1600">
                <a:solidFill>
                  <a:srgbClr val="FFFF00"/>
                </a:solidFill>
              </a:rPr>
              <a:t>A</a:t>
            </a:r>
            <a:r>
              <a:rPr lang="en-GB" sz="1600"/>
              <a:t>CAGGGAGCT</a:t>
            </a:r>
            <a:endParaRPr lang="en-US" sz="1600"/>
          </a:p>
        </p:txBody>
      </p:sp>
      <p:sp>
        <p:nvSpPr>
          <p:cNvPr id="9229" name="Text Box 13"/>
          <p:cNvSpPr txBox="1">
            <a:spLocks noChangeArrowheads="1"/>
          </p:cNvSpPr>
          <p:nvPr/>
        </p:nvSpPr>
        <p:spPr bwMode="auto">
          <a:xfrm>
            <a:off x="4430713" y="2490788"/>
            <a:ext cx="336550" cy="457200"/>
          </a:xfrm>
          <a:prstGeom prst="rect">
            <a:avLst/>
          </a:prstGeom>
          <a:noFill/>
          <a:ln w="9525">
            <a:noFill/>
            <a:miter lim="800000"/>
            <a:headEnd/>
            <a:tailEnd/>
          </a:ln>
        </p:spPr>
        <p:txBody>
          <a:bodyPr wrap="none">
            <a:spAutoFit/>
          </a:bodyPr>
          <a:lstStyle/>
          <a:p>
            <a:pPr eaLnBrk="0" hangingPunct="0"/>
            <a:r>
              <a:rPr lang="en-GB" sz="2400">
                <a:solidFill>
                  <a:srgbClr val="FF0000"/>
                </a:solidFill>
              </a:rPr>
              <a:t>x</a:t>
            </a:r>
            <a:endParaRPr lang="en-US" sz="2400">
              <a:solidFill>
                <a:srgbClr val="FF0000"/>
              </a:solidFill>
            </a:endParaRPr>
          </a:p>
        </p:txBody>
      </p:sp>
      <p:sp>
        <p:nvSpPr>
          <p:cNvPr id="9230" name="Rectangle 14"/>
          <p:cNvSpPr>
            <a:spLocks noChangeArrowheads="1"/>
          </p:cNvSpPr>
          <p:nvPr/>
        </p:nvSpPr>
        <p:spPr bwMode="auto">
          <a:xfrm>
            <a:off x="3779838" y="6165850"/>
            <a:ext cx="1512887" cy="142875"/>
          </a:xfrm>
          <a:prstGeom prst="rect">
            <a:avLst/>
          </a:prstGeom>
          <a:solidFill>
            <a:schemeClr val="accent1"/>
          </a:solidFill>
          <a:ln w="9525">
            <a:solidFill>
              <a:schemeClr val="tx1"/>
            </a:solidFill>
            <a:miter lim="800000"/>
            <a:headEnd/>
            <a:tailEnd/>
          </a:ln>
        </p:spPr>
        <p:txBody>
          <a:bodyPr wrap="none" anchor="ctr"/>
          <a:lstStyle/>
          <a:p>
            <a:pPr algn="ctr"/>
            <a:r>
              <a:rPr lang="en-GB" sz="1400" b="1">
                <a:solidFill>
                  <a:srgbClr val="FF0000"/>
                </a:solidFill>
              </a:rPr>
              <a:t>G</a:t>
            </a:r>
            <a:r>
              <a:rPr lang="en-GB" sz="1400" b="1"/>
              <a:t>	</a:t>
            </a:r>
            <a:r>
              <a:rPr lang="en-GB" sz="1400" b="1">
                <a:solidFill>
                  <a:srgbClr val="FFFF00"/>
                </a:solidFill>
              </a:rPr>
              <a:t>A</a:t>
            </a:r>
            <a:endParaRPr lang="en-US" sz="1400" b="1">
              <a:solidFill>
                <a:srgbClr val="FFFF00"/>
              </a:solidFill>
            </a:endParaRPr>
          </a:p>
        </p:txBody>
      </p:sp>
      <p:sp>
        <p:nvSpPr>
          <p:cNvPr id="9231" name="Rectangle 15"/>
          <p:cNvSpPr>
            <a:spLocks noChangeArrowheads="1"/>
          </p:cNvSpPr>
          <p:nvPr/>
        </p:nvSpPr>
        <p:spPr bwMode="auto">
          <a:xfrm>
            <a:off x="2627313" y="5589588"/>
            <a:ext cx="720725" cy="144462"/>
          </a:xfrm>
          <a:prstGeom prst="rect">
            <a:avLst/>
          </a:prstGeom>
          <a:solidFill>
            <a:schemeClr val="accent1"/>
          </a:solidFill>
          <a:ln w="9525">
            <a:solidFill>
              <a:schemeClr val="tx1"/>
            </a:solidFill>
            <a:miter lim="800000"/>
            <a:headEnd/>
            <a:tailEnd/>
          </a:ln>
        </p:spPr>
        <p:txBody>
          <a:bodyPr wrap="none" anchor="ctr"/>
          <a:lstStyle/>
          <a:p>
            <a:pPr algn="ctr"/>
            <a:r>
              <a:rPr lang="en-GB" sz="1400" b="1">
                <a:solidFill>
                  <a:srgbClr val="FF0000"/>
                </a:solidFill>
              </a:rPr>
              <a:t>G</a:t>
            </a:r>
            <a:endParaRPr lang="en-US" sz="1400" b="1">
              <a:solidFill>
                <a:srgbClr val="FF0000"/>
              </a:solidFill>
            </a:endParaRPr>
          </a:p>
        </p:txBody>
      </p:sp>
      <p:sp>
        <p:nvSpPr>
          <p:cNvPr id="9232" name="Rectangle 16"/>
          <p:cNvSpPr>
            <a:spLocks noChangeArrowheads="1"/>
          </p:cNvSpPr>
          <p:nvPr/>
        </p:nvSpPr>
        <p:spPr bwMode="auto">
          <a:xfrm>
            <a:off x="5795963" y="5589588"/>
            <a:ext cx="720725" cy="144462"/>
          </a:xfrm>
          <a:prstGeom prst="rect">
            <a:avLst/>
          </a:prstGeom>
          <a:solidFill>
            <a:schemeClr val="accent1"/>
          </a:solidFill>
          <a:ln w="9525">
            <a:solidFill>
              <a:schemeClr val="tx1"/>
            </a:solidFill>
            <a:miter lim="800000"/>
            <a:headEnd/>
            <a:tailEnd/>
          </a:ln>
        </p:spPr>
        <p:txBody>
          <a:bodyPr wrap="none" anchor="ctr"/>
          <a:lstStyle/>
          <a:p>
            <a:pPr algn="ctr"/>
            <a:r>
              <a:rPr lang="en-GB" sz="1400" b="1">
                <a:solidFill>
                  <a:srgbClr val="FFFF00"/>
                </a:solidFill>
              </a:rPr>
              <a:t>A</a:t>
            </a:r>
            <a:endParaRPr lang="en-US" sz="1400" b="1">
              <a:solidFill>
                <a:srgbClr val="FFFF00"/>
              </a:solidFill>
            </a:endParaRPr>
          </a:p>
        </p:txBody>
      </p:sp>
      <p:sp>
        <p:nvSpPr>
          <p:cNvPr id="9233" name="Line 17"/>
          <p:cNvSpPr>
            <a:spLocks noChangeShapeType="1"/>
          </p:cNvSpPr>
          <p:nvPr/>
        </p:nvSpPr>
        <p:spPr bwMode="auto">
          <a:xfrm>
            <a:off x="3348038" y="5661025"/>
            <a:ext cx="576262" cy="0"/>
          </a:xfrm>
          <a:prstGeom prst="line">
            <a:avLst/>
          </a:prstGeom>
          <a:noFill/>
          <a:ln w="9525">
            <a:solidFill>
              <a:schemeClr val="tx1"/>
            </a:solidFill>
            <a:round/>
            <a:headEnd/>
            <a:tailEnd/>
          </a:ln>
        </p:spPr>
        <p:txBody>
          <a:bodyPr/>
          <a:lstStyle/>
          <a:p>
            <a:endParaRPr lang="en-GB"/>
          </a:p>
        </p:txBody>
      </p:sp>
      <p:sp>
        <p:nvSpPr>
          <p:cNvPr id="9234" name="Line 18"/>
          <p:cNvSpPr>
            <a:spLocks noChangeShapeType="1"/>
          </p:cNvSpPr>
          <p:nvPr/>
        </p:nvSpPr>
        <p:spPr bwMode="auto">
          <a:xfrm flipH="1">
            <a:off x="5219700" y="5661025"/>
            <a:ext cx="576263" cy="0"/>
          </a:xfrm>
          <a:prstGeom prst="line">
            <a:avLst/>
          </a:prstGeom>
          <a:noFill/>
          <a:ln w="9525">
            <a:solidFill>
              <a:schemeClr val="tx1"/>
            </a:solidFill>
            <a:round/>
            <a:headEnd/>
            <a:tailEnd/>
          </a:ln>
        </p:spPr>
        <p:txBody>
          <a:bodyPr/>
          <a:lstStyle/>
          <a:p>
            <a:endParaRPr lang="en-GB"/>
          </a:p>
        </p:txBody>
      </p:sp>
      <p:sp>
        <p:nvSpPr>
          <p:cNvPr id="9235" name="Line 19"/>
          <p:cNvSpPr>
            <a:spLocks noChangeShapeType="1"/>
          </p:cNvSpPr>
          <p:nvPr/>
        </p:nvSpPr>
        <p:spPr bwMode="auto">
          <a:xfrm>
            <a:off x="2987675" y="5805488"/>
            <a:ext cx="719138" cy="431800"/>
          </a:xfrm>
          <a:prstGeom prst="line">
            <a:avLst/>
          </a:prstGeom>
          <a:noFill/>
          <a:ln w="12700">
            <a:solidFill>
              <a:schemeClr val="tx1"/>
            </a:solidFill>
            <a:round/>
            <a:headEnd type="triangle" w="med" len="med"/>
            <a:tailEnd/>
          </a:ln>
        </p:spPr>
        <p:txBody>
          <a:bodyPr/>
          <a:lstStyle/>
          <a:p>
            <a:endParaRPr lang="en-GB"/>
          </a:p>
        </p:txBody>
      </p:sp>
      <p:sp>
        <p:nvSpPr>
          <p:cNvPr id="9236" name="Text Box 20"/>
          <p:cNvSpPr txBox="1">
            <a:spLocks noChangeArrowheads="1"/>
          </p:cNvSpPr>
          <p:nvPr/>
        </p:nvSpPr>
        <p:spPr bwMode="auto">
          <a:xfrm>
            <a:off x="4859338" y="5013325"/>
            <a:ext cx="2938462" cy="336550"/>
          </a:xfrm>
          <a:prstGeom prst="rect">
            <a:avLst/>
          </a:prstGeom>
          <a:noFill/>
          <a:ln w="9525">
            <a:noFill/>
            <a:miter lim="800000"/>
            <a:headEnd/>
            <a:tailEnd/>
          </a:ln>
        </p:spPr>
        <p:txBody>
          <a:bodyPr wrap="none">
            <a:spAutoFit/>
          </a:bodyPr>
          <a:lstStyle/>
          <a:p>
            <a:pPr eaLnBrk="0" hangingPunct="0"/>
            <a:r>
              <a:rPr lang="en-GB" sz="1600">
                <a:solidFill>
                  <a:schemeClr val="accent2"/>
                </a:solidFill>
              </a:rPr>
              <a:t>Non-ancestral genetic material</a:t>
            </a:r>
            <a:endParaRPr lang="en-US" sz="1600">
              <a:solidFill>
                <a:schemeClr val="accent2"/>
              </a:solidFill>
            </a:endParaRPr>
          </a:p>
        </p:txBody>
      </p:sp>
      <p:sp>
        <p:nvSpPr>
          <p:cNvPr id="9237" name="Line 21"/>
          <p:cNvSpPr>
            <a:spLocks noChangeShapeType="1"/>
          </p:cNvSpPr>
          <p:nvPr/>
        </p:nvSpPr>
        <p:spPr bwMode="auto">
          <a:xfrm>
            <a:off x="5364163" y="5300663"/>
            <a:ext cx="144462" cy="360362"/>
          </a:xfrm>
          <a:prstGeom prst="line">
            <a:avLst/>
          </a:prstGeom>
          <a:noFill/>
          <a:ln w="9525">
            <a:solidFill>
              <a:schemeClr val="tx1"/>
            </a:solidFill>
            <a:round/>
            <a:headEnd/>
            <a:tailEnd type="triangle" w="med" len="med"/>
          </a:ln>
        </p:spPr>
        <p:txBody>
          <a:bodyPr/>
          <a:lstStyle/>
          <a:p>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685800" y="2663825"/>
            <a:ext cx="4191000" cy="0"/>
          </a:xfrm>
          <a:prstGeom prst="line">
            <a:avLst/>
          </a:prstGeom>
          <a:noFill/>
          <a:ln w="9525" cap="rnd">
            <a:solidFill>
              <a:schemeClr val="tx1"/>
            </a:solidFill>
            <a:prstDash val="sysDot"/>
            <a:round/>
            <a:headEnd/>
            <a:tailEnd/>
          </a:ln>
        </p:spPr>
        <p:txBody>
          <a:bodyPr/>
          <a:lstStyle/>
          <a:p>
            <a:endParaRPr lang="en-GB"/>
          </a:p>
        </p:txBody>
      </p:sp>
      <p:sp>
        <p:nvSpPr>
          <p:cNvPr id="10243" name="Line 3"/>
          <p:cNvSpPr>
            <a:spLocks noChangeShapeType="1"/>
          </p:cNvSpPr>
          <p:nvPr/>
        </p:nvSpPr>
        <p:spPr bwMode="auto">
          <a:xfrm flipV="1">
            <a:off x="1979613" y="3500438"/>
            <a:ext cx="0" cy="649287"/>
          </a:xfrm>
          <a:prstGeom prst="line">
            <a:avLst/>
          </a:prstGeom>
          <a:noFill/>
          <a:ln w="28575">
            <a:solidFill>
              <a:schemeClr val="accent2"/>
            </a:solidFill>
            <a:round/>
            <a:headEnd/>
            <a:tailEnd/>
          </a:ln>
        </p:spPr>
        <p:txBody>
          <a:bodyPr/>
          <a:lstStyle/>
          <a:p>
            <a:endParaRPr lang="en-GB"/>
          </a:p>
        </p:txBody>
      </p:sp>
      <p:sp>
        <p:nvSpPr>
          <p:cNvPr id="10244" name="Line 4"/>
          <p:cNvSpPr>
            <a:spLocks noChangeShapeType="1"/>
          </p:cNvSpPr>
          <p:nvPr/>
        </p:nvSpPr>
        <p:spPr bwMode="auto">
          <a:xfrm>
            <a:off x="685800" y="4492625"/>
            <a:ext cx="4191000" cy="0"/>
          </a:xfrm>
          <a:prstGeom prst="line">
            <a:avLst/>
          </a:prstGeom>
          <a:noFill/>
          <a:ln w="9525" cap="rnd">
            <a:solidFill>
              <a:schemeClr val="tx1"/>
            </a:solidFill>
            <a:prstDash val="sysDot"/>
            <a:round/>
            <a:headEnd/>
            <a:tailEnd/>
          </a:ln>
        </p:spPr>
        <p:txBody>
          <a:bodyPr/>
          <a:lstStyle/>
          <a:p>
            <a:endParaRPr lang="en-GB"/>
          </a:p>
        </p:txBody>
      </p:sp>
      <p:sp>
        <p:nvSpPr>
          <p:cNvPr id="10245" name="Rectangle 5"/>
          <p:cNvSpPr>
            <a:spLocks noGrp="1" noChangeArrowheads="1"/>
          </p:cNvSpPr>
          <p:nvPr>
            <p:ph type="title"/>
          </p:nvPr>
        </p:nvSpPr>
        <p:spPr/>
        <p:txBody>
          <a:bodyPr/>
          <a:lstStyle/>
          <a:p>
            <a:pPr eaLnBrk="1" hangingPunct="1"/>
            <a:r>
              <a:rPr lang="en-GB" dirty="0" smtClean="0"/>
              <a:t>The ancestral recombination graph (ARG)</a:t>
            </a:r>
            <a:endParaRPr lang="en-US" dirty="0" smtClean="0"/>
          </a:p>
        </p:txBody>
      </p:sp>
      <p:sp>
        <p:nvSpPr>
          <p:cNvPr id="10246" name="Rectangle 6"/>
          <p:cNvSpPr>
            <a:spLocks noGrp="1" noChangeArrowheads="1"/>
          </p:cNvSpPr>
          <p:nvPr>
            <p:ph type="body" idx="1"/>
          </p:nvPr>
        </p:nvSpPr>
        <p:spPr>
          <a:xfrm>
            <a:off x="323850" y="1341438"/>
            <a:ext cx="8568630" cy="4114800"/>
          </a:xfrm>
        </p:spPr>
        <p:txBody>
          <a:bodyPr/>
          <a:lstStyle/>
          <a:p>
            <a:pPr eaLnBrk="1" hangingPunct="1"/>
            <a:r>
              <a:rPr lang="en-GB" smtClean="0"/>
              <a:t>The combined history of recombination, mutation and coalescence is described by the ancestral recombination graph</a:t>
            </a:r>
            <a:endParaRPr lang="en-US" smtClean="0"/>
          </a:p>
        </p:txBody>
      </p:sp>
      <p:sp>
        <p:nvSpPr>
          <p:cNvPr id="10247" name="Line 7"/>
          <p:cNvSpPr>
            <a:spLocks noChangeShapeType="1"/>
          </p:cNvSpPr>
          <p:nvPr/>
        </p:nvSpPr>
        <p:spPr bwMode="auto">
          <a:xfrm flipV="1">
            <a:off x="1116013" y="3578225"/>
            <a:ext cx="0" cy="1219200"/>
          </a:xfrm>
          <a:prstGeom prst="line">
            <a:avLst/>
          </a:prstGeom>
          <a:noFill/>
          <a:ln w="28575">
            <a:solidFill>
              <a:srgbClr val="FF0000"/>
            </a:solidFill>
            <a:round/>
            <a:headEnd/>
            <a:tailEnd/>
          </a:ln>
        </p:spPr>
        <p:txBody>
          <a:bodyPr/>
          <a:lstStyle/>
          <a:p>
            <a:endParaRPr lang="en-GB"/>
          </a:p>
        </p:txBody>
      </p:sp>
      <p:sp>
        <p:nvSpPr>
          <p:cNvPr id="10248" name="Line 8"/>
          <p:cNvSpPr>
            <a:spLocks noChangeShapeType="1"/>
          </p:cNvSpPr>
          <p:nvPr/>
        </p:nvSpPr>
        <p:spPr bwMode="auto">
          <a:xfrm flipV="1">
            <a:off x="1752600" y="4187825"/>
            <a:ext cx="0" cy="609600"/>
          </a:xfrm>
          <a:prstGeom prst="line">
            <a:avLst/>
          </a:prstGeom>
          <a:noFill/>
          <a:ln w="28575">
            <a:solidFill>
              <a:srgbClr val="FF0000"/>
            </a:solidFill>
            <a:round/>
            <a:headEnd/>
            <a:tailEnd/>
          </a:ln>
        </p:spPr>
        <p:txBody>
          <a:bodyPr/>
          <a:lstStyle/>
          <a:p>
            <a:endParaRPr lang="en-GB"/>
          </a:p>
        </p:txBody>
      </p:sp>
      <p:sp>
        <p:nvSpPr>
          <p:cNvPr id="10249" name="Line 9"/>
          <p:cNvSpPr>
            <a:spLocks noChangeShapeType="1"/>
          </p:cNvSpPr>
          <p:nvPr/>
        </p:nvSpPr>
        <p:spPr bwMode="auto">
          <a:xfrm flipV="1">
            <a:off x="2339975" y="4492625"/>
            <a:ext cx="0" cy="304800"/>
          </a:xfrm>
          <a:prstGeom prst="line">
            <a:avLst/>
          </a:prstGeom>
          <a:noFill/>
          <a:ln w="28575">
            <a:solidFill>
              <a:srgbClr val="FF0000"/>
            </a:solidFill>
            <a:round/>
            <a:headEnd/>
            <a:tailEnd/>
          </a:ln>
        </p:spPr>
        <p:txBody>
          <a:bodyPr/>
          <a:lstStyle/>
          <a:p>
            <a:endParaRPr lang="en-GB"/>
          </a:p>
        </p:txBody>
      </p:sp>
      <p:sp>
        <p:nvSpPr>
          <p:cNvPr id="10250" name="Line 10"/>
          <p:cNvSpPr>
            <a:spLocks noChangeShapeType="1"/>
          </p:cNvSpPr>
          <p:nvPr/>
        </p:nvSpPr>
        <p:spPr bwMode="auto">
          <a:xfrm flipV="1">
            <a:off x="2987675" y="3273425"/>
            <a:ext cx="0" cy="1524000"/>
          </a:xfrm>
          <a:prstGeom prst="line">
            <a:avLst/>
          </a:prstGeom>
          <a:noFill/>
          <a:ln w="28575">
            <a:solidFill>
              <a:srgbClr val="FF0000"/>
            </a:solidFill>
            <a:round/>
            <a:headEnd/>
            <a:tailEnd/>
          </a:ln>
        </p:spPr>
        <p:txBody>
          <a:bodyPr/>
          <a:lstStyle/>
          <a:p>
            <a:endParaRPr lang="en-GB"/>
          </a:p>
        </p:txBody>
      </p:sp>
      <p:sp>
        <p:nvSpPr>
          <p:cNvPr id="10251" name="Line 11"/>
          <p:cNvSpPr>
            <a:spLocks noChangeShapeType="1"/>
          </p:cNvSpPr>
          <p:nvPr/>
        </p:nvSpPr>
        <p:spPr bwMode="auto">
          <a:xfrm>
            <a:off x="1752600" y="4187825"/>
            <a:ext cx="304800" cy="0"/>
          </a:xfrm>
          <a:prstGeom prst="line">
            <a:avLst/>
          </a:prstGeom>
          <a:noFill/>
          <a:ln w="28575">
            <a:solidFill>
              <a:srgbClr val="FF0000"/>
            </a:solidFill>
            <a:round/>
            <a:headEnd/>
            <a:tailEnd/>
          </a:ln>
        </p:spPr>
        <p:txBody>
          <a:bodyPr/>
          <a:lstStyle/>
          <a:p>
            <a:endParaRPr lang="en-GB"/>
          </a:p>
        </p:txBody>
      </p:sp>
      <p:sp>
        <p:nvSpPr>
          <p:cNvPr id="10252" name="Line 12"/>
          <p:cNvSpPr>
            <a:spLocks noChangeShapeType="1"/>
          </p:cNvSpPr>
          <p:nvPr/>
        </p:nvSpPr>
        <p:spPr bwMode="auto">
          <a:xfrm flipV="1">
            <a:off x="1908175" y="3578225"/>
            <a:ext cx="0" cy="609600"/>
          </a:xfrm>
          <a:prstGeom prst="line">
            <a:avLst/>
          </a:prstGeom>
          <a:noFill/>
          <a:ln w="28575">
            <a:solidFill>
              <a:srgbClr val="FF0000"/>
            </a:solidFill>
            <a:round/>
            <a:headEnd/>
            <a:tailEnd/>
          </a:ln>
        </p:spPr>
        <p:txBody>
          <a:bodyPr/>
          <a:lstStyle/>
          <a:p>
            <a:endParaRPr lang="en-GB"/>
          </a:p>
        </p:txBody>
      </p:sp>
      <p:sp>
        <p:nvSpPr>
          <p:cNvPr id="10253" name="Oval 13"/>
          <p:cNvSpPr>
            <a:spLocks noChangeArrowheads="1"/>
          </p:cNvSpPr>
          <p:nvPr/>
        </p:nvSpPr>
        <p:spPr bwMode="auto">
          <a:xfrm>
            <a:off x="1828800" y="3806825"/>
            <a:ext cx="152400" cy="152400"/>
          </a:xfrm>
          <a:prstGeom prst="ellipse">
            <a:avLst/>
          </a:prstGeom>
          <a:solidFill>
            <a:srgbClr val="FF3300"/>
          </a:solidFill>
          <a:ln w="9525">
            <a:solidFill>
              <a:schemeClr val="tx1"/>
            </a:solidFill>
            <a:round/>
            <a:headEnd/>
            <a:tailEnd/>
          </a:ln>
        </p:spPr>
        <p:txBody>
          <a:bodyPr wrap="none" anchor="ctr"/>
          <a:lstStyle/>
          <a:p>
            <a:endParaRPr lang="en-GB"/>
          </a:p>
        </p:txBody>
      </p:sp>
      <p:sp>
        <p:nvSpPr>
          <p:cNvPr id="10254" name="Line 14"/>
          <p:cNvSpPr>
            <a:spLocks noChangeShapeType="1"/>
          </p:cNvSpPr>
          <p:nvPr/>
        </p:nvSpPr>
        <p:spPr bwMode="auto">
          <a:xfrm flipV="1">
            <a:off x="2411413" y="4508500"/>
            <a:ext cx="288925" cy="0"/>
          </a:xfrm>
          <a:prstGeom prst="line">
            <a:avLst/>
          </a:prstGeom>
          <a:noFill/>
          <a:ln w="28575">
            <a:solidFill>
              <a:schemeClr val="accent2"/>
            </a:solidFill>
            <a:round/>
            <a:headEnd/>
            <a:tailEnd/>
          </a:ln>
        </p:spPr>
        <p:txBody>
          <a:bodyPr/>
          <a:lstStyle/>
          <a:p>
            <a:endParaRPr lang="en-GB"/>
          </a:p>
        </p:txBody>
      </p:sp>
      <p:sp>
        <p:nvSpPr>
          <p:cNvPr id="10255" name="Line 15"/>
          <p:cNvSpPr>
            <a:spLocks noChangeShapeType="1"/>
          </p:cNvSpPr>
          <p:nvPr/>
        </p:nvSpPr>
        <p:spPr bwMode="auto">
          <a:xfrm>
            <a:off x="685800" y="4187825"/>
            <a:ext cx="4191000" cy="0"/>
          </a:xfrm>
          <a:prstGeom prst="line">
            <a:avLst/>
          </a:prstGeom>
          <a:noFill/>
          <a:ln w="9525" cap="rnd">
            <a:solidFill>
              <a:schemeClr val="tx1"/>
            </a:solidFill>
            <a:prstDash val="sysDot"/>
            <a:round/>
            <a:headEnd/>
            <a:tailEnd/>
          </a:ln>
        </p:spPr>
        <p:txBody>
          <a:bodyPr/>
          <a:lstStyle/>
          <a:p>
            <a:endParaRPr lang="en-GB"/>
          </a:p>
        </p:txBody>
      </p:sp>
      <p:sp>
        <p:nvSpPr>
          <p:cNvPr id="10256" name="Line 16"/>
          <p:cNvSpPr>
            <a:spLocks noChangeShapeType="1"/>
          </p:cNvSpPr>
          <p:nvPr/>
        </p:nvSpPr>
        <p:spPr bwMode="auto">
          <a:xfrm>
            <a:off x="685800" y="3883025"/>
            <a:ext cx="4191000" cy="0"/>
          </a:xfrm>
          <a:prstGeom prst="line">
            <a:avLst/>
          </a:prstGeom>
          <a:noFill/>
          <a:ln w="9525" cap="rnd">
            <a:solidFill>
              <a:schemeClr val="tx1"/>
            </a:solidFill>
            <a:prstDash val="sysDot"/>
            <a:round/>
            <a:headEnd/>
            <a:tailEnd/>
          </a:ln>
        </p:spPr>
        <p:txBody>
          <a:bodyPr/>
          <a:lstStyle/>
          <a:p>
            <a:endParaRPr lang="en-GB"/>
          </a:p>
        </p:txBody>
      </p:sp>
      <p:sp>
        <p:nvSpPr>
          <p:cNvPr id="10257" name="Line 17"/>
          <p:cNvSpPr>
            <a:spLocks noChangeShapeType="1"/>
          </p:cNvSpPr>
          <p:nvPr/>
        </p:nvSpPr>
        <p:spPr bwMode="auto">
          <a:xfrm>
            <a:off x="685800" y="3578225"/>
            <a:ext cx="4191000" cy="0"/>
          </a:xfrm>
          <a:prstGeom prst="line">
            <a:avLst/>
          </a:prstGeom>
          <a:noFill/>
          <a:ln w="9525" cap="rnd">
            <a:solidFill>
              <a:schemeClr val="tx1"/>
            </a:solidFill>
            <a:prstDash val="sysDot"/>
            <a:round/>
            <a:headEnd/>
            <a:tailEnd/>
          </a:ln>
        </p:spPr>
        <p:txBody>
          <a:bodyPr/>
          <a:lstStyle/>
          <a:p>
            <a:endParaRPr lang="en-GB"/>
          </a:p>
        </p:txBody>
      </p:sp>
      <p:sp>
        <p:nvSpPr>
          <p:cNvPr id="10258" name="Line 18"/>
          <p:cNvSpPr>
            <a:spLocks noChangeShapeType="1"/>
          </p:cNvSpPr>
          <p:nvPr/>
        </p:nvSpPr>
        <p:spPr bwMode="auto">
          <a:xfrm>
            <a:off x="685800" y="3273425"/>
            <a:ext cx="4191000" cy="0"/>
          </a:xfrm>
          <a:prstGeom prst="line">
            <a:avLst/>
          </a:prstGeom>
          <a:noFill/>
          <a:ln w="9525" cap="rnd">
            <a:solidFill>
              <a:schemeClr val="tx1"/>
            </a:solidFill>
            <a:prstDash val="sysDot"/>
            <a:round/>
            <a:headEnd/>
            <a:tailEnd/>
          </a:ln>
        </p:spPr>
        <p:txBody>
          <a:bodyPr/>
          <a:lstStyle/>
          <a:p>
            <a:endParaRPr lang="en-GB"/>
          </a:p>
        </p:txBody>
      </p:sp>
      <p:sp>
        <p:nvSpPr>
          <p:cNvPr id="10259" name="Line 19"/>
          <p:cNvSpPr>
            <a:spLocks noChangeShapeType="1"/>
          </p:cNvSpPr>
          <p:nvPr/>
        </p:nvSpPr>
        <p:spPr bwMode="auto">
          <a:xfrm>
            <a:off x="1116013" y="3573463"/>
            <a:ext cx="792162" cy="0"/>
          </a:xfrm>
          <a:prstGeom prst="line">
            <a:avLst/>
          </a:prstGeom>
          <a:noFill/>
          <a:ln w="28575">
            <a:solidFill>
              <a:srgbClr val="FF0000"/>
            </a:solidFill>
            <a:round/>
            <a:headEnd/>
            <a:tailEnd/>
          </a:ln>
        </p:spPr>
        <p:txBody>
          <a:bodyPr/>
          <a:lstStyle/>
          <a:p>
            <a:endParaRPr lang="en-GB"/>
          </a:p>
        </p:txBody>
      </p:sp>
      <p:sp>
        <p:nvSpPr>
          <p:cNvPr id="10260" name="Line 20"/>
          <p:cNvSpPr>
            <a:spLocks noChangeShapeType="1"/>
          </p:cNvSpPr>
          <p:nvPr/>
        </p:nvSpPr>
        <p:spPr bwMode="auto">
          <a:xfrm>
            <a:off x="2057400" y="4187825"/>
            <a:ext cx="0" cy="304800"/>
          </a:xfrm>
          <a:prstGeom prst="line">
            <a:avLst/>
          </a:prstGeom>
          <a:noFill/>
          <a:ln w="28575">
            <a:solidFill>
              <a:srgbClr val="FF0000"/>
            </a:solidFill>
            <a:round/>
            <a:headEnd/>
            <a:tailEnd/>
          </a:ln>
        </p:spPr>
        <p:txBody>
          <a:bodyPr/>
          <a:lstStyle/>
          <a:p>
            <a:endParaRPr lang="en-GB"/>
          </a:p>
        </p:txBody>
      </p:sp>
      <p:sp>
        <p:nvSpPr>
          <p:cNvPr id="10261" name="Line 21"/>
          <p:cNvSpPr>
            <a:spLocks noChangeShapeType="1"/>
          </p:cNvSpPr>
          <p:nvPr/>
        </p:nvSpPr>
        <p:spPr bwMode="auto">
          <a:xfrm flipV="1">
            <a:off x="1476375" y="2663825"/>
            <a:ext cx="0" cy="914400"/>
          </a:xfrm>
          <a:prstGeom prst="line">
            <a:avLst/>
          </a:prstGeom>
          <a:noFill/>
          <a:ln w="28575">
            <a:solidFill>
              <a:srgbClr val="FF0000"/>
            </a:solidFill>
            <a:round/>
            <a:headEnd/>
            <a:tailEnd/>
          </a:ln>
        </p:spPr>
        <p:txBody>
          <a:bodyPr/>
          <a:lstStyle/>
          <a:p>
            <a:endParaRPr lang="en-GB"/>
          </a:p>
        </p:txBody>
      </p:sp>
      <p:sp>
        <p:nvSpPr>
          <p:cNvPr id="10262" name="Text Box 22"/>
          <p:cNvSpPr txBox="1">
            <a:spLocks noChangeArrowheads="1"/>
          </p:cNvSpPr>
          <p:nvPr/>
        </p:nvSpPr>
        <p:spPr bwMode="auto">
          <a:xfrm>
            <a:off x="5029200" y="3714750"/>
            <a:ext cx="2209800" cy="336550"/>
          </a:xfrm>
          <a:prstGeom prst="rect">
            <a:avLst/>
          </a:prstGeom>
          <a:noFill/>
          <a:ln w="9525">
            <a:noFill/>
            <a:miter lim="800000"/>
            <a:headEnd/>
            <a:tailEnd/>
          </a:ln>
        </p:spPr>
        <p:txBody>
          <a:bodyPr>
            <a:spAutoFit/>
          </a:bodyPr>
          <a:lstStyle/>
          <a:p>
            <a:pPr>
              <a:spcBef>
                <a:spcPct val="50000"/>
              </a:spcBef>
            </a:pPr>
            <a:r>
              <a:rPr lang="en-GB" sz="1600"/>
              <a:t>Mutation</a:t>
            </a:r>
          </a:p>
        </p:txBody>
      </p:sp>
      <p:sp>
        <p:nvSpPr>
          <p:cNvPr id="10263" name="Text Box 23"/>
          <p:cNvSpPr txBox="1">
            <a:spLocks noChangeArrowheads="1"/>
          </p:cNvSpPr>
          <p:nvPr/>
        </p:nvSpPr>
        <p:spPr bwMode="auto">
          <a:xfrm>
            <a:off x="5029200" y="2800350"/>
            <a:ext cx="2209800" cy="336550"/>
          </a:xfrm>
          <a:prstGeom prst="rect">
            <a:avLst/>
          </a:prstGeom>
          <a:noFill/>
          <a:ln w="9525">
            <a:noFill/>
            <a:miter lim="800000"/>
            <a:headEnd/>
            <a:tailEnd/>
          </a:ln>
        </p:spPr>
        <p:txBody>
          <a:bodyPr>
            <a:spAutoFit/>
          </a:bodyPr>
          <a:lstStyle/>
          <a:p>
            <a:pPr>
              <a:spcBef>
                <a:spcPct val="50000"/>
              </a:spcBef>
            </a:pPr>
            <a:r>
              <a:rPr lang="en-GB" sz="1600"/>
              <a:t>Mutation</a:t>
            </a:r>
          </a:p>
        </p:txBody>
      </p:sp>
      <p:sp>
        <p:nvSpPr>
          <p:cNvPr id="10264" name="Line 24"/>
          <p:cNvSpPr>
            <a:spLocks noChangeShapeType="1"/>
          </p:cNvSpPr>
          <p:nvPr/>
        </p:nvSpPr>
        <p:spPr bwMode="auto">
          <a:xfrm flipV="1">
            <a:off x="2700338" y="3213100"/>
            <a:ext cx="0" cy="1279525"/>
          </a:xfrm>
          <a:prstGeom prst="line">
            <a:avLst/>
          </a:prstGeom>
          <a:noFill/>
          <a:ln w="28575">
            <a:solidFill>
              <a:schemeClr val="accent2"/>
            </a:solidFill>
            <a:round/>
            <a:headEnd/>
            <a:tailEnd/>
          </a:ln>
        </p:spPr>
        <p:txBody>
          <a:bodyPr/>
          <a:lstStyle/>
          <a:p>
            <a:endParaRPr lang="en-GB"/>
          </a:p>
        </p:txBody>
      </p:sp>
      <p:sp>
        <p:nvSpPr>
          <p:cNvPr id="10265" name="Line 25"/>
          <p:cNvSpPr>
            <a:spLocks noChangeShapeType="1"/>
          </p:cNvSpPr>
          <p:nvPr/>
        </p:nvSpPr>
        <p:spPr bwMode="auto">
          <a:xfrm>
            <a:off x="2843213" y="3273425"/>
            <a:ext cx="144462" cy="0"/>
          </a:xfrm>
          <a:prstGeom prst="line">
            <a:avLst/>
          </a:prstGeom>
          <a:noFill/>
          <a:ln w="28575">
            <a:solidFill>
              <a:srgbClr val="FF0000"/>
            </a:solidFill>
            <a:round/>
            <a:headEnd/>
            <a:tailEnd/>
          </a:ln>
        </p:spPr>
        <p:txBody>
          <a:bodyPr/>
          <a:lstStyle/>
          <a:p>
            <a:endParaRPr lang="en-GB"/>
          </a:p>
        </p:txBody>
      </p:sp>
      <p:sp>
        <p:nvSpPr>
          <p:cNvPr id="10266" name="Line 26"/>
          <p:cNvSpPr>
            <a:spLocks noChangeShapeType="1"/>
          </p:cNvSpPr>
          <p:nvPr/>
        </p:nvSpPr>
        <p:spPr bwMode="auto">
          <a:xfrm flipV="1">
            <a:off x="2843213" y="2663825"/>
            <a:ext cx="0" cy="609600"/>
          </a:xfrm>
          <a:prstGeom prst="line">
            <a:avLst/>
          </a:prstGeom>
          <a:noFill/>
          <a:ln w="28575">
            <a:solidFill>
              <a:srgbClr val="FF0000"/>
            </a:solidFill>
            <a:round/>
            <a:headEnd/>
            <a:tailEnd/>
          </a:ln>
        </p:spPr>
        <p:txBody>
          <a:bodyPr/>
          <a:lstStyle/>
          <a:p>
            <a:endParaRPr lang="en-GB"/>
          </a:p>
        </p:txBody>
      </p:sp>
      <p:sp>
        <p:nvSpPr>
          <p:cNvPr id="10267" name="Line 27"/>
          <p:cNvSpPr>
            <a:spLocks noChangeShapeType="1"/>
          </p:cNvSpPr>
          <p:nvPr/>
        </p:nvSpPr>
        <p:spPr bwMode="auto">
          <a:xfrm flipH="1">
            <a:off x="1476375" y="2663825"/>
            <a:ext cx="1343025" cy="0"/>
          </a:xfrm>
          <a:prstGeom prst="line">
            <a:avLst/>
          </a:prstGeom>
          <a:noFill/>
          <a:ln w="28575">
            <a:solidFill>
              <a:srgbClr val="FF0000"/>
            </a:solidFill>
            <a:round/>
            <a:headEnd/>
            <a:tailEnd/>
          </a:ln>
        </p:spPr>
        <p:txBody>
          <a:bodyPr/>
          <a:lstStyle/>
          <a:p>
            <a:endParaRPr lang="en-GB"/>
          </a:p>
        </p:txBody>
      </p:sp>
      <p:sp>
        <p:nvSpPr>
          <p:cNvPr id="10268" name="Text Box 28"/>
          <p:cNvSpPr txBox="1">
            <a:spLocks noChangeArrowheads="1"/>
          </p:cNvSpPr>
          <p:nvPr/>
        </p:nvSpPr>
        <p:spPr bwMode="auto">
          <a:xfrm>
            <a:off x="5364163" y="5084763"/>
            <a:ext cx="893762" cy="457200"/>
          </a:xfrm>
          <a:prstGeom prst="rect">
            <a:avLst/>
          </a:prstGeom>
          <a:noFill/>
          <a:ln w="9525">
            <a:noFill/>
            <a:miter lim="800000"/>
            <a:headEnd/>
            <a:tailEnd/>
          </a:ln>
        </p:spPr>
        <p:txBody>
          <a:bodyPr wrap="none">
            <a:spAutoFit/>
          </a:bodyPr>
          <a:lstStyle/>
          <a:p>
            <a:r>
              <a:rPr lang="en-GB" sz="2400">
                <a:latin typeface="Times New Roman" pitchFamily="18" charset="0"/>
              </a:rPr>
              <a:t>Event</a:t>
            </a:r>
          </a:p>
        </p:txBody>
      </p:sp>
      <p:sp>
        <p:nvSpPr>
          <p:cNvPr id="10269" name="Line 29"/>
          <p:cNvSpPr>
            <a:spLocks noChangeShapeType="1"/>
          </p:cNvSpPr>
          <p:nvPr/>
        </p:nvSpPr>
        <p:spPr bwMode="auto">
          <a:xfrm>
            <a:off x="685800" y="2968625"/>
            <a:ext cx="4191000" cy="0"/>
          </a:xfrm>
          <a:prstGeom prst="line">
            <a:avLst/>
          </a:prstGeom>
          <a:noFill/>
          <a:ln w="9525" cap="rnd">
            <a:solidFill>
              <a:schemeClr val="tx1"/>
            </a:solidFill>
            <a:prstDash val="sysDot"/>
            <a:round/>
            <a:headEnd/>
            <a:tailEnd/>
          </a:ln>
        </p:spPr>
        <p:txBody>
          <a:bodyPr/>
          <a:lstStyle/>
          <a:p>
            <a:endParaRPr lang="en-GB"/>
          </a:p>
        </p:txBody>
      </p:sp>
      <p:sp>
        <p:nvSpPr>
          <p:cNvPr id="10270" name="Line 30"/>
          <p:cNvSpPr>
            <a:spLocks noChangeShapeType="1"/>
          </p:cNvSpPr>
          <p:nvPr/>
        </p:nvSpPr>
        <p:spPr bwMode="auto">
          <a:xfrm>
            <a:off x="1143000" y="5178425"/>
            <a:ext cx="0" cy="914400"/>
          </a:xfrm>
          <a:prstGeom prst="line">
            <a:avLst/>
          </a:prstGeom>
          <a:noFill/>
          <a:ln w="38100" cmpd="dbl">
            <a:solidFill>
              <a:schemeClr val="tx1"/>
            </a:solidFill>
            <a:round/>
            <a:headEnd/>
            <a:tailEnd/>
          </a:ln>
        </p:spPr>
        <p:txBody>
          <a:bodyPr/>
          <a:lstStyle/>
          <a:p>
            <a:endParaRPr lang="en-GB"/>
          </a:p>
        </p:txBody>
      </p:sp>
      <p:sp>
        <p:nvSpPr>
          <p:cNvPr id="10271" name="Line 31"/>
          <p:cNvSpPr>
            <a:spLocks noChangeShapeType="1"/>
          </p:cNvSpPr>
          <p:nvPr/>
        </p:nvSpPr>
        <p:spPr bwMode="auto">
          <a:xfrm>
            <a:off x="1752600" y="5178425"/>
            <a:ext cx="0" cy="914400"/>
          </a:xfrm>
          <a:prstGeom prst="line">
            <a:avLst/>
          </a:prstGeom>
          <a:noFill/>
          <a:ln w="38100" cmpd="dbl">
            <a:solidFill>
              <a:schemeClr val="tx1"/>
            </a:solidFill>
            <a:round/>
            <a:headEnd/>
            <a:tailEnd/>
          </a:ln>
        </p:spPr>
        <p:txBody>
          <a:bodyPr/>
          <a:lstStyle/>
          <a:p>
            <a:endParaRPr lang="en-GB"/>
          </a:p>
        </p:txBody>
      </p:sp>
      <p:sp>
        <p:nvSpPr>
          <p:cNvPr id="10272" name="Line 32"/>
          <p:cNvSpPr>
            <a:spLocks noChangeShapeType="1"/>
          </p:cNvSpPr>
          <p:nvPr/>
        </p:nvSpPr>
        <p:spPr bwMode="auto">
          <a:xfrm>
            <a:off x="2362200" y="5178425"/>
            <a:ext cx="0" cy="914400"/>
          </a:xfrm>
          <a:prstGeom prst="line">
            <a:avLst/>
          </a:prstGeom>
          <a:noFill/>
          <a:ln w="38100" cmpd="dbl">
            <a:solidFill>
              <a:schemeClr val="tx1"/>
            </a:solidFill>
            <a:round/>
            <a:headEnd/>
            <a:tailEnd/>
          </a:ln>
        </p:spPr>
        <p:txBody>
          <a:bodyPr/>
          <a:lstStyle/>
          <a:p>
            <a:endParaRPr lang="en-GB"/>
          </a:p>
        </p:txBody>
      </p:sp>
      <p:sp>
        <p:nvSpPr>
          <p:cNvPr id="10273" name="Line 33"/>
          <p:cNvSpPr>
            <a:spLocks noChangeShapeType="1"/>
          </p:cNvSpPr>
          <p:nvPr/>
        </p:nvSpPr>
        <p:spPr bwMode="auto">
          <a:xfrm>
            <a:off x="2971800" y="5178425"/>
            <a:ext cx="0" cy="914400"/>
          </a:xfrm>
          <a:prstGeom prst="line">
            <a:avLst/>
          </a:prstGeom>
          <a:noFill/>
          <a:ln w="38100" cmpd="dbl">
            <a:solidFill>
              <a:schemeClr val="tx1"/>
            </a:solidFill>
            <a:round/>
            <a:headEnd/>
            <a:tailEnd/>
          </a:ln>
        </p:spPr>
        <p:txBody>
          <a:bodyPr/>
          <a:lstStyle/>
          <a:p>
            <a:endParaRPr lang="en-GB"/>
          </a:p>
        </p:txBody>
      </p:sp>
      <p:sp>
        <p:nvSpPr>
          <p:cNvPr id="10274" name="Oval 34"/>
          <p:cNvSpPr>
            <a:spLocks noChangeArrowheads="1"/>
          </p:cNvSpPr>
          <p:nvPr/>
        </p:nvSpPr>
        <p:spPr bwMode="auto">
          <a:xfrm>
            <a:off x="1676400" y="5254625"/>
            <a:ext cx="152400" cy="152400"/>
          </a:xfrm>
          <a:prstGeom prst="ellipse">
            <a:avLst/>
          </a:prstGeom>
          <a:solidFill>
            <a:srgbClr val="FF3300"/>
          </a:solidFill>
          <a:ln w="9525">
            <a:solidFill>
              <a:schemeClr val="tx1"/>
            </a:solidFill>
            <a:round/>
            <a:headEnd/>
            <a:tailEnd/>
          </a:ln>
        </p:spPr>
        <p:txBody>
          <a:bodyPr wrap="none" anchor="ctr"/>
          <a:lstStyle/>
          <a:p>
            <a:endParaRPr lang="en-GB"/>
          </a:p>
        </p:txBody>
      </p:sp>
      <p:sp>
        <p:nvSpPr>
          <p:cNvPr id="10275" name="Text Box 35"/>
          <p:cNvSpPr txBox="1">
            <a:spLocks noChangeArrowheads="1"/>
          </p:cNvSpPr>
          <p:nvPr/>
        </p:nvSpPr>
        <p:spPr bwMode="auto">
          <a:xfrm>
            <a:off x="5029200" y="4324350"/>
            <a:ext cx="2209800" cy="336550"/>
          </a:xfrm>
          <a:prstGeom prst="rect">
            <a:avLst/>
          </a:prstGeom>
          <a:noFill/>
          <a:ln w="9525">
            <a:noFill/>
            <a:miter lim="800000"/>
            <a:headEnd/>
            <a:tailEnd/>
          </a:ln>
        </p:spPr>
        <p:txBody>
          <a:bodyPr>
            <a:spAutoFit/>
          </a:bodyPr>
          <a:lstStyle/>
          <a:p>
            <a:pPr>
              <a:spcBef>
                <a:spcPct val="50000"/>
              </a:spcBef>
            </a:pPr>
            <a:r>
              <a:rPr lang="en-GB" sz="1600"/>
              <a:t>Recombination</a:t>
            </a:r>
          </a:p>
        </p:txBody>
      </p:sp>
      <p:sp>
        <p:nvSpPr>
          <p:cNvPr id="10276" name="Text Box 36"/>
          <p:cNvSpPr txBox="1">
            <a:spLocks noChangeArrowheads="1"/>
          </p:cNvSpPr>
          <p:nvPr/>
        </p:nvSpPr>
        <p:spPr bwMode="auto">
          <a:xfrm>
            <a:off x="5029200" y="4019550"/>
            <a:ext cx="2209800" cy="336550"/>
          </a:xfrm>
          <a:prstGeom prst="rect">
            <a:avLst/>
          </a:prstGeom>
          <a:noFill/>
          <a:ln w="9525">
            <a:noFill/>
            <a:miter lim="800000"/>
            <a:headEnd/>
            <a:tailEnd/>
          </a:ln>
        </p:spPr>
        <p:txBody>
          <a:bodyPr>
            <a:spAutoFit/>
          </a:bodyPr>
          <a:lstStyle/>
          <a:p>
            <a:pPr>
              <a:spcBef>
                <a:spcPct val="50000"/>
              </a:spcBef>
            </a:pPr>
            <a:r>
              <a:rPr lang="en-GB" sz="1600"/>
              <a:t>Coalescence</a:t>
            </a:r>
          </a:p>
        </p:txBody>
      </p:sp>
      <p:sp>
        <p:nvSpPr>
          <p:cNvPr id="10277" name="Text Box 37"/>
          <p:cNvSpPr txBox="1">
            <a:spLocks noChangeArrowheads="1"/>
          </p:cNvSpPr>
          <p:nvPr/>
        </p:nvSpPr>
        <p:spPr bwMode="auto">
          <a:xfrm>
            <a:off x="5029200" y="3409950"/>
            <a:ext cx="2209800" cy="336550"/>
          </a:xfrm>
          <a:prstGeom prst="rect">
            <a:avLst/>
          </a:prstGeom>
          <a:noFill/>
          <a:ln w="9525">
            <a:noFill/>
            <a:miter lim="800000"/>
            <a:headEnd/>
            <a:tailEnd/>
          </a:ln>
        </p:spPr>
        <p:txBody>
          <a:bodyPr>
            <a:spAutoFit/>
          </a:bodyPr>
          <a:lstStyle/>
          <a:p>
            <a:pPr>
              <a:spcBef>
                <a:spcPct val="50000"/>
              </a:spcBef>
            </a:pPr>
            <a:r>
              <a:rPr lang="en-GB" sz="1600"/>
              <a:t>Coalescence</a:t>
            </a:r>
          </a:p>
        </p:txBody>
      </p:sp>
      <p:sp>
        <p:nvSpPr>
          <p:cNvPr id="10278" name="Text Box 38"/>
          <p:cNvSpPr txBox="1">
            <a:spLocks noChangeArrowheads="1"/>
          </p:cNvSpPr>
          <p:nvPr/>
        </p:nvSpPr>
        <p:spPr bwMode="auto">
          <a:xfrm>
            <a:off x="5029200" y="3105150"/>
            <a:ext cx="2209800" cy="336550"/>
          </a:xfrm>
          <a:prstGeom prst="rect">
            <a:avLst/>
          </a:prstGeom>
          <a:noFill/>
          <a:ln w="9525">
            <a:noFill/>
            <a:miter lim="800000"/>
            <a:headEnd/>
            <a:tailEnd/>
          </a:ln>
        </p:spPr>
        <p:txBody>
          <a:bodyPr>
            <a:spAutoFit/>
          </a:bodyPr>
          <a:lstStyle/>
          <a:p>
            <a:pPr>
              <a:spcBef>
                <a:spcPct val="50000"/>
              </a:spcBef>
            </a:pPr>
            <a:r>
              <a:rPr lang="en-GB" sz="1600"/>
              <a:t>Coalescence</a:t>
            </a:r>
          </a:p>
        </p:txBody>
      </p:sp>
      <p:sp>
        <p:nvSpPr>
          <p:cNvPr id="10279" name="Text Box 39"/>
          <p:cNvSpPr txBox="1">
            <a:spLocks noChangeArrowheads="1"/>
          </p:cNvSpPr>
          <p:nvPr/>
        </p:nvSpPr>
        <p:spPr bwMode="auto">
          <a:xfrm>
            <a:off x="5029200" y="2495550"/>
            <a:ext cx="1600200" cy="336550"/>
          </a:xfrm>
          <a:prstGeom prst="rect">
            <a:avLst/>
          </a:prstGeom>
          <a:noFill/>
          <a:ln w="9525">
            <a:noFill/>
            <a:miter lim="800000"/>
            <a:headEnd/>
            <a:tailEnd/>
          </a:ln>
        </p:spPr>
        <p:txBody>
          <a:bodyPr>
            <a:spAutoFit/>
          </a:bodyPr>
          <a:lstStyle/>
          <a:p>
            <a:pPr>
              <a:spcBef>
                <a:spcPct val="50000"/>
              </a:spcBef>
            </a:pPr>
            <a:r>
              <a:rPr lang="en-GB" sz="1600"/>
              <a:t>Coalescence</a:t>
            </a:r>
          </a:p>
        </p:txBody>
      </p:sp>
      <p:sp>
        <p:nvSpPr>
          <p:cNvPr id="10280" name="Oval 40"/>
          <p:cNvSpPr>
            <a:spLocks noChangeArrowheads="1"/>
          </p:cNvSpPr>
          <p:nvPr/>
        </p:nvSpPr>
        <p:spPr bwMode="auto">
          <a:xfrm>
            <a:off x="2286000" y="5254625"/>
            <a:ext cx="152400" cy="152400"/>
          </a:xfrm>
          <a:prstGeom prst="ellipse">
            <a:avLst/>
          </a:prstGeom>
          <a:solidFill>
            <a:srgbClr val="FF3300"/>
          </a:solidFill>
          <a:ln w="9525">
            <a:solidFill>
              <a:schemeClr val="tx1"/>
            </a:solidFill>
            <a:round/>
            <a:headEnd/>
            <a:tailEnd/>
          </a:ln>
        </p:spPr>
        <p:txBody>
          <a:bodyPr wrap="none" anchor="ctr"/>
          <a:lstStyle/>
          <a:p>
            <a:endParaRPr lang="en-GB"/>
          </a:p>
        </p:txBody>
      </p:sp>
      <p:sp>
        <p:nvSpPr>
          <p:cNvPr id="10281" name="Oval 41"/>
          <p:cNvSpPr>
            <a:spLocks noChangeArrowheads="1"/>
          </p:cNvSpPr>
          <p:nvPr/>
        </p:nvSpPr>
        <p:spPr bwMode="auto">
          <a:xfrm>
            <a:off x="2286000" y="5788025"/>
            <a:ext cx="152400" cy="152400"/>
          </a:xfrm>
          <a:prstGeom prst="ellipse">
            <a:avLst/>
          </a:prstGeom>
          <a:solidFill>
            <a:srgbClr val="0066FF"/>
          </a:solidFill>
          <a:ln w="9525">
            <a:solidFill>
              <a:schemeClr val="tx1"/>
            </a:solidFill>
            <a:round/>
            <a:headEnd/>
            <a:tailEnd/>
          </a:ln>
        </p:spPr>
        <p:txBody>
          <a:bodyPr wrap="none" anchor="ctr"/>
          <a:lstStyle/>
          <a:p>
            <a:endParaRPr lang="en-GB"/>
          </a:p>
        </p:txBody>
      </p:sp>
      <p:sp>
        <p:nvSpPr>
          <p:cNvPr id="10282" name="Oval 42"/>
          <p:cNvSpPr>
            <a:spLocks noChangeArrowheads="1"/>
          </p:cNvSpPr>
          <p:nvPr/>
        </p:nvSpPr>
        <p:spPr bwMode="auto">
          <a:xfrm>
            <a:off x="2895600" y="5788025"/>
            <a:ext cx="152400" cy="152400"/>
          </a:xfrm>
          <a:prstGeom prst="ellipse">
            <a:avLst/>
          </a:prstGeom>
          <a:solidFill>
            <a:srgbClr val="0066FF"/>
          </a:solidFill>
          <a:ln w="9525">
            <a:solidFill>
              <a:schemeClr val="tx1"/>
            </a:solidFill>
            <a:round/>
            <a:headEnd/>
            <a:tailEnd/>
          </a:ln>
        </p:spPr>
        <p:txBody>
          <a:bodyPr wrap="none" anchor="ctr"/>
          <a:lstStyle/>
          <a:p>
            <a:endParaRPr lang="en-GB"/>
          </a:p>
        </p:txBody>
      </p:sp>
      <p:sp>
        <p:nvSpPr>
          <p:cNvPr id="10283" name="Line 51"/>
          <p:cNvSpPr>
            <a:spLocks noChangeShapeType="1"/>
          </p:cNvSpPr>
          <p:nvPr/>
        </p:nvSpPr>
        <p:spPr bwMode="auto">
          <a:xfrm flipV="1">
            <a:off x="1187450" y="3500438"/>
            <a:ext cx="0" cy="1219200"/>
          </a:xfrm>
          <a:prstGeom prst="line">
            <a:avLst/>
          </a:prstGeom>
          <a:noFill/>
          <a:ln w="28575">
            <a:solidFill>
              <a:schemeClr val="accent2"/>
            </a:solidFill>
            <a:round/>
            <a:headEnd/>
            <a:tailEnd/>
          </a:ln>
        </p:spPr>
        <p:txBody>
          <a:bodyPr/>
          <a:lstStyle/>
          <a:p>
            <a:endParaRPr lang="en-GB"/>
          </a:p>
        </p:txBody>
      </p:sp>
      <p:sp>
        <p:nvSpPr>
          <p:cNvPr id="10284" name="Line 52"/>
          <p:cNvSpPr>
            <a:spLocks noChangeShapeType="1"/>
          </p:cNvSpPr>
          <p:nvPr/>
        </p:nvSpPr>
        <p:spPr bwMode="auto">
          <a:xfrm flipV="1">
            <a:off x="3059113" y="3213100"/>
            <a:ext cx="0" cy="1506538"/>
          </a:xfrm>
          <a:prstGeom prst="line">
            <a:avLst/>
          </a:prstGeom>
          <a:noFill/>
          <a:ln w="28575">
            <a:solidFill>
              <a:schemeClr val="accent2"/>
            </a:solidFill>
            <a:round/>
            <a:headEnd/>
            <a:tailEnd/>
          </a:ln>
        </p:spPr>
        <p:txBody>
          <a:bodyPr/>
          <a:lstStyle/>
          <a:p>
            <a:endParaRPr lang="en-GB"/>
          </a:p>
        </p:txBody>
      </p:sp>
      <p:sp>
        <p:nvSpPr>
          <p:cNvPr id="10285" name="Line 53"/>
          <p:cNvSpPr>
            <a:spLocks noChangeShapeType="1"/>
          </p:cNvSpPr>
          <p:nvPr/>
        </p:nvSpPr>
        <p:spPr bwMode="auto">
          <a:xfrm>
            <a:off x="1187450" y="3500438"/>
            <a:ext cx="360363" cy="0"/>
          </a:xfrm>
          <a:prstGeom prst="line">
            <a:avLst/>
          </a:prstGeom>
          <a:noFill/>
          <a:ln w="28575">
            <a:solidFill>
              <a:schemeClr val="accent2"/>
            </a:solidFill>
            <a:round/>
            <a:headEnd/>
            <a:tailEnd/>
          </a:ln>
        </p:spPr>
        <p:txBody>
          <a:bodyPr/>
          <a:lstStyle/>
          <a:p>
            <a:endParaRPr lang="en-GB"/>
          </a:p>
        </p:txBody>
      </p:sp>
      <p:sp>
        <p:nvSpPr>
          <p:cNvPr id="10286" name="Line 54"/>
          <p:cNvSpPr>
            <a:spLocks noChangeShapeType="1"/>
          </p:cNvSpPr>
          <p:nvPr/>
        </p:nvSpPr>
        <p:spPr bwMode="auto">
          <a:xfrm flipV="1">
            <a:off x="1547813" y="2565400"/>
            <a:ext cx="0" cy="935038"/>
          </a:xfrm>
          <a:prstGeom prst="line">
            <a:avLst/>
          </a:prstGeom>
          <a:noFill/>
          <a:ln w="28575">
            <a:solidFill>
              <a:schemeClr val="accent2"/>
            </a:solidFill>
            <a:round/>
            <a:headEnd/>
            <a:tailEnd/>
          </a:ln>
        </p:spPr>
        <p:txBody>
          <a:bodyPr/>
          <a:lstStyle/>
          <a:p>
            <a:endParaRPr lang="en-GB"/>
          </a:p>
        </p:txBody>
      </p:sp>
      <p:sp>
        <p:nvSpPr>
          <p:cNvPr id="10287" name="Line 55"/>
          <p:cNvSpPr>
            <a:spLocks noChangeShapeType="1"/>
          </p:cNvSpPr>
          <p:nvPr/>
        </p:nvSpPr>
        <p:spPr bwMode="auto">
          <a:xfrm flipV="1">
            <a:off x="2411413" y="4508500"/>
            <a:ext cx="0" cy="215900"/>
          </a:xfrm>
          <a:prstGeom prst="line">
            <a:avLst/>
          </a:prstGeom>
          <a:noFill/>
          <a:ln w="28575">
            <a:solidFill>
              <a:schemeClr val="accent2"/>
            </a:solidFill>
            <a:round/>
            <a:headEnd/>
            <a:tailEnd/>
          </a:ln>
        </p:spPr>
        <p:txBody>
          <a:bodyPr/>
          <a:lstStyle/>
          <a:p>
            <a:endParaRPr lang="en-GB"/>
          </a:p>
        </p:txBody>
      </p:sp>
      <p:sp>
        <p:nvSpPr>
          <p:cNvPr id="10288" name="Line 56"/>
          <p:cNvSpPr>
            <a:spLocks noChangeShapeType="1"/>
          </p:cNvSpPr>
          <p:nvPr/>
        </p:nvSpPr>
        <p:spPr bwMode="auto">
          <a:xfrm>
            <a:off x="2051050" y="4508500"/>
            <a:ext cx="288925" cy="0"/>
          </a:xfrm>
          <a:prstGeom prst="line">
            <a:avLst/>
          </a:prstGeom>
          <a:noFill/>
          <a:ln w="28575">
            <a:solidFill>
              <a:srgbClr val="FF0000"/>
            </a:solidFill>
            <a:round/>
            <a:headEnd/>
            <a:tailEnd/>
          </a:ln>
        </p:spPr>
        <p:txBody>
          <a:bodyPr/>
          <a:lstStyle/>
          <a:p>
            <a:endParaRPr lang="en-GB"/>
          </a:p>
        </p:txBody>
      </p:sp>
      <p:sp>
        <p:nvSpPr>
          <p:cNvPr id="10289" name="Line 57"/>
          <p:cNvSpPr>
            <a:spLocks noChangeShapeType="1"/>
          </p:cNvSpPr>
          <p:nvPr/>
        </p:nvSpPr>
        <p:spPr bwMode="auto">
          <a:xfrm flipV="1">
            <a:off x="1835150" y="4149725"/>
            <a:ext cx="0" cy="574675"/>
          </a:xfrm>
          <a:prstGeom prst="line">
            <a:avLst/>
          </a:prstGeom>
          <a:noFill/>
          <a:ln w="28575">
            <a:solidFill>
              <a:schemeClr val="accent2"/>
            </a:solidFill>
            <a:round/>
            <a:headEnd/>
            <a:tailEnd/>
          </a:ln>
        </p:spPr>
        <p:txBody>
          <a:bodyPr/>
          <a:lstStyle/>
          <a:p>
            <a:endParaRPr lang="en-GB"/>
          </a:p>
        </p:txBody>
      </p:sp>
      <p:sp>
        <p:nvSpPr>
          <p:cNvPr id="10290" name="Line 58"/>
          <p:cNvSpPr>
            <a:spLocks noChangeShapeType="1"/>
          </p:cNvSpPr>
          <p:nvPr/>
        </p:nvSpPr>
        <p:spPr bwMode="auto">
          <a:xfrm>
            <a:off x="1835150" y="4149725"/>
            <a:ext cx="144463" cy="0"/>
          </a:xfrm>
          <a:prstGeom prst="line">
            <a:avLst/>
          </a:prstGeom>
          <a:noFill/>
          <a:ln w="28575">
            <a:solidFill>
              <a:schemeClr val="accent2"/>
            </a:solidFill>
            <a:round/>
            <a:headEnd/>
            <a:tailEnd/>
          </a:ln>
        </p:spPr>
        <p:txBody>
          <a:bodyPr/>
          <a:lstStyle/>
          <a:p>
            <a:endParaRPr lang="en-GB"/>
          </a:p>
        </p:txBody>
      </p:sp>
      <p:sp>
        <p:nvSpPr>
          <p:cNvPr id="10291" name="Line 59"/>
          <p:cNvSpPr>
            <a:spLocks noChangeShapeType="1"/>
          </p:cNvSpPr>
          <p:nvPr/>
        </p:nvSpPr>
        <p:spPr bwMode="auto">
          <a:xfrm>
            <a:off x="1547813" y="3500438"/>
            <a:ext cx="431800" cy="0"/>
          </a:xfrm>
          <a:prstGeom prst="line">
            <a:avLst/>
          </a:prstGeom>
          <a:noFill/>
          <a:ln w="28575">
            <a:solidFill>
              <a:schemeClr val="accent2"/>
            </a:solidFill>
            <a:round/>
            <a:headEnd/>
            <a:tailEnd/>
          </a:ln>
        </p:spPr>
        <p:txBody>
          <a:bodyPr/>
          <a:lstStyle/>
          <a:p>
            <a:endParaRPr lang="en-GB"/>
          </a:p>
        </p:txBody>
      </p:sp>
      <p:sp>
        <p:nvSpPr>
          <p:cNvPr id="10292" name="Line 60"/>
          <p:cNvSpPr>
            <a:spLocks noChangeShapeType="1"/>
          </p:cNvSpPr>
          <p:nvPr/>
        </p:nvSpPr>
        <p:spPr bwMode="auto">
          <a:xfrm>
            <a:off x="2700338" y="3213100"/>
            <a:ext cx="358775" cy="0"/>
          </a:xfrm>
          <a:prstGeom prst="line">
            <a:avLst/>
          </a:prstGeom>
          <a:noFill/>
          <a:ln w="28575">
            <a:solidFill>
              <a:schemeClr val="accent2"/>
            </a:solidFill>
            <a:round/>
            <a:headEnd/>
            <a:tailEnd/>
          </a:ln>
        </p:spPr>
        <p:txBody>
          <a:bodyPr/>
          <a:lstStyle/>
          <a:p>
            <a:endParaRPr lang="en-GB"/>
          </a:p>
        </p:txBody>
      </p:sp>
      <p:sp>
        <p:nvSpPr>
          <p:cNvPr id="10293" name="Line 61"/>
          <p:cNvSpPr>
            <a:spLocks noChangeShapeType="1"/>
          </p:cNvSpPr>
          <p:nvPr/>
        </p:nvSpPr>
        <p:spPr bwMode="auto">
          <a:xfrm flipV="1">
            <a:off x="2916238" y="2565400"/>
            <a:ext cx="0" cy="647700"/>
          </a:xfrm>
          <a:prstGeom prst="line">
            <a:avLst/>
          </a:prstGeom>
          <a:noFill/>
          <a:ln w="28575">
            <a:solidFill>
              <a:schemeClr val="accent2"/>
            </a:solidFill>
            <a:round/>
            <a:headEnd/>
            <a:tailEnd/>
          </a:ln>
        </p:spPr>
        <p:txBody>
          <a:bodyPr/>
          <a:lstStyle/>
          <a:p>
            <a:endParaRPr lang="en-GB"/>
          </a:p>
        </p:txBody>
      </p:sp>
      <p:sp>
        <p:nvSpPr>
          <p:cNvPr id="10294" name="Line 62"/>
          <p:cNvSpPr>
            <a:spLocks noChangeShapeType="1"/>
          </p:cNvSpPr>
          <p:nvPr/>
        </p:nvSpPr>
        <p:spPr bwMode="auto">
          <a:xfrm>
            <a:off x="1547813" y="2565400"/>
            <a:ext cx="1368425" cy="0"/>
          </a:xfrm>
          <a:prstGeom prst="line">
            <a:avLst/>
          </a:prstGeom>
          <a:noFill/>
          <a:ln w="28575">
            <a:solidFill>
              <a:schemeClr val="accent2"/>
            </a:solidFill>
            <a:round/>
            <a:headEnd/>
            <a:tailEnd/>
          </a:ln>
        </p:spPr>
        <p:txBody>
          <a:bodyPr/>
          <a:lstStyle/>
          <a:p>
            <a:endParaRPr lang="en-GB"/>
          </a:p>
        </p:txBody>
      </p:sp>
      <p:sp>
        <p:nvSpPr>
          <p:cNvPr id="10295" name="Oval 63"/>
          <p:cNvSpPr>
            <a:spLocks noChangeArrowheads="1"/>
          </p:cNvSpPr>
          <p:nvPr/>
        </p:nvSpPr>
        <p:spPr bwMode="auto">
          <a:xfrm>
            <a:off x="2835275" y="2892425"/>
            <a:ext cx="152400" cy="152400"/>
          </a:xfrm>
          <a:prstGeom prst="ellipse">
            <a:avLst/>
          </a:prstGeom>
          <a:solidFill>
            <a:srgbClr val="0066FF"/>
          </a:solidFill>
          <a:ln w="9525">
            <a:solidFill>
              <a:schemeClr val="tx1"/>
            </a:solidFill>
            <a:round/>
            <a:headEnd/>
            <a:tailEnd/>
          </a:ln>
        </p:spPr>
        <p:txBody>
          <a:bodyPr wrap="none" anchor="ctr"/>
          <a:lstStyle/>
          <a:p>
            <a:endParaRPr lang="en-GB"/>
          </a:p>
        </p:txBody>
      </p:sp>
      <p:sp>
        <p:nvSpPr>
          <p:cNvPr id="73793" name="Oval 65"/>
          <p:cNvSpPr>
            <a:spLocks noChangeArrowheads="1"/>
          </p:cNvSpPr>
          <p:nvPr/>
        </p:nvSpPr>
        <p:spPr bwMode="auto">
          <a:xfrm>
            <a:off x="2195513" y="4292600"/>
            <a:ext cx="360362" cy="360363"/>
          </a:xfrm>
          <a:prstGeom prst="ellipse">
            <a:avLst/>
          </a:prstGeom>
          <a:noFill/>
          <a:ln w="38100">
            <a:solidFill>
              <a:schemeClr val="folHlink"/>
            </a:solidFill>
            <a:round/>
            <a:headEnd/>
            <a:tailEnd/>
          </a:ln>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9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smtClean="0"/>
              <a:t>Deconstructing the ARG</a:t>
            </a:r>
          </a:p>
        </p:txBody>
      </p:sp>
      <p:grpSp>
        <p:nvGrpSpPr>
          <p:cNvPr id="2" name="Group 4"/>
          <p:cNvGrpSpPr>
            <a:grpSpLocks/>
          </p:cNvGrpSpPr>
          <p:nvPr/>
        </p:nvGrpSpPr>
        <p:grpSpPr bwMode="auto">
          <a:xfrm>
            <a:off x="3779838" y="1196975"/>
            <a:ext cx="1273175" cy="1371600"/>
            <a:chOff x="1344" y="3552"/>
            <a:chExt cx="1248" cy="1344"/>
          </a:xfrm>
        </p:grpSpPr>
        <p:sp>
          <p:nvSpPr>
            <p:cNvPr id="11320" name="Line 5"/>
            <p:cNvSpPr>
              <a:spLocks noChangeShapeType="1"/>
            </p:cNvSpPr>
            <p:nvPr/>
          </p:nvSpPr>
          <p:spPr bwMode="auto">
            <a:xfrm flipV="1">
              <a:off x="1344" y="4656"/>
              <a:ext cx="1" cy="230"/>
            </a:xfrm>
            <a:prstGeom prst="line">
              <a:avLst/>
            </a:prstGeom>
            <a:noFill/>
            <a:ln w="28575">
              <a:solidFill>
                <a:schemeClr val="tx1"/>
              </a:solidFill>
              <a:round/>
              <a:headEnd/>
              <a:tailEnd/>
            </a:ln>
          </p:spPr>
          <p:txBody>
            <a:bodyPr/>
            <a:lstStyle/>
            <a:p>
              <a:endParaRPr lang="en-GB"/>
            </a:p>
          </p:txBody>
        </p:sp>
        <p:sp>
          <p:nvSpPr>
            <p:cNvPr id="11321" name="Line 6"/>
            <p:cNvSpPr>
              <a:spLocks noChangeShapeType="1"/>
            </p:cNvSpPr>
            <p:nvPr/>
          </p:nvSpPr>
          <p:spPr bwMode="auto">
            <a:xfrm flipV="1">
              <a:off x="1728" y="4656"/>
              <a:ext cx="1" cy="230"/>
            </a:xfrm>
            <a:prstGeom prst="line">
              <a:avLst/>
            </a:prstGeom>
            <a:noFill/>
            <a:ln w="28575">
              <a:solidFill>
                <a:schemeClr val="tx1"/>
              </a:solidFill>
              <a:round/>
              <a:headEnd/>
              <a:tailEnd/>
            </a:ln>
          </p:spPr>
          <p:txBody>
            <a:bodyPr/>
            <a:lstStyle/>
            <a:p>
              <a:endParaRPr lang="en-GB"/>
            </a:p>
          </p:txBody>
        </p:sp>
        <p:sp>
          <p:nvSpPr>
            <p:cNvPr id="11322" name="Line 7"/>
            <p:cNvSpPr>
              <a:spLocks noChangeShapeType="1"/>
            </p:cNvSpPr>
            <p:nvPr/>
          </p:nvSpPr>
          <p:spPr bwMode="auto">
            <a:xfrm>
              <a:off x="1344" y="4656"/>
              <a:ext cx="384" cy="2"/>
            </a:xfrm>
            <a:prstGeom prst="line">
              <a:avLst/>
            </a:prstGeom>
            <a:noFill/>
            <a:ln w="28575">
              <a:solidFill>
                <a:schemeClr val="tx1"/>
              </a:solidFill>
              <a:round/>
              <a:headEnd/>
              <a:tailEnd/>
            </a:ln>
          </p:spPr>
          <p:txBody>
            <a:bodyPr/>
            <a:lstStyle/>
            <a:p>
              <a:endParaRPr lang="en-GB"/>
            </a:p>
          </p:txBody>
        </p:sp>
        <p:sp>
          <p:nvSpPr>
            <p:cNvPr id="11323" name="Line 8"/>
            <p:cNvSpPr>
              <a:spLocks noChangeShapeType="1"/>
            </p:cNvSpPr>
            <p:nvPr/>
          </p:nvSpPr>
          <p:spPr bwMode="auto">
            <a:xfrm flipV="1">
              <a:off x="2064" y="4608"/>
              <a:ext cx="0" cy="288"/>
            </a:xfrm>
            <a:prstGeom prst="line">
              <a:avLst/>
            </a:prstGeom>
            <a:noFill/>
            <a:ln w="28575">
              <a:solidFill>
                <a:schemeClr val="tx1"/>
              </a:solidFill>
              <a:round/>
              <a:headEnd/>
              <a:tailEnd/>
            </a:ln>
          </p:spPr>
          <p:txBody>
            <a:bodyPr/>
            <a:lstStyle/>
            <a:p>
              <a:endParaRPr lang="en-GB"/>
            </a:p>
          </p:txBody>
        </p:sp>
        <p:sp>
          <p:nvSpPr>
            <p:cNvPr id="11324" name="Line 9"/>
            <p:cNvSpPr>
              <a:spLocks noChangeShapeType="1"/>
            </p:cNvSpPr>
            <p:nvPr/>
          </p:nvSpPr>
          <p:spPr bwMode="auto">
            <a:xfrm flipV="1">
              <a:off x="1536" y="4512"/>
              <a:ext cx="384" cy="2"/>
            </a:xfrm>
            <a:prstGeom prst="line">
              <a:avLst/>
            </a:prstGeom>
            <a:noFill/>
            <a:ln w="28575">
              <a:solidFill>
                <a:schemeClr val="tx1"/>
              </a:solidFill>
              <a:round/>
              <a:headEnd/>
              <a:tailEnd/>
            </a:ln>
          </p:spPr>
          <p:txBody>
            <a:bodyPr/>
            <a:lstStyle/>
            <a:p>
              <a:endParaRPr lang="en-GB"/>
            </a:p>
          </p:txBody>
        </p:sp>
        <p:sp>
          <p:nvSpPr>
            <p:cNvPr id="11325" name="Line 10"/>
            <p:cNvSpPr>
              <a:spLocks noChangeShapeType="1"/>
            </p:cNvSpPr>
            <p:nvPr/>
          </p:nvSpPr>
          <p:spPr bwMode="auto">
            <a:xfrm flipV="1">
              <a:off x="1728" y="3552"/>
              <a:ext cx="672" cy="2"/>
            </a:xfrm>
            <a:prstGeom prst="line">
              <a:avLst/>
            </a:prstGeom>
            <a:noFill/>
            <a:ln w="28575">
              <a:solidFill>
                <a:schemeClr val="tx1"/>
              </a:solidFill>
              <a:round/>
              <a:headEnd/>
              <a:tailEnd/>
            </a:ln>
          </p:spPr>
          <p:txBody>
            <a:bodyPr/>
            <a:lstStyle/>
            <a:p>
              <a:endParaRPr lang="en-GB"/>
            </a:p>
          </p:txBody>
        </p:sp>
        <p:sp>
          <p:nvSpPr>
            <p:cNvPr id="11326" name="Line 11"/>
            <p:cNvSpPr>
              <a:spLocks noChangeShapeType="1"/>
            </p:cNvSpPr>
            <p:nvPr/>
          </p:nvSpPr>
          <p:spPr bwMode="auto">
            <a:xfrm flipV="1">
              <a:off x="1920" y="4512"/>
              <a:ext cx="0" cy="96"/>
            </a:xfrm>
            <a:prstGeom prst="line">
              <a:avLst/>
            </a:prstGeom>
            <a:noFill/>
            <a:ln w="28575">
              <a:solidFill>
                <a:schemeClr val="tx1"/>
              </a:solidFill>
              <a:round/>
              <a:headEnd/>
              <a:tailEnd/>
            </a:ln>
          </p:spPr>
          <p:txBody>
            <a:bodyPr/>
            <a:lstStyle/>
            <a:p>
              <a:endParaRPr lang="en-GB"/>
            </a:p>
          </p:txBody>
        </p:sp>
        <p:sp>
          <p:nvSpPr>
            <p:cNvPr id="11327" name="Line 12"/>
            <p:cNvSpPr>
              <a:spLocks noChangeShapeType="1"/>
            </p:cNvSpPr>
            <p:nvPr/>
          </p:nvSpPr>
          <p:spPr bwMode="auto">
            <a:xfrm flipV="1">
              <a:off x="1536" y="4512"/>
              <a:ext cx="0" cy="144"/>
            </a:xfrm>
            <a:prstGeom prst="line">
              <a:avLst/>
            </a:prstGeom>
            <a:noFill/>
            <a:ln w="28575">
              <a:solidFill>
                <a:schemeClr val="tx1"/>
              </a:solidFill>
              <a:round/>
              <a:headEnd/>
              <a:tailEnd/>
            </a:ln>
          </p:spPr>
          <p:txBody>
            <a:bodyPr/>
            <a:lstStyle/>
            <a:p>
              <a:endParaRPr lang="en-GB"/>
            </a:p>
          </p:txBody>
        </p:sp>
        <p:sp>
          <p:nvSpPr>
            <p:cNvPr id="11328" name="Line 13"/>
            <p:cNvSpPr>
              <a:spLocks noChangeShapeType="1"/>
            </p:cNvSpPr>
            <p:nvPr/>
          </p:nvSpPr>
          <p:spPr bwMode="auto">
            <a:xfrm flipH="1" flipV="1">
              <a:off x="2592" y="4320"/>
              <a:ext cx="0" cy="576"/>
            </a:xfrm>
            <a:prstGeom prst="line">
              <a:avLst/>
            </a:prstGeom>
            <a:noFill/>
            <a:ln w="28575">
              <a:solidFill>
                <a:schemeClr val="tx1"/>
              </a:solidFill>
              <a:round/>
              <a:headEnd/>
              <a:tailEnd/>
            </a:ln>
          </p:spPr>
          <p:txBody>
            <a:bodyPr/>
            <a:lstStyle/>
            <a:p>
              <a:endParaRPr lang="en-GB"/>
            </a:p>
          </p:txBody>
        </p:sp>
        <p:sp>
          <p:nvSpPr>
            <p:cNvPr id="11329" name="Line 14"/>
            <p:cNvSpPr>
              <a:spLocks noChangeShapeType="1"/>
            </p:cNvSpPr>
            <p:nvPr/>
          </p:nvSpPr>
          <p:spPr bwMode="auto">
            <a:xfrm flipV="1">
              <a:off x="1728" y="3552"/>
              <a:ext cx="0" cy="960"/>
            </a:xfrm>
            <a:prstGeom prst="line">
              <a:avLst/>
            </a:prstGeom>
            <a:noFill/>
            <a:ln w="28575">
              <a:solidFill>
                <a:schemeClr val="tx1"/>
              </a:solidFill>
              <a:round/>
              <a:headEnd/>
              <a:tailEnd/>
            </a:ln>
          </p:spPr>
          <p:txBody>
            <a:bodyPr/>
            <a:lstStyle/>
            <a:p>
              <a:endParaRPr lang="en-GB"/>
            </a:p>
          </p:txBody>
        </p:sp>
        <p:sp>
          <p:nvSpPr>
            <p:cNvPr id="11330" name="Line 15"/>
            <p:cNvSpPr>
              <a:spLocks noChangeShapeType="1"/>
            </p:cNvSpPr>
            <p:nvPr/>
          </p:nvSpPr>
          <p:spPr bwMode="auto">
            <a:xfrm flipV="1">
              <a:off x="2400" y="3552"/>
              <a:ext cx="0" cy="768"/>
            </a:xfrm>
            <a:prstGeom prst="line">
              <a:avLst/>
            </a:prstGeom>
            <a:noFill/>
            <a:ln w="28575">
              <a:solidFill>
                <a:schemeClr val="tx1"/>
              </a:solidFill>
              <a:round/>
              <a:headEnd/>
              <a:tailEnd/>
            </a:ln>
          </p:spPr>
          <p:txBody>
            <a:bodyPr/>
            <a:lstStyle/>
            <a:p>
              <a:endParaRPr lang="en-GB"/>
            </a:p>
          </p:txBody>
        </p:sp>
        <p:sp>
          <p:nvSpPr>
            <p:cNvPr id="11331" name="Line 16"/>
            <p:cNvSpPr>
              <a:spLocks noChangeShapeType="1"/>
            </p:cNvSpPr>
            <p:nvPr/>
          </p:nvSpPr>
          <p:spPr bwMode="auto">
            <a:xfrm>
              <a:off x="2400" y="4320"/>
              <a:ext cx="192" cy="0"/>
            </a:xfrm>
            <a:prstGeom prst="line">
              <a:avLst/>
            </a:prstGeom>
            <a:noFill/>
            <a:ln w="28575">
              <a:solidFill>
                <a:schemeClr val="tx1"/>
              </a:solidFill>
              <a:round/>
              <a:headEnd/>
              <a:tailEnd/>
            </a:ln>
          </p:spPr>
          <p:txBody>
            <a:bodyPr/>
            <a:lstStyle/>
            <a:p>
              <a:endParaRPr lang="en-GB"/>
            </a:p>
          </p:txBody>
        </p:sp>
        <p:sp>
          <p:nvSpPr>
            <p:cNvPr id="11332" name="Line 17"/>
            <p:cNvSpPr>
              <a:spLocks noChangeShapeType="1"/>
            </p:cNvSpPr>
            <p:nvPr/>
          </p:nvSpPr>
          <p:spPr bwMode="auto">
            <a:xfrm flipV="1">
              <a:off x="1920" y="4608"/>
              <a:ext cx="144" cy="0"/>
            </a:xfrm>
            <a:prstGeom prst="line">
              <a:avLst/>
            </a:prstGeom>
            <a:noFill/>
            <a:ln w="28575">
              <a:solidFill>
                <a:schemeClr val="tx1"/>
              </a:solidFill>
              <a:round/>
              <a:headEnd/>
              <a:tailEnd/>
            </a:ln>
          </p:spPr>
          <p:txBody>
            <a:bodyPr/>
            <a:lstStyle/>
            <a:p>
              <a:endParaRPr lang="en-GB"/>
            </a:p>
          </p:txBody>
        </p:sp>
        <p:sp>
          <p:nvSpPr>
            <p:cNvPr id="11333" name="Line 18"/>
            <p:cNvSpPr>
              <a:spLocks noChangeShapeType="1"/>
            </p:cNvSpPr>
            <p:nvPr/>
          </p:nvSpPr>
          <p:spPr bwMode="auto">
            <a:xfrm flipV="1">
              <a:off x="2208" y="4320"/>
              <a:ext cx="0" cy="288"/>
            </a:xfrm>
            <a:prstGeom prst="line">
              <a:avLst/>
            </a:prstGeom>
            <a:noFill/>
            <a:ln w="28575">
              <a:solidFill>
                <a:schemeClr val="tx1"/>
              </a:solidFill>
              <a:round/>
              <a:headEnd/>
              <a:tailEnd/>
            </a:ln>
          </p:spPr>
          <p:txBody>
            <a:bodyPr/>
            <a:lstStyle/>
            <a:p>
              <a:endParaRPr lang="en-GB"/>
            </a:p>
          </p:txBody>
        </p:sp>
        <p:sp>
          <p:nvSpPr>
            <p:cNvPr id="11334" name="Line 19"/>
            <p:cNvSpPr>
              <a:spLocks noChangeShapeType="1"/>
            </p:cNvSpPr>
            <p:nvPr/>
          </p:nvSpPr>
          <p:spPr bwMode="auto">
            <a:xfrm flipV="1">
              <a:off x="2064" y="4608"/>
              <a:ext cx="144" cy="0"/>
            </a:xfrm>
            <a:prstGeom prst="line">
              <a:avLst/>
            </a:prstGeom>
            <a:noFill/>
            <a:ln w="28575">
              <a:solidFill>
                <a:schemeClr val="tx1"/>
              </a:solidFill>
              <a:round/>
              <a:headEnd/>
              <a:tailEnd/>
            </a:ln>
          </p:spPr>
          <p:txBody>
            <a:bodyPr/>
            <a:lstStyle/>
            <a:p>
              <a:endParaRPr lang="en-GB"/>
            </a:p>
          </p:txBody>
        </p:sp>
        <p:sp>
          <p:nvSpPr>
            <p:cNvPr id="11335" name="Line 20"/>
            <p:cNvSpPr>
              <a:spLocks noChangeShapeType="1"/>
            </p:cNvSpPr>
            <p:nvPr/>
          </p:nvSpPr>
          <p:spPr bwMode="auto">
            <a:xfrm flipV="1">
              <a:off x="2208" y="4320"/>
              <a:ext cx="192" cy="0"/>
            </a:xfrm>
            <a:prstGeom prst="line">
              <a:avLst/>
            </a:prstGeom>
            <a:noFill/>
            <a:ln w="28575">
              <a:solidFill>
                <a:schemeClr val="tx1"/>
              </a:solidFill>
              <a:round/>
              <a:headEnd/>
              <a:tailEnd/>
            </a:ln>
          </p:spPr>
          <p:txBody>
            <a:bodyPr/>
            <a:lstStyle/>
            <a:p>
              <a:endParaRPr lang="en-GB"/>
            </a:p>
          </p:txBody>
        </p:sp>
      </p:grpSp>
      <p:sp>
        <p:nvSpPr>
          <p:cNvPr id="11268" name="Line 22"/>
          <p:cNvSpPr>
            <a:spLocks noChangeShapeType="1"/>
          </p:cNvSpPr>
          <p:nvPr/>
        </p:nvSpPr>
        <p:spPr bwMode="auto">
          <a:xfrm flipV="1">
            <a:off x="2955925" y="4300538"/>
            <a:ext cx="1588" cy="234950"/>
          </a:xfrm>
          <a:prstGeom prst="line">
            <a:avLst/>
          </a:prstGeom>
          <a:noFill/>
          <a:ln w="28575">
            <a:solidFill>
              <a:srgbClr val="FF0000"/>
            </a:solidFill>
            <a:round/>
            <a:headEnd/>
            <a:tailEnd/>
          </a:ln>
        </p:spPr>
        <p:txBody>
          <a:bodyPr/>
          <a:lstStyle/>
          <a:p>
            <a:endParaRPr lang="en-GB"/>
          </a:p>
        </p:txBody>
      </p:sp>
      <p:sp>
        <p:nvSpPr>
          <p:cNvPr id="11269" name="Line 23"/>
          <p:cNvSpPr>
            <a:spLocks noChangeShapeType="1"/>
          </p:cNvSpPr>
          <p:nvPr/>
        </p:nvSpPr>
        <p:spPr bwMode="auto">
          <a:xfrm flipV="1">
            <a:off x="3348038" y="4300538"/>
            <a:ext cx="0" cy="234950"/>
          </a:xfrm>
          <a:prstGeom prst="line">
            <a:avLst/>
          </a:prstGeom>
          <a:noFill/>
          <a:ln w="28575">
            <a:solidFill>
              <a:srgbClr val="FF0000"/>
            </a:solidFill>
            <a:round/>
            <a:headEnd/>
            <a:tailEnd/>
          </a:ln>
        </p:spPr>
        <p:txBody>
          <a:bodyPr/>
          <a:lstStyle/>
          <a:p>
            <a:endParaRPr lang="en-GB"/>
          </a:p>
        </p:txBody>
      </p:sp>
      <p:sp>
        <p:nvSpPr>
          <p:cNvPr id="11270" name="Line 24"/>
          <p:cNvSpPr>
            <a:spLocks noChangeShapeType="1"/>
          </p:cNvSpPr>
          <p:nvPr/>
        </p:nvSpPr>
        <p:spPr bwMode="auto">
          <a:xfrm>
            <a:off x="2955925" y="4300538"/>
            <a:ext cx="392113" cy="1587"/>
          </a:xfrm>
          <a:prstGeom prst="line">
            <a:avLst/>
          </a:prstGeom>
          <a:noFill/>
          <a:ln w="28575">
            <a:solidFill>
              <a:srgbClr val="FF0000"/>
            </a:solidFill>
            <a:round/>
            <a:headEnd/>
            <a:tailEnd/>
          </a:ln>
        </p:spPr>
        <p:txBody>
          <a:bodyPr/>
          <a:lstStyle/>
          <a:p>
            <a:endParaRPr lang="en-GB"/>
          </a:p>
        </p:txBody>
      </p:sp>
      <p:sp>
        <p:nvSpPr>
          <p:cNvPr id="11271" name="Line 25"/>
          <p:cNvSpPr>
            <a:spLocks noChangeShapeType="1"/>
          </p:cNvSpPr>
          <p:nvPr/>
        </p:nvSpPr>
        <p:spPr bwMode="auto">
          <a:xfrm flipV="1">
            <a:off x="3690938" y="4251325"/>
            <a:ext cx="0" cy="293688"/>
          </a:xfrm>
          <a:prstGeom prst="line">
            <a:avLst/>
          </a:prstGeom>
          <a:noFill/>
          <a:ln w="28575">
            <a:solidFill>
              <a:srgbClr val="FF0000"/>
            </a:solidFill>
            <a:round/>
            <a:headEnd/>
            <a:tailEnd/>
          </a:ln>
        </p:spPr>
        <p:txBody>
          <a:bodyPr/>
          <a:lstStyle/>
          <a:p>
            <a:endParaRPr lang="en-GB"/>
          </a:p>
        </p:txBody>
      </p:sp>
      <p:sp>
        <p:nvSpPr>
          <p:cNvPr id="11272" name="Line 26"/>
          <p:cNvSpPr>
            <a:spLocks noChangeShapeType="1"/>
          </p:cNvSpPr>
          <p:nvPr/>
        </p:nvSpPr>
        <p:spPr bwMode="auto">
          <a:xfrm flipV="1">
            <a:off x="3151188" y="4152900"/>
            <a:ext cx="392112" cy="3175"/>
          </a:xfrm>
          <a:prstGeom prst="line">
            <a:avLst/>
          </a:prstGeom>
          <a:noFill/>
          <a:ln w="28575">
            <a:solidFill>
              <a:srgbClr val="FF0000"/>
            </a:solidFill>
            <a:round/>
            <a:headEnd/>
            <a:tailEnd/>
          </a:ln>
        </p:spPr>
        <p:txBody>
          <a:bodyPr/>
          <a:lstStyle/>
          <a:p>
            <a:endParaRPr lang="en-GB"/>
          </a:p>
        </p:txBody>
      </p:sp>
      <p:sp>
        <p:nvSpPr>
          <p:cNvPr id="11273" name="Line 27"/>
          <p:cNvSpPr>
            <a:spLocks noChangeShapeType="1"/>
          </p:cNvSpPr>
          <p:nvPr/>
        </p:nvSpPr>
        <p:spPr bwMode="auto">
          <a:xfrm flipV="1">
            <a:off x="3348038" y="3175000"/>
            <a:ext cx="684212" cy="1588"/>
          </a:xfrm>
          <a:prstGeom prst="line">
            <a:avLst/>
          </a:prstGeom>
          <a:noFill/>
          <a:ln w="28575">
            <a:solidFill>
              <a:srgbClr val="FF0000"/>
            </a:solidFill>
            <a:round/>
            <a:headEnd/>
            <a:tailEnd/>
          </a:ln>
        </p:spPr>
        <p:txBody>
          <a:bodyPr/>
          <a:lstStyle/>
          <a:p>
            <a:endParaRPr lang="en-GB"/>
          </a:p>
        </p:txBody>
      </p:sp>
      <p:sp>
        <p:nvSpPr>
          <p:cNvPr id="11274" name="Line 28"/>
          <p:cNvSpPr>
            <a:spLocks noChangeShapeType="1"/>
          </p:cNvSpPr>
          <p:nvPr/>
        </p:nvSpPr>
        <p:spPr bwMode="auto">
          <a:xfrm flipV="1">
            <a:off x="3543300" y="4152900"/>
            <a:ext cx="0" cy="98425"/>
          </a:xfrm>
          <a:prstGeom prst="line">
            <a:avLst/>
          </a:prstGeom>
          <a:noFill/>
          <a:ln w="28575">
            <a:solidFill>
              <a:srgbClr val="FF0000"/>
            </a:solidFill>
            <a:round/>
            <a:headEnd/>
            <a:tailEnd/>
          </a:ln>
        </p:spPr>
        <p:txBody>
          <a:bodyPr/>
          <a:lstStyle/>
          <a:p>
            <a:endParaRPr lang="en-GB"/>
          </a:p>
        </p:txBody>
      </p:sp>
      <p:sp>
        <p:nvSpPr>
          <p:cNvPr id="11275" name="Line 29"/>
          <p:cNvSpPr>
            <a:spLocks noChangeShapeType="1"/>
          </p:cNvSpPr>
          <p:nvPr/>
        </p:nvSpPr>
        <p:spPr bwMode="auto">
          <a:xfrm flipV="1">
            <a:off x="3151188" y="4152900"/>
            <a:ext cx="0" cy="147638"/>
          </a:xfrm>
          <a:prstGeom prst="line">
            <a:avLst/>
          </a:prstGeom>
          <a:noFill/>
          <a:ln w="28575">
            <a:solidFill>
              <a:srgbClr val="FF0000"/>
            </a:solidFill>
            <a:round/>
            <a:headEnd/>
            <a:tailEnd/>
          </a:ln>
        </p:spPr>
        <p:txBody>
          <a:bodyPr/>
          <a:lstStyle/>
          <a:p>
            <a:endParaRPr lang="en-GB"/>
          </a:p>
        </p:txBody>
      </p:sp>
      <p:sp>
        <p:nvSpPr>
          <p:cNvPr id="11276" name="Line 30"/>
          <p:cNvSpPr>
            <a:spLocks noChangeShapeType="1"/>
          </p:cNvSpPr>
          <p:nvPr/>
        </p:nvSpPr>
        <p:spPr bwMode="auto">
          <a:xfrm flipH="1" flipV="1">
            <a:off x="4229100" y="3957638"/>
            <a:ext cx="0" cy="587375"/>
          </a:xfrm>
          <a:prstGeom prst="line">
            <a:avLst/>
          </a:prstGeom>
          <a:noFill/>
          <a:ln w="28575">
            <a:solidFill>
              <a:srgbClr val="FF0000"/>
            </a:solidFill>
            <a:round/>
            <a:headEnd/>
            <a:tailEnd/>
          </a:ln>
        </p:spPr>
        <p:txBody>
          <a:bodyPr/>
          <a:lstStyle/>
          <a:p>
            <a:endParaRPr lang="en-GB"/>
          </a:p>
        </p:txBody>
      </p:sp>
      <p:sp>
        <p:nvSpPr>
          <p:cNvPr id="11277" name="Line 31"/>
          <p:cNvSpPr>
            <a:spLocks noChangeShapeType="1"/>
          </p:cNvSpPr>
          <p:nvPr/>
        </p:nvSpPr>
        <p:spPr bwMode="auto">
          <a:xfrm flipV="1">
            <a:off x="3348038" y="3175000"/>
            <a:ext cx="0" cy="977900"/>
          </a:xfrm>
          <a:prstGeom prst="line">
            <a:avLst/>
          </a:prstGeom>
          <a:noFill/>
          <a:ln w="28575">
            <a:solidFill>
              <a:srgbClr val="FF0000"/>
            </a:solidFill>
            <a:round/>
            <a:headEnd/>
            <a:tailEnd/>
          </a:ln>
        </p:spPr>
        <p:txBody>
          <a:bodyPr/>
          <a:lstStyle/>
          <a:p>
            <a:endParaRPr lang="en-GB"/>
          </a:p>
        </p:txBody>
      </p:sp>
      <p:sp>
        <p:nvSpPr>
          <p:cNvPr id="11278" name="Line 32"/>
          <p:cNvSpPr>
            <a:spLocks noChangeShapeType="1"/>
          </p:cNvSpPr>
          <p:nvPr/>
        </p:nvSpPr>
        <p:spPr bwMode="auto">
          <a:xfrm flipV="1">
            <a:off x="4032250" y="3175000"/>
            <a:ext cx="0" cy="782638"/>
          </a:xfrm>
          <a:prstGeom prst="line">
            <a:avLst/>
          </a:prstGeom>
          <a:noFill/>
          <a:ln w="28575">
            <a:solidFill>
              <a:srgbClr val="FF0000"/>
            </a:solidFill>
            <a:round/>
            <a:headEnd/>
            <a:tailEnd/>
          </a:ln>
        </p:spPr>
        <p:txBody>
          <a:bodyPr/>
          <a:lstStyle/>
          <a:p>
            <a:endParaRPr lang="en-GB"/>
          </a:p>
        </p:txBody>
      </p:sp>
      <p:sp>
        <p:nvSpPr>
          <p:cNvPr id="11279" name="Line 33"/>
          <p:cNvSpPr>
            <a:spLocks noChangeShapeType="1"/>
          </p:cNvSpPr>
          <p:nvPr/>
        </p:nvSpPr>
        <p:spPr bwMode="auto">
          <a:xfrm flipV="1">
            <a:off x="4913313" y="4300538"/>
            <a:ext cx="1587" cy="234950"/>
          </a:xfrm>
          <a:prstGeom prst="line">
            <a:avLst/>
          </a:prstGeom>
          <a:noFill/>
          <a:ln w="28575">
            <a:solidFill>
              <a:schemeClr val="accent2"/>
            </a:solidFill>
            <a:round/>
            <a:headEnd/>
            <a:tailEnd/>
          </a:ln>
        </p:spPr>
        <p:txBody>
          <a:bodyPr/>
          <a:lstStyle/>
          <a:p>
            <a:endParaRPr lang="en-GB"/>
          </a:p>
        </p:txBody>
      </p:sp>
      <p:sp>
        <p:nvSpPr>
          <p:cNvPr id="11280" name="Line 34"/>
          <p:cNvSpPr>
            <a:spLocks noChangeShapeType="1"/>
          </p:cNvSpPr>
          <p:nvPr/>
        </p:nvSpPr>
        <p:spPr bwMode="auto">
          <a:xfrm flipV="1">
            <a:off x="5305425" y="4300538"/>
            <a:ext cx="1588" cy="234950"/>
          </a:xfrm>
          <a:prstGeom prst="line">
            <a:avLst/>
          </a:prstGeom>
          <a:noFill/>
          <a:ln w="28575">
            <a:solidFill>
              <a:schemeClr val="accent2"/>
            </a:solidFill>
            <a:round/>
            <a:headEnd/>
            <a:tailEnd/>
          </a:ln>
        </p:spPr>
        <p:txBody>
          <a:bodyPr/>
          <a:lstStyle/>
          <a:p>
            <a:endParaRPr lang="en-GB"/>
          </a:p>
        </p:txBody>
      </p:sp>
      <p:sp>
        <p:nvSpPr>
          <p:cNvPr id="11281" name="Line 35"/>
          <p:cNvSpPr>
            <a:spLocks noChangeShapeType="1"/>
          </p:cNvSpPr>
          <p:nvPr/>
        </p:nvSpPr>
        <p:spPr bwMode="auto">
          <a:xfrm>
            <a:off x="4913313" y="4300538"/>
            <a:ext cx="392112" cy="1587"/>
          </a:xfrm>
          <a:prstGeom prst="line">
            <a:avLst/>
          </a:prstGeom>
          <a:noFill/>
          <a:ln w="28575">
            <a:solidFill>
              <a:schemeClr val="accent2"/>
            </a:solidFill>
            <a:round/>
            <a:headEnd/>
            <a:tailEnd/>
          </a:ln>
        </p:spPr>
        <p:txBody>
          <a:bodyPr/>
          <a:lstStyle/>
          <a:p>
            <a:endParaRPr lang="en-GB"/>
          </a:p>
        </p:txBody>
      </p:sp>
      <p:sp>
        <p:nvSpPr>
          <p:cNvPr id="11282" name="Line 36"/>
          <p:cNvSpPr>
            <a:spLocks noChangeShapeType="1"/>
          </p:cNvSpPr>
          <p:nvPr/>
        </p:nvSpPr>
        <p:spPr bwMode="auto">
          <a:xfrm flipV="1">
            <a:off x="5648325" y="4251325"/>
            <a:ext cx="0" cy="293688"/>
          </a:xfrm>
          <a:prstGeom prst="line">
            <a:avLst/>
          </a:prstGeom>
          <a:noFill/>
          <a:ln w="28575">
            <a:solidFill>
              <a:schemeClr val="accent2"/>
            </a:solidFill>
            <a:round/>
            <a:headEnd/>
            <a:tailEnd/>
          </a:ln>
        </p:spPr>
        <p:txBody>
          <a:bodyPr/>
          <a:lstStyle/>
          <a:p>
            <a:endParaRPr lang="en-GB"/>
          </a:p>
        </p:txBody>
      </p:sp>
      <p:sp>
        <p:nvSpPr>
          <p:cNvPr id="11283" name="Line 37"/>
          <p:cNvSpPr>
            <a:spLocks noChangeShapeType="1"/>
          </p:cNvSpPr>
          <p:nvPr/>
        </p:nvSpPr>
        <p:spPr bwMode="auto">
          <a:xfrm flipV="1">
            <a:off x="5500688" y="4251325"/>
            <a:ext cx="147637" cy="0"/>
          </a:xfrm>
          <a:prstGeom prst="line">
            <a:avLst/>
          </a:prstGeom>
          <a:noFill/>
          <a:ln w="28575">
            <a:solidFill>
              <a:schemeClr val="tx1"/>
            </a:solidFill>
            <a:prstDash val="sysDot"/>
            <a:round/>
            <a:headEnd/>
            <a:tailEnd/>
          </a:ln>
        </p:spPr>
        <p:txBody>
          <a:bodyPr/>
          <a:lstStyle/>
          <a:p>
            <a:endParaRPr lang="en-GB"/>
          </a:p>
        </p:txBody>
      </p:sp>
      <p:sp>
        <p:nvSpPr>
          <p:cNvPr id="11284" name="Line 38"/>
          <p:cNvSpPr>
            <a:spLocks noChangeShapeType="1"/>
          </p:cNvSpPr>
          <p:nvPr/>
        </p:nvSpPr>
        <p:spPr bwMode="auto">
          <a:xfrm flipV="1">
            <a:off x="5110163" y="4152900"/>
            <a:ext cx="195262" cy="3175"/>
          </a:xfrm>
          <a:prstGeom prst="line">
            <a:avLst/>
          </a:prstGeom>
          <a:noFill/>
          <a:ln w="28575">
            <a:solidFill>
              <a:schemeClr val="accent2"/>
            </a:solidFill>
            <a:round/>
            <a:headEnd/>
            <a:tailEnd/>
          </a:ln>
        </p:spPr>
        <p:txBody>
          <a:bodyPr/>
          <a:lstStyle/>
          <a:p>
            <a:endParaRPr lang="en-GB"/>
          </a:p>
        </p:txBody>
      </p:sp>
      <p:sp>
        <p:nvSpPr>
          <p:cNvPr id="11285" name="Line 39"/>
          <p:cNvSpPr>
            <a:spLocks noChangeShapeType="1"/>
          </p:cNvSpPr>
          <p:nvPr/>
        </p:nvSpPr>
        <p:spPr bwMode="auto">
          <a:xfrm flipV="1">
            <a:off x="5305425" y="3175000"/>
            <a:ext cx="685800" cy="1588"/>
          </a:xfrm>
          <a:prstGeom prst="line">
            <a:avLst/>
          </a:prstGeom>
          <a:noFill/>
          <a:ln w="28575">
            <a:solidFill>
              <a:schemeClr val="accent2"/>
            </a:solidFill>
            <a:round/>
            <a:headEnd/>
            <a:tailEnd/>
          </a:ln>
        </p:spPr>
        <p:txBody>
          <a:bodyPr/>
          <a:lstStyle/>
          <a:p>
            <a:endParaRPr lang="en-GB"/>
          </a:p>
        </p:txBody>
      </p:sp>
      <p:sp>
        <p:nvSpPr>
          <p:cNvPr id="11286" name="Line 40"/>
          <p:cNvSpPr>
            <a:spLocks noChangeShapeType="1"/>
          </p:cNvSpPr>
          <p:nvPr/>
        </p:nvSpPr>
        <p:spPr bwMode="auto">
          <a:xfrm flipV="1">
            <a:off x="5794375" y="3957638"/>
            <a:ext cx="392113" cy="1587"/>
          </a:xfrm>
          <a:prstGeom prst="line">
            <a:avLst/>
          </a:prstGeom>
          <a:noFill/>
          <a:ln w="28575">
            <a:solidFill>
              <a:schemeClr val="accent2"/>
            </a:solidFill>
            <a:round/>
            <a:headEnd/>
            <a:tailEnd/>
          </a:ln>
        </p:spPr>
        <p:txBody>
          <a:bodyPr/>
          <a:lstStyle/>
          <a:p>
            <a:endParaRPr lang="en-GB"/>
          </a:p>
        </p:txBody>
      </p:sp>
      <p:sp>
        <p:nvSpPr>
          <p:cNvPr id="11287" name="Line 41"/>
          <p:cNvSpPr>
            <a:spLocks noChangeShapeType="1"/>
          </p:cNvSpPr>
          <p:nvPr/>
        </p:nvSpPr>
        <p:spPr bwMode="auto">
          <a:xfrm flipV="1">
            <a:off x="5500688" y="4152900"/>
            <a:ext cx="0" cy="98425"/>
          </a:xfrm>
          <a:prstGeom prst="line">
            <a:avLst/>
          </a:prstGeom>
          <a:noFill/>
          <a:ln w="28575">
            <a:solidFill>
              <a:schemeClr val="tx1"/>
            </a:solidFill>
            <a:prstDash val="sysDot"/>
            <a:round/>
            <a:headEnd/>
            <a:tailEnd/>
          </a:ln>
        </p:spPr>
        <p:txBody>
          <a:bodyPr/>
          <a:lstStyle/>
          <a:p>
            <a:endParaRPr lang="en-GB"/>
          </a:p>
        </p:txBody>
      </p:sp>
      <p:sp>
        <p:nvSpPr>
          <p:cNvPr id="11288" name="Line 42"/>
          <p:cNvSpPr>
            <a:spLocks noChangeShapeType="1"/>
          </p:cNvSpPr>
          <p:nvPr/>
        </p:nvSpPr>
        <p:spPr bwMode="auto">
          <a:xfrm flipV="1">
            <a:off x="5110163" y="4152900"/>
            <a:ext cx="0" cy="147638"/>
          </a:xfrm>
          <a:prstGeom prst="line">
            <a:avLst/>
          </a:prstGeom>
          <a:noFill/>
          <a:ln w="28575">
            <a:solidFill>
              <a:schemeClr val="accent2"/>
            </a:solidFill>
            <a:round/>
            <a:headEnd/>
            <a:tailEnd/>
          </a:ln>
        </p:spPr>
        <p:txBody>
          <a:bodyPr/>
          <a:lstStyle/>
          <a:p>
            <a:endParaRPr lang="en-GB"/>
          </a:p>
        </p:txBody>
      </p:sp>
      <p:sp>
        <p:nvSpPr>
          <p:cNvPr id="11289" name="Line 43"/>
          <p:cNvSpPr>
            <a:spLocks noChangeShapeType="1"/>
          </p:cNvSpPr>
          <p:nvPr/>
        </p:nvSpPr>
        <p:spPr bwMode="auto">
          <a:xfrm flipH="1" flipV="1">
            <a:off x="6186488" y="3957638"/>
            <a:ext cx="0" cy="587375"/>
          </a:xfrm>
          <a:prstGeom prst="line">
            <a:avLst/>
          </a:prstGeom>
          <a:noFill/>
          <a:ln w="28575">
            <a:solidFill>
              <a:schemeClr val="accent2"/>
            </a:solidFill>
            <a:round/>
            <a:headEnd/>
            <a:tailEnd/>
          </a:ln>
        </p:spPr>
        <p:txBody>
          <a:bodyPr/>
          <a:lstStyle/>
          <a:p>
            <a:endParaRPr lang="en-GB"/>
          </a:p>
        </p:txBody>
      </p:sp>
      <p:sp>
        <p:nvSpPr>
          <p:cNvPr id="11290" name="Line 44"/>
          <p:cNvSpPr>
            <a:spLocks noChangeShapeType="1"/>
          </p:cNvSpPr>
          <p:nvPr/>
        </p:nvSpPr>
        <p:spPr bwMode="auto">
          <a:xfrm flipV="1">
            <a:off x="5305425" y="3175000"/>
            <a:ext cx="0" cy="977900"/>
          </a:xfrm>
          <a:prstGeom prst="line">
            <a:avLst/>
          </a:prstGeom>
          <a:noFill/>
          <a:ln w="28575">
            <a:solidFill>
              <a:schemeClr val="accent2"/>
            </a:solidFill>
            <a:round/>
            <a:headEnd/>
            <a:tailEnd/>
          </a:ln>
        </p:spPr>
        <p:txBody>
          <a:bodyPr/>
          <a:lstStyle/>
          <a:p>
            <a:endParaRPr lang="en-GB"/>
          </a:p>
        </p:txBody>
      </p:sp>
      <p:sp>
        <p:nvSpPr>
          <p:cNvPr id="11291" name="Line 45"/>
          <p:cNvSpPr>
            <a:spLocks noChangeShapeType="1"/>
          </p:cNvSpPr>
          <p:nvPr/>
        </p:nvSpPr>
        <p:spPr bwMode="auto">
          <a:xfrm flipV="1">
            <a:off x="5794375" y="3957638"/>
            <a:ext cx="0" cy="293687"/>
          </a:xfrm>
          <a:prstGeom prst="line">
            <a:avLst/>
          </a:prstGeom>
          <a:noFill/>
          <a:ln w="28575">
            <a:solidFill>
              <a:schemeClr val="accent2"/>
            </a:solidFill>
            <a:round/>
            <a:headEnd/>
            <a:tailEnd/>
          </a:ln>
        </p:spPr>
        <p:txBody>
          <a:bodyPr/>
          <a:lstStyle/>
          <a:p>
            <a:endParaRPr lang="en-GB"/>
          </a:p>
        </p:txBody>
      </p:sp>
      <p:sp>
        <p:nvSpPr>
          <p:cNvPr id="11292" name="Line 46"/>
          <p:cNvSpPr>
            <a:spLocks noChangeShapeType="1"/>
          </p:cNvSpPr>
          <p:nvPr/>
        </p:nvSpPr>
        <p:spPr bwMode="auto">
          <a:xfrm flipV="1">
            <a:off x="5991225" y="3175000"/>
            <a:ext cx="0" cy="782638"/>
          </a:xfrm>
          <a:prstGeom prst="line">
            <a:avLst/>
          </a:prstGeom>
          <a:noFill/>
          <a:ln w="28575">
            <a:solidFill>
              <a:schemeClr val="accent2"/>
            </a:solidFill>
            <a:round/>
            <a:headEnd/>
            <a:tailEnd/>
          </a:ln>
        </p:spPr>
        <p:txBody>
          <a:bodyPr/>
          <a:lstStyle/>
          <a:p>
            <a:endParaRPr lang="en-GB"/>
          </a:p>
        </p:txBody>
      </p:sp>
      <p:sp>
        <p:nvSpPr>
          <p:cNvPr id="11293" name="Line 47"/>
          <p:cNvSpPr>
            <a:spLocks noChangeShapeType="1"/>
          </p:cNvSpPr>
          <p:nvPr/>
        </p:nvSpPr>
        <p:spPr bwMode="auto">
          <a:xfrm>
            <a:off x="4032250" y="3957638"/>
            <a:ext cx="196850" cy="0"/>
          </a:xfrm>
          <a:prstGeom prst="line">
            <a:avLst/>
          </a:prstGeom>
          <a:noFill/>
          <a:ln w="28575">
            <a:solidFill>
              <a:srgbClr val="FF0000"/>
            </a:solidFill>
            <a:round/>
            <a:headEnd/>
            <a:tailEnd/>
          </a:ln>
        </p:spPr>
        <p:txBody>
          <a:bodyPr/>
          <a:lstStyle/>
          <a:p>
            <a:endParaRPr lang="en-GB"/>
          </a:p>
        </p:txBody>
      </p:sp>
      <p:sp>
        <p:nvSpPr>
          <p:cNvPr id="11294" name="Line 48"/>
          <p:cNvSpPr>
            <a:spLocks noChangeShapeType="1"/>
          </p:cNvSpPr>
          <p:nvPr/>
        </p:nvSpPr>
        <p:spPr bwMode="auto">
          <a:xfrm flipV="1">
            <a:off x="3543300" y="4251325"/>
            <a:ext cx="147638" cy="0"/>
          </a:xfrm>
          <a:prstGeom prst="line">
            <a:avLst/>
          </a:prstGeom>
          <a:noFill/>
          <a:ln w="28575">
            <a:solidFill>
              <a:srgbClr val="FF0000"/>
            </a:solidFill>
            <a:round/>
            <a:headEnd/>
            <a:tailEnd/>
          </a:ln>
        </p:spPr>
        <p:txBody>
          <a:bodyPr/>
          <a:lstStyle/>
          <a:p>
            <a:endParaRPr lang="en-GB"/>
          </a:p>
        </p:txBody>
      </p:sp>
      <p:sp>
        <p:nvSpPr>
          <p:cNvPr id="11295" name="Line 49"/>
          <p:cNvSpPr>
            <a:spLocks noChangeShapeType="1"/>
          </p:cNvSpPr>
          <p:nvPr/>
        </p:nvSpPr>
        <p:spPr bwMode="auto">
          <a:xfrm flipV="1">
            <a:off x="3836988" y="3957638"/>
            <a:ext cx="0" cy="293687"/>
          </a:xfrm>
          <a:prstGeom prst="line">
            <a:avLst/>
          </a:prstGeom>
          <a:noFill/>
          <a:ln w="28575">
            <a:solidFill>
              <a:schemeClr val="tx1"/>
            </a:solidFill>
            <a:prstDash val="sysDot"/>
            <a:round/>
            <a:headEnd/>
            <a:tailEnd/>
          </a:ln>
        </p:spPr>
        <p:txBody>
          <a:bodyPr/>
          <a:lstStyle/>
          <a:p>
            <a:endParaRPr lang="en-GB"/>
          </a:p>
        </p:txBody>
      </p:sp>
      <p:sp>
        <p:nvSpPr>
          <p:cNvPr id="11296" name="Line 50"/>
          <p:cNvSpPr>
            <a:spLocks noChangeShapeType="1"/>
          </p:cNvSpPr>
          <p:nvPr/>
        </p:nvSpPr>
        <p:spPr bwMode="auto">
          <a:xfrm flipV="1">
            <a:off x="3690938" y="4251325"/>
            <a:ext cx="146050" cy="0"/>
          </a:xfrm>
          <a:prstGeom prst="line">
            <a:avLst/>
          </a:prstGeom>
          <a:noFill/>
          <a:ln w="28575">
            <a:solidFill>
              <a:schemeClr val="tx1"/>
            </a:solidFill>
            <a:prstDash val="sysDot"/>
            <a:round/>
            <a:headEnd/>
            <a:tailEnd/>
          </a:ln>
        </p:spPr>
        <p:txBody>
          <a:bodyPr/>
          <a:lstStyle/>
          <a:p>
            <a:endParaRPr lang="en-GB"/>
          </a:p>
        </p:txBody>
      </p:sp>
      <p:sp>
        <p:nvSpPr>
          <p:cNvPr id="11297" name="Line 51"/>
          <p:cNvSpPr>
            <a:spLocks noChangeShapeType="1"/>
          </p:cNvSpPr>
          <p:nvPr/>
        </p:nvSpPr>
        <p:spPr bwMode="auto">
          <a:xfrm flipV="1">
            <a:off x="3836988" y="3957638"/>
            <a:ext cx="195262" cy="0"/>
          </a:xfrm>
          <a:prstGeom prst="line">
            <a:avLst/>
          </a:prstGeom>
          <a:noFill/>
          <a:ln w="28575">
            <a:solidFill>
              <a:schemeClr val="tx1"/>
            </a:solidFill>
            <a:prstDash val="sysDot"/>
            <a:round/>
            <a:headEnd/>
            <a:tailEnd/>
          </a:ln>
        </p:spPr>
        <p:txBody>
          <a:bodyPr/>
          <a:lstStyle/>
          <a:p>
            <a:endParaRPr lang="en-GB"/>
          </a:p>
        </p:txBody>
      </p:sp>
      <p:sp>
        <p:nvSpPr>
          <p:cNvPr id="11298" name="Line 52"/>
          <p:cNvSpPr>
            <a:spLocks noChangeShapeType="1"/>
          </p:cNvSpPr>
          <p:nvPr/>
        </p:nvSpPr>
        <p:spPr bwMode="auto">
          <a:xfrm flipV="1">
            <a:off x="5648325" y="4251325"/>
            <a:ext cx="146050" cy="0"/>
          </a:xfrm>
          <a:prstGeom prst="line">
            <a:avLst/>
          </a:prstGeom>
          <a:noFill/>
          <a:ln w="28575">
            <a:solidFill>
              <a:schemeClr val="accent2"/>
            </a:solidFill>
            <a:round/>
            <a:headEnd/>
            <a:tailEnd/>
          </a:ln>
        </p:spPr>
        <p:txBody>
          <a:bodyPr/>
          <a:lstStyle/>
          <a:p>
            <a:endParaRPr lang="en-GB"/>
          </a:p>
        </p:txBody>
      </p:sp>
      <p:sp>
        <p:nvSpPr>
          <p:cNvPr id="11299" name="Line 53"/>
          <p:cNvSpPr>
            <a:spLocks noChangeShapeType="1"/>
          </p:cNvSpPr>
          <p:nvPr/>
        </p:nvSpPr>
        <p:spPr bwMode="auto">
          <a:xfrm flipV="1">
            <a:off x="5305425" y="4152900"/>
            <a:ext cx="195263" cy="3175"/>
          </a:xfrm>
          <a:prstGeom prst="line">
            <a:avLst/>
          </a:prstGeom>
          <a:noFill/>
          <a:ln w="28575">
            <a:solidFill>
              <a:schemeClr val="tx1"/>
            </a:solidFill>
            <a:prstDash val="sysDot"/>
            <a:round/>
            <a:headEnd/>
            <a:tailEnd/>
          </a:ln>
        </p:spPr>
        <p:txBody>
          <a:bodyPr/>
          <a:lstStyle/>
          <a:p>
            <a:endParaRPr lang="en-GB"/>
          </a:p>
        </p:txBody>
      </p:sp>
      <p:sp>
        <p:nvSpPr>
          <p:cNvPr id="11300" name="Rectangle 55"/>
          <p:cNvSpPr>
            <a:spLocks noChangeArrowheads="1"/>
          </p:cNvSpPr>
          <p:nvPr/>
        </p:nvSpPr>
        <p:spPr bwMode="auto">
          <a:xfrm>
            <a:off x="3059113" y="6480175"/>
            <a:ext cx="3378200" cy="195263"/>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11301" name="Rectangle 56"/>
          <p:cNvSpPr>
            <a:spLocks noChangeArrowheads="1"/>
          </p:cNvSpPr>
          <p:nvPr/>
        </p:nvSpPr>
        <p:spPr bwMode="auto">
          <a:xfrm>
            <a:off x="4430713" y="6480175"/>
            <a:ext cx="2006600" cy="195263"/>
          </a:xfrm>
          <a:prstGeom prst="rect">
            <a:avLst/>
          </a:prstGeom>
          <a:solidFill>
            <a:schemeClr val="accent2"/>
          </a:solidFill>
          <a:ln w="9525">
            <a:solidFill>
              <a:schemeClr val="tx1"/>
            </a:solidFill>
            <a:miter lim="800000"/>
            <a:headEnd/>
            <a:tailEnd/>
          </a:ln>
        </p:spPr>
        <p:txBody>
          <a:bodyPr wrap="none" anchor="ctr"/>
          <a:lstStyle/>
          <a:p>
            <a:endParaRPr lang="en-GB"/>
          </a:p>
        </p:txBody>
      </p:sp>
      <p:sp>
        <p:nvSpPr>
          <p:cNvPr id="11302" name="Line 57"/>
          <p:cNvSpPr>
            <a:spLocks noChangeShapeType="1"/>
          </p:cNvSpPr>
          <p:nvPr/>
        </p:nvSpPr>
        <p:spPr bwMode="auto">
          <a:xfrm flipV="1">
            <a:off x="3157538" y="5989638"/>
            <a:ext cx="0" cy="234950"/>
          </a:xfrm>
          <a:prstGeom prst="line">
            <a:avLst/>
          </a:prstGeom>
          <a:noFill/>
          <a:ln w="28575">
            <a:solidFill>
              <a:srgbClr val="FF0000"/>
            </a:solidFill>
            <a:round/>
            <a:headEnd/>
            <a:tailEnd/>
          </a:ln>
        </p:spPr>
        <p:txBody>
          <a:bodyPr/>
          <a:lstStyle/>
          <a:p>
            <a:endParaRPr lang="en-GB"/>
          </a:p>
        </p:txBody>
      </p:sp>
      <p:sp>
        <p:nvSpPr>
          <p:cNvPr id="11303" name="Line 58"/>
          <p:cNvSpPr>
            <a:spLocks noChangeShapeType="1"/>
          </p:cNvSpPr>
          <p:nvPr/>
        </p:nvSpPr>
        <p:spPr bwMode="auto">
          <a:xfrm flipV="1">
            <a:off x="3548063" y="5989638"/>
            <a:ext cx="1587" cy="234950"/>
          </a:xfrm>
          <a:prstGeom prst="line">
            <a:avLst/>
          </a:prstGeom>
          <a:noFill/>
          <a:ln w="28575">
            <a:solidFill>
              <a:srgbClr val="FF0000"/>
            </a:solidFill>
            <a:round/>
            <a:headEnd/>
            <a:tailEnd/>
          </a:ln>
        </p:spPr>
        <p:txBody>
          <a:bodyPr/>
          <a:lstStyle/>
          <a:p>
            <a:endParaRPr lang="en-GB"/>
          </a:p>
        </p:txBody>
      </p:sp>
      <p:sp>
        <p:nvSpPr>
          <p:cNvPr id="11304" name="Line 59"/>
          <p:cNvSpPr>
            <a:spLocks noChangeShapeType="1"/>
          </p:cNvSpPr>
          <p:nvPr/>
        </p:nvSpPr>
        <p:spPr bwMode="auto">
          <a:xfrm flipV="1">
            <a:off x="3940175" y="5843588"/>
            <a:ext cx="1588" cy="390525"/>
          </a:xfrm>
          <a:prstGeom prst="line">
            <a:avLst/>
          </a:prstGeom>
          <a:noFill/>
          <a:ln w="28575">
            <a:solidFill>
              <a:srgbClr val="FF0000"/>
            </a:solidFill>
            <a:round/>
            <a:headEnd/>
            <a:tailEnd/>
          </a:ln>
        </p:spPr>
        <p:txBody>
          <a:bodyPr/>
          <a:lstStyle/>
          <a:p>
            <a:endParaRPr lang="en-GB"/>
          </a:p>
        </p:txBody>
      </p:sp>
      <p:sp>
        <p:nvSpPr>
          <p:cNvPr id="11305" name="Line 60"/>
          <p:cNvSpPr>
            <a:spLocks noChangeShapeType="1"/>
          </p:cNvSpPr>
          <p:nvPr/>
        </p:nvSpPr>
        <p:spPr bwMode="auto">
          <a:xfrm flipV="1">
            <a:off x="4332288" y="5157788"/>
            <a:ext cx="0" cy="1096962"/>
          </a:xfrm>
          <a:prstGeom prst="line">
            <a:avLst/>
          </a:prstGeom>
          <a:noFill/>
          <a:ln w="28575">
            <a:solidFill>
              <a:srgbClr val="FF0000"/>
            </a:solidFill>
            <a:round/>
            <a:headEnd/>
            <a:tailEnd/>
          </a:ln>
        </p:spPr>
        <p:txBody>
          <a:bodyPr/>
          <a:lstStyle/>
          <a:p>
            <a:endParaRPr lang="en-GB"/>
          </a:p>
        </p:txBody>
      </p:sp>
      <p:sp>
        <p:nvSpPr>
          <p:cNvPr id="11306" name="Line 61"/>
          <p:cNvSpPr>
            <a:spLocks noChangeShapeType="1"/>
          </p:cNvSpPr>
          <p:nvPr/>
        </p:nvSpPr>
        <p:spPr bwMode="auto">
          <a:xfrm>
            <a:off x="3157538" y="5989638"/>
            <a:ext cx="390525" cy="3175"/>
          </a:xfrm>
          <a:prstGeom prst="line">
            <a:avLst/>
          </a:prstGeom>
          <a:noFill/>
          <a:ln w="28575">
            <a:solidFill>
              <a:srgbClr val="FF0000"/>
            </a:solidFill>
            <a:round/>
            <a:headEnd/>
            <a:tailEnd/>
          </a:ln>
        </p:spPr>
        <p:txBody>
          <a:bodyPr/>
          <a:lstStyle/>
          <a:p>
            <a:endParaRPr lang="en-GB"/>
          </a:p>
        </p:txBody>
      </p:sp>
      <p:sp>
        <p:nvSpPr>
          <p:cNvPr id="11307" name="Line 62"/>
          <p:cNvSpPr>
            <a:spLocks noChangeShapeType="1"/>
          </p:cNvSpPr>
          <p:nvPr/>
        </p:nvSpPr>
        <p:spPr bwMode="auto">
          <a:xfrm flipV="1">
            <a:off x="3352800" y="5843588"/>
            <a:ext cx="1588" cy="157162"/>
          </a:xfrm>
          <a:prstGeom prst="line">
            <a:avLst/>
          </a:prstGeom>
          <a:noFill/>
          <a:ln w="28575">
            <a:solidFill>
              <a:srgbClr val="FF0000"/>
            </a:solidFill>
            <a:round/>
            <a:headEnd/>
            <a:tailEnd/>
          </a:ln>
        </p:spPr>
        <p:txBody>
          <a:bodyPr/>
          <a:lstStyle/>
          <a:p>
            <a:endParaRPr lang="en-GB"/>
          </a:p>
        </p:txBody>
      </p:sp>
      <p:sp>
        <p:nvSpPr>
          <p:cNvPr id="11308" name="Line 63"/>
          <p:cNvSpPr>
            <a:spLocks noChangeShapeType="1"/>
          </p:cNvSpPr>
          <p:nvPr/>
        </p:nvSpPr>
        <p:spPr bwMode="auto">
          <a:xfrm>
            <a:off x="3352800" y="5843588"/>
            <a:ext cx="587375" cy="1587"/>
          </a:xfrm>
          <a:prstGeom prst="line">
            <a:avLst/>
          </a:prstGeom>
          <a:noFill/>
          <a:ln w="28575">
            <a:solidFill>
              <a:srgbClr val="FF0000"/>
            </a:solidFill>
            <a:round/>
            <a:headEnd/>
            <a:tailEnd/>
          </a:ln>
        </p:spPr>
        <p:txBody>
          <a:bodyPr/>
          <a:lstStyle/>
          <a:p>
            <a:endParaRPr lang="en-GB"/>
          </a:p>
        </p:txBody>
      </p:sp>
      <p:sp>
        <p:nvSpPr>
          <p:cNvPr id="11309" name="Line 64"/>
          <p:cNvSpPr>
            <a:spLocks noChangeShapeType="1"/>
          </p:cNvSpPr>
          <p:nvPr/>
        </p:nvSpPr>
        <p:spPr bwMode="auto">
          <a:xfrm flipV="1">
            <a:off x="3646488" y="5157788"/>
            <a:ext cx="1587" cy="706437"/>
          </a:xfrm>
          <a:prstGeom prst="line">
            <a:avLst/>
          </a:prstGeom>
          <a:noFill/>
          <a:ln w="28575">
            <a:solidFill>
              <a:srgbClr val="FF0000"/>
            </a:solidFill>
            <a:round/>
            <a:headEnd/>
            <a:tailEnd/>
          </a:ln>
        </p:spPr>
        <p:txBody>
          <a:bodyPr/>
          <a:lstStyle/>
          <a:p>
            <a:endParaRPr lang="en-GB"/>
          </a:p>
        </p:txBody>
      </p:sp>
      <p:sp>
        <p:nvSpPr>
          <p:cNvPr id="11310" name="Line 65"/>
          <p:cNvSpPr>
            <a:spLocks noChangeShapeType="1"/>
          </p:cNvSpPr>
          <p:nvPr/>
        </p:nvSpPr>
        <p:spPr bwMode="auto">
          <a:xfrm flipV="1">
            <a:off x="3646488" y="5157788"/>
            <a:ext cx="685800" cy="1587"/>
          </a:xfrm>
          <a:prstGeom prst="line">
            <a:avLst/>
          </a:prstGeom>
          <a:noFill/>
          <a:ln w="28575">
            <a:solidFill>
              <a:srgbClr val="FF0000"/>
            </a:solidFill>
            <a:round/>
            <a:headEnd/>
            <a:tailEnd/>
          </a:ln>
        </p:spPr>
        <p:txBody>
          <a:bodyPr/>
          <a:lstStyle/>
          <a:p>
            <a:endParaRPr lang="en-GB"/>
          </a:p>
        </p:txBody>
      </p:sp>
      <p:sp>
        <p:nvSpPr>
          <p:cNvPr id="11311" name="Line 66"/>
          <p:cNvSpPr>
            <a:spLocks noChangeShapeType="1"/>
          </p:cNvSpPr>
          <p:nvPr/>
        </p:nvSpPr>
        <p:spPr bwMode="auto">
          <a:xfrm flipV="1">
            <a:off x="4724400" y="6038850"/>
            <a:ext cx="0" cy="234950"/>
          </a:xfrm>
          <a:prstGeom prst="line">
            <a:avLst/>
          </a:prstGeom>
          <a:noFill/>
          <a:ln w="28575">
            <a:solidFill>
              <a:schemeClr val="accent2"/>
            </a:solidFill>
            <a:round/>
            <a:headEnd/>
            <a:tailEnd/>
          </a:ln>
        </p:spPr>
        <p:txBody>
          <a:bodyPr/>
          <a:lstStyle/>
          <a:p>
            <a:endParaRPr lang="en-GB"/>
          </a:p>
        </p:txBody>
      </p:sp>
      <p:sp>
        <p:nvSpPr>
          <p:cNvPr id="11312" name="Line 67"/>
          <p:cNvSpPr>
            <a:spLocks noChangeShapeType="1"/>
          </p:cNvSpPr>
          <p:nvPr/>
        </p:nvSpPr>
        <p:spPr bwMode="auto">
          <a:xfrm flipV="1">
            <a:off x="5114925" y="6038850"/>
            <a:ext cx="1588" cy="234950"/>
          </a:xfrm>
          <a:prstGeom prst="line">
            <a:avLst/>
          </a:prstGeom>
          <a:noFill/>
          <a:ln w="28575">
            <a:solidFill>
              <a:schemeClr val="accent2"/>
            </a:solidFill>
            <a:round/>
            <a:headEnd/>
            <a:tailEnd/>
          </a:ln>
        </p:spPr>
        <p:txBody>
          <a:bodyPr/>
          <a:lstStyle/>
          <a:p>
            <a:endParaRPr lang="en-GB"/>
          </a:p>
        </p:txBody>
      </p:sp>
      <p:sp>
        <p:nvSpPr>
          <p:cNvPr id="11313" name="Line 68"/>
          <p:cNvSpPr>
            <a:spLocks noChangeShapeType="1"/>
          </p:cNvSpPr>
          <p:nvPr/>
        </p:nvSpPr>
        <p:spPr bwMode="auto">
          <a:xfrm flipV="1">
            <a:off x="5507038" y="5745163"/>
            <a:ext cx="1587" cy="538162"/>
          </a:xfrm>
          <a:prstGeom prst="line">
            <a:avLst/>
          </a:prstGeom>
          <a:noFill/>
          <a:ln w="28575">
            <a:solidFill>
              <a:schemeClr val="accent2"/>
            </a:solidFill>
            <a:round/>
            <a:headEnd/>
            <a:tailEnd/>
          </a:ln>
        </p:spPr>
        <p:txBody>
          <a:bodyPr/>
          <a:lstStyle/>
          <a:p>
            <a:endParaRPr lang="en-GB"/>
          </a:p>
        </p:txBody>
      </p:sp>
      <p:sp>
        <p:nvSpPr>
          <p:cNvPr id="11314" name="Line 69"/>
          <p:cNvSpPr>
            <a:spLocks noChangeShapeType="1"/>
          </p:cNvSpPr>
          <p:nvPr/>
        </p:nvSpPr>
        <p:spPr bwMode="auto">
          <a:xfrm flipV="1">
            <a:off x="5899150" y="5745163"/>
            <a:ext cx="0" cy="538162"/>
          </a:xfrm>
          <a:prstGeom prst="line">
            <a:avLst/>
          </a:prstGeom>
          <a:noFill/>
          <a:ln w="28575">
            <a:solidFill>
              <a:schemeClr val="accent2"/>
            </a:solidFill>
            <a:round/>
            <a:headEnd/>
            <a:tailEnd/>
          </a:ln>
        </p:spPr>
        <p:txBody>
          <a:bodyPr/>
          <a:lstStyle/>
          <a:p>
            <a:endParaRPr lang="en-GB"/>
          </a:p>
        </p:txBody>
      </p:sp>
      <p:sp>
        <p:nvSpPr>
          <p:cNvPr id="11315" name="Line 70"/>
          <p:cNvSpPr>
            <a:spLocks noChangeShapeType="1"/>
          </p:cNvSpPr>
          <p:nvPr/>
        </p:nvSpPr>
        <p:spPr bwMode="auto">
          <a:xfrm>
            <a:off x="4724400" y="6038850"/>
            <a:ext cx="390525" cy="1588"/>
          </a:xfrm>
          <a:prstGeom prst="line">
            <a:avLst/>
          </a:prstGeom>
          <a:noFill/>
          <a:ln w="28575">
            <a:solidFill>
              <a:schemeClr val="accent2"/>
            </a:solidFill>
            <a:round/>
            <a:headEnd/>
            <a:tailEnd/>
          </a:ln>
        </p:spPr>
        <p:txBody>
          <a:bodyPr/>
          <a:lstStyle/>
          <a:p>
            <a:endParaRPr lang="en-GB"/>
          </a:p>
        </p:txBody>
      </p:sp>
      <p:sp>
        <p:nvSpPr>
          <p:cNvPr id="11316" name="Line 71"/>
          <p:cNvSpPr>
            <a:spLocks noChangeShapeType="1"/>
          </p:cNvSpPr>
          <p:nvPr/>
        </p:nvSpPr>
        <p:spPr bwMode="auto">
          <a:xfrm>
            <a:off x="5507038" y="5745163"/>
            <a:ext cx="392112" cy="1587"/>
          </a:xfrm>
          <a:prstGeom prst="line">
            <a:avLst/>
          </a:prstGeom>
          <a:noFill/>
          <a:ln w="28575">
            <a:solidFill>
              <a:schemeClr val="accent2"/>
            </a:solidFill>
            <a:round/>
            <a:headEnd/>
            <a:tailEnd/>
          </a:ln>
        </p:spPr>
        <p:txBody>
          <a:bodyPr/>
          <a:lstStyle/>
          <a:p>
            <a:endParaRPr lang="en-GB"/>
          </a:p>
        </p:txBody>
      </p:sp>
      <p:sp>
        <p:nvSpPr>
          <p:cNvPr id="11317" name="Line 72"/>
          <p:cNvSpPr>
            <a:spLocks noChangeShapeType="1"/>
          </p:cNvSpPr>
          <p:nvPr/>
        </p:nvSpPr>
        <p:spPr bwMode="auto">
          <a:xfrm flipV="1">
            <a:off x="4919663" y="5157788"/>
            <a:ext cx="0" cy="881062"/>
          </a:xfrm>
          <a:prstGeom prst="line">
            <a:avLst/>
          </a:prstGeom>
          <a:noFill/>
          <a:ln w="28575">
            <a:solidFill>
              <a:schemeClr val="accent2"/>
            </a:solidFill>
            <a:round/>
            <a:headEnd/>
            <a:tailEnd/>
          </a:ln>
        </p:spPr>
        <p:txBody>
          <a:bodyPr/>
          <a:lstStyle/>
          <a:p>
            <a:endParaRPr lang="en-GB"/>
          </a:p>
        </p:txBody>
      </p:sp>
      <p:sp>
        <p:nvSpPr>
          <p:cNvPr id="11318" name="Line 73"/>
          <p:cNvSpPr>
            <a:spLocks noChangeShapeType="1"/>
          </p:cNvSpPr>
          <p:nvPr/>
        </p:nvSpPr>
        <p:spPr bwMode="auto">
          <a:xfrm flipV="1">
            <a:off x="4919663" y="5157788"/>
            <a:ext cx="782637" cy="0"/>
          </a:xfrm>
          <a:prstGeom prst="line">
            <a:avLst/>
          </a:prstGeom>
          <a:noFill/>
          <a:ln w="28575">
            <a:solidFill>
              <a:schemeClr val="accent2"/>
            </a:solidFill>
            <a:round/>
            <a:headEnd/>
            <a:tailEnd/>
          </a:ln>
        </p:spPr>
        <p:txBody>
          <a:bodyPr/>
          <a:lstStyle/>
          <a:p>
            <a:endParaRPr lang="en-GB"/>
          </a:p>
        </p:txBody>
      </p:sp>
      <p:sp>
        <p:nvSpPr>
          <p:cNvPr id="11319" name="Line 74"/>
          <p:cNvSpPr>
            <a:spLocks noChangeShapeType="1"/>
          </p:cNvSpPr>
          <p:nvPr/>
        </p:nvSpPr>
        <p:spPr bwMode="auto">
          <a:xfrm flipV="1">
            <a:off x="5702300" y="5157788"/>
            <a:ext cx="0" cy="587375"/>
          </a:xfrm>
          <a:prstGeom prst="line">
            <a:avLst/>
          </a:prstGeom>
          <a:noFill/>
          <a:ln w="28575">
            <a:solidFill>
              <a:schemeClr val="accent2"/>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GB"/>
              <a:t>The decay of a tree by recombination</a:t>
            </a:r>
            <a:endParaRPr lang="en-US"/>
          </a:p>
        </p:txBody>
      </p:sp>
      <p:pic>
        <p:nvPicPr>
          <p:cNvPr id="90116" name="Picture 4" descr="Picture1"/>
          <p:cNvPicPr>
            <a:picLocks noChangeAspect="1" noChangeArrowheads="1"/>
          </p:cNvPicPr>
          <p:nvPr/>
        </p:nvPicPr>
        <p:blipFill>
          <a:blip r:embed="rId2" cstate="print"/>
          <a:srcRect/>
          <a:stretch>
            <a:fillRect/>
          </a:stretch>
        </p:blipFill>
        <p:spPr bwMode="auto">
          <a:xfrm>
            <a:off x="2286000" y="1143000"/>
            <a:ext cx="4572000" cy="4572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There are no new questions in population genetics</a:t>
            </a:r>
            <a:endParaRPr lang="en-GB" dirty="0"/>
          </a:p>
        </p:txBody>
      </p:sp>
      <p:pic>
        <p:nvPicPr>
          <p:cNvPr id="101378" name="Picture 2" descr="http://msgphoto.com/sitetest/wp-content/uploads/2011/10/briancharlesworth.jpg"/>
          <p:cNvPicPr>
            <a:picLocks noChangeAspect="1" noChangeArrowheads="1"/>
          </p:cNvPicPr>
          <p:nvPr/>
        </p:nvPicPr>
        <p:blipFill>
          <a:blip r:embed="rId2" cstate="print"/>
          <a:srcRect/>
          <a:stretch>
            <a:fillRect/>
          </a:stretch>
        </p:blipFill>
        <p:spPr bwMode="auto">
          <a:xfrm>
            <a:off x="2555776" y="1412776"/>
            <a:ext cx="3686175" cy="4610100"/>
          </a:xfrm>
          <a:prstGeom prst="rect">
            <a:avLst/>
          </a:prstGeom>
          <a:noFill/>
        </p:spPr>
      </p:pic>
      <p:sp>
        <p:nvSpPr>
          <p:cNvPr id="5" name="TextBox 4"/>
          <p:cNvSpPr txBox="1"/>
          <p:nvPr/>
        </p:nvSpPr>
        <p:spPr>
          <a:xfrm>
            <a:off x="5724128" y="6207695"/>
            <a:ext cx="3246273" cy="461665"/>
          </a:xfrm>
          <a:prstGeom prst="rect">
            <a:avLst/>
          </a:prstGeom>
          <a:noFill/>
        </p:spPr>
        <p:txBody>
          <a:bodyPr wrap="none" rtlCol="0">
            <a:spAutoFit/>
          </a:bodyPr>
          <a:lstStyle/>
          <a:p>
            <a:r>
              <a:rPr lang="en-GB" dirty="0" smtClean="0"/>
              <a:t>…only new types of data</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animated_tree"/>
          <p:cNvPicPr>
            <a:picLocks noChangeAspect="1" noChangeArrowheads="1" noCrop="1"/>
          </p:cNvPicPr>
          <p:nvPr/>
        </p:nvPicPr>
        <p:blipFill>
          <a:blip r:embed="rId2" cstate="print"/>
          <a:srcRect/>
          <a:stretch>
            <a:fillRect/>
          </a:stretch>
        </p:blipFill>
        <p:spPr bwMode="auto">
          <a:xfrm>
            <a:off x="2286000" y="1143000"/>
            <a:ext cx="4572000" cy="4572000"/>
          </a:xfrm>
          <a:prstGeom prst="rect">
            <a:avLst/>
          </a:prstGeom>
          <a:noFill/>
        </p:spPr>
      </p:pic>
      <p:sp>
        <p:nvSpPr>
          <p:cNvPr id="89091" name="Text Box 3"/>
          <p:cNvSpPr txBox="1">
            <a:spLocks noChangeArrowheads="1"/>
          </p:cNvSpPr>
          <p:nvPr/>
        </p:nvSpPr>
        <p:spPr bwMode="auto">
          <a:xfrm>
            <a:off x="2824163" y="4879975"/>
            <a:ext cx="311150" cy="366713"/>
          </a:xfrm>
          <a:prstGeom prst="rect">
            <a:avLst/>
          </a:prstGeom>
          <a:noFill/>
          <a:ln w="9525">
            <a:noFill/>
            <a:miter lim="800000"/>
            <a:headEnd/>
            <a:tailEnd/>
          </a:ln>
          <a:effectLst/>
        </p:spPr>
        <p:txBody>
          <a:bodyPr wrap="none">
            <a:spAutoFit/>
          </a:bodyPr>
          <a:lstStyle/>
          <a:p>
            <a:r>
              <a:rPr lang="en-GB" b="1"/>
              <a:t>0</a:t>
            </a:r>
          </a:p>
        </p:txBody>
      </p:sp>
      <p:sp>
        <p:nvSpPr>
          <p:cNvPr id="89092" name="Text Box 4"/>
          <p:cNvSpPr txBox="1">
            <a:spLocks noChangeArrowheads="1"/>
          </p:cNvSpPr>
          <p:nvPr/>
        </p:nvSpPr>
        <p:spPr bwMode="auto">
          <a:xfrm>
            <a:off x="6227763" y="4878388"/>
            <a:ext cx="565150" cy="366712"/>
          </a:xfrm>
          <a:prstGeom prst="rect">
            <a:avLst/>
          </a:prstGeom>
          <a:noFill/>
          <a:ln w="9525">
            <a:noFill/>
            <a:miter lim="800000"/>
            <a:headEnd/>
            <a:tailEnd/>
          </a:ln>
          <a:effectLst/>
        </p:spPr>
        <p:txBody>
          <a:bodyPr wrap="none">
            <a:spAutoFit/>
          </a:bodyPr>
          <a:lstStyle/>
          <a:p>
            <a:r>
              <a:rPr lang="en-GB" b="1"/>
              <a:t>100</a:t>
            </a:r>
          </a:p>
        </p:txBody>
      </p:sp>
      <p:sp>
        <p:nvSpPr>
          <p:cNvPr id="89093" name="Rectangle 5"/>
          <p:cNvSpPr>
            <a:spLocks noGrp="1" noChangeArrowheads="1"/>
          </p:cNvSpPr>
          <p:nvPr>
            <p:ph type="title"/>
          </p:nvPr>
        </p:nvSpPr>
        <p:spPr/>
        <p:txBody>
          <a:bodyPr/>
          <a:lstStyle/>
          <a:p>
            <a:r>
              <a:rPr lang="en-GB"/>
              <a:t>The decay of a tree by recombination</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cstate="print"/>
          <a:srcRect/>
          <a:stretch>
            <a:fillRect/>
          </a:stretch>
        </p:blipFill>
        <p:spPr bwMode="auto">
          <a:xfrm>
            <a:off x="28575" y="1325563"/>
            <a:ext cx="9086850" cy="4191000"/>
          </a:xfrm>
          <a:prstGeom prst="rect">
            <a:avLst/>
          </a:prstGeom>
          <a:noFill/>
          <a:ln w="9525">
            <a:noFill/>
            <a:miter lim="800000"/>
            <a:headEnd/>
            <a:tailEnd/>
          </a:ln>
          <a:effectLst/>
        </p:spPr>
      </p:pic>
      <p:sp>
        <p:nvSpPr>
          <p:cNvPr id="78851" name="Line 3"/>
          <p:cNvSpPr>
            <a:spLocks noChangeShapeType="1"/>
          </p:cNvSpPr>
          <p:nvPr/>
        </p:nvSpPr>
        <p:spPr bwMode="auto">
          <a:xfrm flipV="1">
            <a:off x="4562028" y="4652963"/>
            <a:ext cx="0" cy="1152525"/>
          </a:xfrm>
          <a:prstGeom prst="line">
            <a:avLst/>
          </a:prstGeom>
          <a:noFill/>
          <a:ln w="9525">
            <a:solidFill>
              <a:schemeClr val="tx1"/>
            </a:solidFill>
            <a:round/>
            <a:headEnd/>
            <a:tailEnd type="triangle" w="med" len="med"/>
          </a:ln>
          <a:effectLst/>
        </p:spPr>
        <p:txBody>
          <a:bodyPr/>
          <a:lstStyle/>
          <a:p>
            <a:endParaRPr lang="en-GB"/>
          </a:p>
        </p:txBody>
      </p:sp>
      <p:sp>
        <p:nvSpPr>
          <p:cNvPr id="78852" name="Text Box 4"/>
          <p:cNvSpPr txBox="1">
            <a:spLocks noChangeArrowheads="1"/>
          </p:cNvSpPr>
          <p:nvPr/>
        </p:nvSpPr>
        <p:spPr bwMode="auto">
          <a:xfrm>
            <a:off x="4274691" y="5700713"/>
            <a:ext cx="557212" cy="823912"/>
          </a:xfrm>
          <a:prstGeom prst="rect">
            <a:avLst/>
          </a:prstGeom>
          <a:noFill/>
          <a:ln w="9525">
            <a:noFill/>
            <a:miter lim="800000"/>
            <a:headEnd/>
            <a:tailEnd/>
          </a:ln>
          <a:effectLst/>
        </p:spPr>
        <p:txBody>
          <a:bodyPr wrap="none">
            <a:spAutoFit/>
          </a:bodyPr>
          <a:lstStyle/>
          <a:p>
            <a:r>
              <a:rPr lang="en-GB" sz="4800" b="1">
                <a:solidFill>
                  <a:srgbClr val="0000FF"/>
                </a:solidFill>
              </a:rPr>
              <a:t>?</a:t>
            </a:r>
            <a:endParaRPr lang="en-US" sz="4800" b="1">
              <a:solidFill>
                <a:srgbClr val="0000FF"/>
              </a:solidFill>
            </a:endParaRPr>
          </a:p>
        </p:txBody>
      </p:sp>
      <p:grpSp>
        <p:nvGrpSpPr>
          <p:cNvPr id="2" name="Group 5"/>
          <p:cNvGrpSpPr>
            <a:grpSpLocks/>
          </p:cNvGrpSpPr>
          <p:nvPr/>
        </p:nvGrpSpPr>
        <p:grpSpPr bwMode="auto">
          <a:xfrm>
            <a:off x="4831903" y="5410200"/>
            <a:ext cx="4492625" cy="1187450"/>
            <a:chOff x="2880" y="3408"/>
            <a:chExt cx="2830" cy="748"/>
          </a:xfrm>
        </p:grpSpPr>
        <p:sp>
          <p:nvSpPr>
            <p:cNvPr id="78854" name="Text Box 6"/>
            <p:cNvSpPr txBox="1">
              <a:spLocks noChangeArrowheads="1"/>
            </p:cNvSpPr>
            <p:nvPr/>
          </p:nvSpPr>
          <p:spPr bwMode="auto">
            <a:xfrm>
              <a:off x="3243" y="3408"/>
              <a:ext cx="2467" cy="748"/>
            </a:xfrm>
            <a:prstGeom prst="rect">
              <a:avLst/>
            </a:prstGeom>
            <a:noFill/>
            <a:ln w="9525">
              <a:noFill/>
              <a:miter lim="800000"/>
              <a:headEnd/>
              <a:tailEnd/>
            </a:ln>
            <a:effectLst/>
          </p:spPr>
          <p:txBody>
            <a:bodyPr wrap="none">
              <a:spAutoFit/>
            </a:bodyPr>
            <a:lstStyle/>
            <a:p>
              <a:r>
                <a:rPr lang="en-GB" sz="2400"/>
                <a:t>Age of mutation</a:t>
              </a:r>
            </a:p>
            <a:p>
              <a:r>
                <a:rPr lang="en-GB" sz="2400"/>
                <a:t>Date of population founding</a:t>
              </a:r>
            </a:p>
            <a:p>
              <a:r>
                <a:rPr lang="en-GB" sz="2400"/>
                <a:t>Migration and admixture</a:t>
              </a:r>
              <a:endParaRPr lang="en-US" sz="2400"/>
            </a:p>
          </p:txBody>
        </p:sp>
        <p:sp>
          <p:nvSpPr>
            <p:cNvPr id="78855" name="Line 7"/>
            <p:cNvSpPr>
              <a:spLocks noChangeShapeType="1"/>
            </p:cNvSpPr>
            <p:nvPr/>
          </p:nvSpPr>
          <p:spPr bwMode="auto">
            <a:xfrm flipV="1">
              <a:off x="2880" y="3566"/>
              <a:ext cx="272" cy="272"/>
            </a:xfrm>
            <a:prstGeom prst="line">
              <a:avLst/>
            </a:prstGeom>
            <a:noFill/>
            <a:ln w="9525">
              <a:solidFill>
                <a:schemeClr val="tx1"/>
              </a:solidFill>
              <a:round/>
              <a:headEnd/>
              <a:tailEnd type="triangle" w="med" len="med"/>
            </a:ln>
            <a:effectLst/>
          </p:spPr>
          <p:txBody>
            <a:bodyPr/>
            <a:lstStyle/>
            <a:p>
              <a:endParaRPr lang="en-GB"/>
            </a:p>
          </p:txBody>
        </p:sp>
        <p:sp>
          <p:nvSpPr>
            <p:cNvPr id="78856" name="Line 8"/>
            <p:cNvSpPr>
              <a:spLocks noChangeShapeType="1"/>
            </p:cNvSpPr>
            <p:nvPr/>
          </p:nvSpPr>
          <p:spPr bwMode="auto">
            <a:xfrm>
              <a:off x="2880" y="3838"/>
              <a:ext cx="272" cy="157"/>
            </a:xfrm>
            <a:prstGeom prst="line">
              <a:avLst/>
            </a:prstGeom>
            <a:noFill/>
            <a:ln w="9525">
              <a:solidFill>
                <a:schemeClr val="tx1"/>
              </a:solidFill>
              <a:round/>
              <a:headEnd/>
              <a:tailEnd type="triangle" w="med" len="med"/>
            </a:ln>
            <a:effectLst/>
          </p:spPr>
          <p:txBody>
            <a:bodyPr/>
            <a:lstStyle/>
            <a:p>
              <a:endParaRPr lang="en-GB"/>
            </a:p>
          </p:txBody>
        </p:sp>
        <p:sp>
          <p:nvSpPr>
            <p:cNvPr id="78857" name="Line 9"/>
            <p:cNvSpPr>
              <a:spLocks noChangeShapeType="1"/>
            </p:cNvSpPr>
            <p:nvPr/>
          </p:nvSpPr>
          <p:spPr bwMode="auto">
            <a:xfrm>
              <a:off x="2880" y="3838"/>
              <a:ext cx="272" cy="0"/>
            </a:xfrm>
            <a:prstGeom prst="line">
              <a:avLst/>
            </a:prstGeom>
            <a:noFill/>
            <a:ln w="9525">
              <a:solidFill>
                <a:schemeClr val="tx1"/>
              </a:solidFill>
              <a:round/>
              <a:headEnd/>
              <a:tailEnd type="triangle" w="med" len="med"/>
            </a:ln>
            <a:effectLst/>
          </p:spPr>
          <p:txBody>
            <a:bodyPr/>
            <a:lstStyle/>
            <a:p>
              <a:endParaRPr lang="en-GB"/>
            </a:p>
          </p:txBody>
        </p:sp>
      </p:grpSp>
      <p:sp>
        <p:nvSpPr>
          <p:cNvPr id="78858" name="Rectangle 10"/>
          <p:cNvSpPr>
            <a:spLocks noGrp="1" noChangeArrowheads="1"/>
          </p:cNvSpPr>
          <p:nvPr>
            <p:ph type="title"/>
          </p:nvPr>
        </p:nvSpPr>
        <p:spPr/>
        <p:txBody>
          <a:bodyPr/>
          <a:lstStyle/>
          <a:p>
            <a:r>
              <a:rPr lang="en-GB" dirty="0" smtClean="0"/>
              <a:t>Genealogical thinking to interpret genetic variation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7456488" y="881782"/>
            <a:ext cx="551754" cy="338554"/>
          </a:xfrm>
          <a:prstGeom prst="rect">
            <a:avLst/>
          </a:prstGeom>
          <a:noFill/>
          <a:ln w="9525">
            <a:noFill/>
            <a:miter lim="800000"/>
            <a:headEnd/>
            <a:tailEnd/>
          </a:ln>
          <a:effectLst/>
        </p:spPr>
        <p:txBody>
          <a:bodyPr wrap="none">
            <a:spAutoFit/>
          </a:bodyPr>
          <a:lstStyle/>
          <a:p>
            <a:r>
              <a:rPr lang="en-GB" sz="1600">
                <a:latin typeface="Times New Roman" pitchFamily="18" charset="0"/>
              </a:rPr>
              <a:t>time</a:t>
            </a:r>
          </a:p>
        </p:txBody>
      </p:sp>
      <p:sp>
        <p:nvSpPr>
          <p:cNvPr id="63497" name="Line 9"/>
          <p:cNvSpPr>
            <a:spLocks noChangeShapeType="1"/>
          </p:cNvSpPr>
          <p:nvPr/>
        </p:nvSpPr>
        <p:spPr bwMode="auto">
          <a:xfrm>
            <a:off x="3744913" y="5610944"/>
            <a:ext cx="0" cy="914400"/>
          </a:xfrm>
          <a:prstGeom prst="line">
            <a:avLst/>
          </a:prstGeom>
          <a:noFill/>
          <a:ln w="28575">
            <a:solidFill>
              <a:schemeClr val="tx1"/>
            </a:solidFill>
            <a:round/>
            <a:headEnd/>
            <a:tailEnd/>
          </a:ln>
          <a:effectLst/>
        </p:spPr>
        <p:txBody>
          <a:bodyPr/>
          <a:lstStyle/>
          <a:p>
            <a:endParaRPr lang="en-GB"/>
          </a:p>
        </p:txBody>
      </p:sp>
      <p:sp>
        <p:nvSpPr>
          <p:cNvPr id="63498" name="Line 10"/>
          <p:cNvSpPr>
            <a:spLocks noChangeShapeType="1"/>
          </p:cNvSpPr>
          <p:nvPr/>
        </p:nvSpPr>
        <p:spPr bwMode="auto">
          <a:xfrm>
            <a:off x="4354513" y="5610944"/>
            <a:ext cx="0" cy="914400"/>
          </a:xfrm>
          <a:prstGeom prst="line">
            <a:avLst/>
          </a:prstGeom>
          <a:noFill/>
          <a:ln w="28575">
            <a:solidFill>
              <a:schemeClr val="tx1"/>
            </a:solidFill>
            <a:round/>
            <a:headEnd/>
            <a:tailEnd/>
          </a:ln>
          <a:effectLst/>
        </p:spPr>
        <p:txBody>
          <a:bodyPr/>
          <a:lstStyle/>
          <a:p>
            <a:endParaRPr lang="en-GB"/>
          </a:p>
        </p:txBody>
      </p:sp>
      <p:sp>
        <p:nvSpPr>
          <p:cNvPr id="63499" name="Line 11"/>
          <p:cNvSpPr>
            <a:spLocks noChangeShapeType="1"/>
          </p:cNvSpPr>
          <p:nvPr/>
        </p:nvSpPr>
        <p:spPr bwMode="auto">
          <a:xfrm>
            <a:off x="4964113" y="5610944"/>
            <a:ext cx="0" cy="914400"/>
          </a:xfrm>
          <a:prstGeom prst="line">
            <a:avLst/>
          </a:prstGeom>
          <a:noFill/>
          <a:ln w="28575">
            <a:solidFill>
              <a:schemeClr val="tx1"/>
            </a:solidFill>
            <a:round/>
            <a:headEnd/>
            <a:tailEnd/>
          </a:ln>
          <a:effectLst/>
        </p:spPr>
        <p:txBody>
          <a:bodyPr/>
          <a:lstStyle/>
          <a:p>
            <a:endParaRPr lang="en-GB"/>
          </a:p>
        </p:txBody>
      </p:sp>
      <p:sp>
        <p:nvSpPr>
          <p:cNvPr id="63500" name="Line 12"/>
          <p:cNvSpPr>
            <a:spLocks noChangeShapeType="1"/>
          </p:cNvSpPr>
          <p:nvPr/>
        </p:nvSpPr>
        <p:spPr bwMode="auto">
          <a:xfrm>
            <a:off x="5573713" y="5610944"/>
            <a:ext cx="0" cy="914400"/>
          </a:xfrm>
          <a:prstGeom prst="line">
            <a:avLst/>
          </a:prstGeom>
          <a:noFill/>
          <a:ln w="28575">
            <a:solidFill>
              <a:schemeClr val="tx1"/>
            </a:solidFill>
            <a:round/>
            <a:headEnd/>
            <a:tailEnd/>
          </a:ln>
          <a:effectLst/>
        </p:spPr>
        <p:txBody>
          <a:bodyPr/>
          <a:lstStyle/>
          <a:p>
            <a:endParaRPr lang="en-GB"/>
          </a:p>
        </p:txBody>
      </p:sp>
      <p:sp>
        <p:nvSpPr>
          <p:cNvPr id="63501" name="Oval 13"/>
          <p:cNvSpPr>
            <a:spLocks noChangeArrowheads="1"/>
          </p:cNvSpPr>
          <p:nvPr/>
        </p:nvSpPr>
        <p:spPr bwMode="auto">
          <a:xfrm>
            <a:off x="4278313" y="5687144"/>
            <a:ext cx="152400" cy="152400"/>
          </a:xfrm>
          <a:prstGeom prst="ellipse">
            <a:avLst/>
          </a:prstGeom>
          <a:solidFill>
            <a:srgbClr val="FF3300"/>
          </a:solidFill>
          <a:ln w="9525">
            <a:solidFill>
              <a:schemeClr val="tx1"/>
            </a:solidFill>
            <a:round/>
            <a:headEnd/>
            <a:tailEnd/>
          </a:ln>
          <a:effectLst/>
        </p:spPr>
        <p:txBody>
          <a:bodyPr wrap="none" anchor="ctr"/>
          <a:lstStyle/>
          <a:p>
            <a:endParaRPr lang="en-GB"/>
          </a:p>
        </p:txBody>
      </p:sp>
      <p:sp>
        <p:nvSpPr>
          <p:cNvPr id="63502" name="Oval 14"/>
          <p:cNvSpPr>
            <a:spLocks noChangeArrowheads="1"/>
          </p:cNvSpPr>
          <p:nvPr/>
        </p:nvSpPr>
        <p:spPr bwMode="auto">
          <a:xfrm>
            <a:off x="4887913" y="5687144"/>
            <a:ext cx="152400" cy="152400"/>
          </a:xfrm>
          <a:prstGeom prst="ellipse">
            <a:avLst/>
          </a:prstGeom>
          <a:solidFill>
            <a:srgbClr val="FF3300"/>
          </a:solidFill>
          <a:ln w="9525">
            <a:solidFill>
              <a:schemeClr val="tx1"/>
            </a:solidFill>
            <a:round/>
            <a:headEnd/>
            <a:tailEnd/>
          </a:ln>
          <a:effectLst/>
        </p:spPr>
        <p:txBody>
          <a:bodyPr wrap="none" anchor="ctr"/>
          <a:lstStyle/>
          <a:p>
            <a:endParaRPr lang="en-GB"/>
          </a:p>
        </p:txBody>
      </p:sp>
      <p:sp>
        <p:nvSpPr>
          <p:cNvPr id="63503" name="Oval 15"/>
          <p:cNvSpPr>
            <a:spLocks noChangeArrowheads="1"/>
          </p:cNvSpPr>
          <p:nvPr/>
        </p:nvSpPr>
        <p:spPr bwMode="auto">
          <a:xfrm>
            <a:off x="4887913" y="6220544"/>
            <a:ext cx="152400" cy="152400"/>
          </a:xfrm>
          <a:prstGeom prst="ellipse">
            <a:avLst/>
          </a:prstGeom>
          <a:solidFill>
            <a:srgbClr val="0066FF"/>
          </a:solidFill>
          <a:ln w="9525">
            <a:solidFill>
              <a:schemeClr val="tx1"/>
            </a:solidFill>
            <a:round/>
            <a:headEnd/>
            <a:tailEnd/>
          </a:ln>
          <a:effectLst/>
        </p:spPr>
        <p:txBody>
          <a:bodyPr wrap="none" anchor="ctr"/>
          <a:lstStyle/>
          <a:p>
            <a:endParaRPr lang="en-GB"/>
          </a:p>
        </p:txBody>
      </p:sp>
      <p:sp>
        <p:nvSpPr>
          <p:cNvPr id="63504" name="Oval 16"/>
          <p:cNvSpPr>
            <a:spLocks noChangeArrowheads="1"/>
          </p:cNvSpPr>
          <p:nvPr/>
        </p:nvSpPr>
        <p:spPr bwMode="auto">
          <a:xfrm>
            <a:off x="5497513" y="6220544"/>
            <a:ext cx="152400" cy="152400"/>
          </a:xfrm>
          <a:prstGeom prst="ellipse">
            <a:avLst/>
          </a:prstGeom>
          <a:solidFill>
            <a:srgbClr val="0066FF"/>
          </a:solidFill>
          <a:ln w="9525">
            <a:solidFill>
              <a:schemeClr val="tx1"/>
            </a:solidFill>
            <a:round/>
            <a:headEnd/>
            <a:tailEnd/>
          </a:ln>
          <a:effectLst/>
        </p:spPr>
        <p:txBody>
          <a:bodyPr wrap="none" anchor="ctr"/>
          <a:lstStyle/>
          <a:p>
            <a:endParaRPr lang="en-GB"/>
          </a:p>
        </p:txBody>
      </p:sp>
      <p:sp>
        <p:nvSpPr>
          <p:cNvPr id="63505" name="Line 17"/>
          <p:cNvSpPr>
            <a:spLocks noChangeShapeType="1"/>
          </p:cNvSpPr>
          <p:nvPr/>
        </p:nvSpPr>
        <p:spPr bwMode="auto">
          <a:xfrm>
            <a:off x="3165475" y="5610944"/>
            <a:ext cx="0" cy="914400"/>
          </a:xfrm>
          <a:prstGeom prst="line">
            <a:avLst/>
          </a:prstGeom>
          <a:noFill/>
          <a:ln w="28575">
            <a:solidFill>
              <a:schemeClr val="tx1"/>
            </a:solidFill>
            <a:round/>
            <a:headEnd/>
            <a:tailEnd/>
          </a:ln>
          <a:effectLst/>
        </p:spPr>
        <p:txBody>
          <a:bodyPr/>
          <a:lstStyle/>
          <a:p>
            <a:endParaRPr lang="en-GB"/>
          </a:p>
        </p:txBody>
      </p:sp>
      <p:grpSp>
        <p:nvGrpSpPr>
          <p:cNvPr id="2" name="Group 18"/>
          <p:cNvGrpSpPr>
            <a:grpSpLocks/>
          </p:cNvGrpSpPr>
          <p:nvPr/>
        </p:nvGrpSpPr>
        <p:grpSpPr bwMode="auto">
          <a:xfrm>
            <a:off x="468313" y="1191344"/>
            <a:ext cx="7970837" cy="4294188"/>
            <a:chOff x="295" y="384"/>
            <a:chExt cx="5021" cy="2705"/>
          </a:xfrm>
        </p:grpSpPr>
        <p:sp>
          <p:nvSpPr>
            <p:cNvPr id="63507" name="Line 19"/>
            <p:cNvSpPr>
              <a:spLocks noChangeShapeType="1"/>
            </p:cNvSpPr>
            <p:nvPr/>
          </p:nvSpPr>
          <p:spPr bwMode="auto">
            <a:xfrm flipV="1">
              <a:off x="4830" y="384"/>
              <a:ext cx="0" cy="2592"/>
            </a:xfrm>
            <a:prstGeom prst="line">
              <a:avLst/>
            </a:prstGeom>
            <a:noFill/>
            <a:ln w="9525">
              <a:solidFill>
                <a:schemeClr val="tx1"/>
              </a:solidFill>
              <a:round/>
              <a:headEnd/>
              <a:tailEnd type="triangle" w="med" len="med"/>
            </a:ln>
            <a:effectLst/>
          </p:spPr>
          <p:txBody>
            <a:bodyPr/>
            <a:lstStyle/>
            <a:p>
              <a:endParaRPr lang="en-GB"/>
            </a:p>
          </p:txBody>
        </p:sp>
        <p:sp>
          <p:nvSpPr>
            <p:cNvPr id="63508" name="Line 20"/>
            <p:cNvSpPr>
              <a:spLocks noChangeShapeType="1"/>
            </p:cNvSpPr>
            <p:nvPr/>
          </p:nvSpPr>
          <p:spPr bwMode="auto">
            <a:xfrm flipV="1">
              <a:off x="2570" y="528"/>
              <a:ext cx="0" cy="432"/>
            </a:xfrm>
            <a:prstGeom prst="line">
              <a:avLst/>
            </a:prstGeom>
            <a:noFill/>
            <a:ln w="9525">
              <a:solidFill>
                <a:schemeClr val="tx1"/>
              </a:solidFill>
              <a:round/>
              <a:headEnd/>
              <a:tailEnd/>
            </a:ln>
            <a:effectLst/>
          </p:spPr>
          <p:txBody>
            <a:bodyPr/>
            <a:lstStyle/>
            <a:p>
              <a:endParaRPr lang="en-GB"/>
            </a:p>
          </p:txBody>
        </p:sp>
        <p:sp>
          <p:nvSpPr>
            <p:cNvPr id="63509" name="Line 21"/>
            <p:cNvSpPr>
              <a:spLocks noChangeShapeType="1"/>
            </p:cNvSpPr>
            <p:nvPr/>
          </p:nvSpPr>
          <p:spPr bwMode="auto">
            <a:xfrm>
              <a:off x="4830" y="2976"/>
              <a:ext cx="44" cy="0"/>
            </a:xfrm>
            <a:prstGeom prst="line">
              <a:avLst/>
            </a:prstGeom>
            <a:noFill/>
            <a:ln w="9525">
              <a:solidFill>
                <a:schemeClr val="tx1"/>
              </a:solidFill>
              <a:round/>
              <a:headEnd/>
              <a:tailEnd/>
            </a:ln>
            <a:effectLst/>
          </p:spPr>
          <p:txBody>
            <a:bodyPr/>
            <a:lstStyle/>
            <a:p>
              <a:endParaRPr lang="en-GB"/>
            </a:p>
          </p:txBody>
        </p:sp>
        <p:sp>
          <p:nvSpPr>
            <p:cNvPr id="63510" name="Line 22"/>
            <p:cNvSpPr>
              <a:spLocks noChangeShapeType="1"/>
            </p:cNvSpPr>
            <p:nvPr/>
          </p:nvSpPr>
          <p:spPr bwMode="auto">
            <a:xfrm>
              <a:off x="4830" y="2688"/>
              <a:ext cx="44" cy="0"/>
            </a:xfrm>
            <a:prstGeom prst="line">
              <a:avLst/>
            </a:prstGeom>
            <a:noFill/>
            <a:ln w="9525">
              <a:solidFill>
                <a:schemeClr val="tx1"/>
              </a:solidFill>
              <a:round/>
              <a:headEnd/>
              <a:tailEnd/>
            </a:ln>
            <a:effectLst/>
          </p:spPr>
          <p:txBody>
            <a:bodyPr/>
            <a:lstStyle/>
            <a:p>
              <a:endParaRPr lang="en-GB"/>
            </a:p>
          </p:txBody>
        </p:sp>
        <p:sp>
          <p:nvSpPr>
            <p:cNvPr id="63511" name="Line 23"/>
            <p:cNvSpPr>
              <a:spLocks noChangeShapeType="1"/>
            </p:cNvSpPr>
            <p:nvPr/>
          </p:nvSpPr>
          <p:spPr bwMode="auto">
            <a:xfrm>
              <a:off x="4830" y="2400"/>
              <a:ext cx="44" cy="0"/>
            </a:xfrm>
            <a:prstGeom prst="line">
              <a:avLst/>
            </a:prstGeom>
            <a:noFill/>
            <a:ln w="9525">
              <a:solidFill>
                <a:schemeClr val="tx1"/>
              </a:solidFill>
              <a:round/>
              <a:headEnd/>
              <a:tailEnd/>
            </a:ln>
            <a:effectLst/>
          </p:spPr>
          <p:txBody>
            <a:bodyPr/>
            <a:lstStyle/>
            <a:p>
              <a:endParaRPr lang="en-GB"/>
            </a:p>
          </p:txBody>
        </p:sp>
        <p:sp>
          <p:nvSpPr>
            <p:cNvPr id="63512" name="Line 24"/>
            <p:cNvSpPr>
              <a:spLocks noChangeShapeType="1"/>
            </p:cNvSpPr>
            <p:nvPr/>
          </p:nvSpPr>
          <p:spPr bwMode="auto">
            <a:xfrm>
              <a:off x="4830" y="2112"/>
              <a:ext cx="44" cy="0"/>
            </a:xfrm>
            <a:prstGeom prst="line">
              <a:avLst/>
            </a:prstGeom>
            <a:noFill/>
            <a:ln w="9525">
              <a:solidFill>
                <a:schemeClr val="tx1"/>
              </a:solidFill>
              <a:round/>
              <a:headEnd/>
              <a:tailEnd/>
            </a:ln>
            <a:effectLst/>
          </p:spPr>
          <p:txBody>
            <a:bodyPr/>
            <a:lstStyle/>
            <a:p>
              <a:endParaRPr lang="en-GB"/>
            </a:p>
          </p:txBody>
        </p:sp>
        <p:sp>
          <p:nvSpPr>
            <p:cNvPr id="63513" name="Line 25"/>
            <p:cNvSpPr>
              <a:spLocks noChangeShapeType="1"/>
            </p:cNvSpPr>
            <p:nvPr/>
          </p:nvSpPr>
          <p:spPr bwMode="auto">
            <a:xfrm>
              <a:off x="4830" y="1920"/>
              <a:ext cx="44" cy="0"/>
            </a:xfrm>
            <a:prstGeom prst="line">
              <a:avLst/>
            </a:prstGeom>
            <a:noFill/>
            <a:ln w="9525">
              <a:solidFill>
                <a:schemeClr val="tx1"/>
              </a:solidFill>
              <a:round/>
              <a:headEnd/>
              <a:tailEnd/>
            </a:ln>
            <a:effectLst/>
          </p:spPr>
          <p:txBody>
            <a:bodyPr/>
            <a:lstStyle/>
            <a:p>
              <a:endParaRPr lang="en-GB"/>
            </a:p>
          </p:txBody>
        </p:sp>
        <p:sp>
          <p:nvSpPr>
            <p:cNvPr id="63514" name="Line 26"/>
            <p:cNvSpPr>
              <a:spLocks noChangeShapeType="1"/>
            </p:cNvSpPr>
            <p:nvPr/>
          </p:nvSpPr>
          <p:spPr bwMode="auto">
            <a:xfrm>
              <a:off x="4830" y="1776"/>
              <a:ext cx="44" cy="0"/>
            </a:xfrm>
            <a:prstGeom prst="line">
              <a:avLst/>
            </a:prstGeom>
            <a:noFill/>
            <a:ln w="9525">
              <a:solidFill>
                <a:schemeClr val="tx1"/>
              </a:solidFill>
              <a:round/>
              <a:headEnd/>
              <a:tailEnd/>
            </a:ln>
            <a:effectLst/>
          </p:spPr>
          <p:txBody>
            <a:bodyPr/>
            <a:lstStyle/>
            <a:p>
              <a:endParaRPr lang="en-GB"/>
            </a:p>
          </p:txBody>
        </p:sp>
        <p:sp>
          <p:nvSpPr>
            <p:cNvPr id="63515" name="Line 27"/>
            <p:cNvSpPr>
              <a:spLocks noChangeShapeType="1"/>
            </p:cNvSpPr>
            <p:nvPr/>
          </p:nvSpPr>
          <p:spPr bwMode="auto">
            <a:xfrm flipV="1">
              <a:off x="3367" y="528"/>
              <a:ext cx="0" cy="432"/>
            </a:xfrm>
            <a:prstGeom prst="line">
              <a:avLst/>
            </a:prstGeom>
            <a:noFill/>
            <a:ln w="9525">
              <a:solidFill>
                <a:schemeClr val="tx1"/>
              </a:solidFill>
              <a:round/>
              <a:headEnd/>
              <a:tailEnd/>
            </a:ln>
            <a:effectLst/>
          </p:spPr>
          <p:txBody>
            <a:bodyPr/>
            <a:lstStyle/>
            <a:p>
              <a:endParaRPr lang="en-GB"/>
            </a:p>
          </p:txBody>
        </p:sp>
        <p:sp>
          <p:nvSpPr>
            <p:cNvPr id="63516" name="Text Box 28"/>
            <p:cNvSpPr txBox="1">
              <a:spLocks noChangeArrowheads="1"/>
            </p:cNvSpPr>
            <p:nvPr/>
          </p:nvSpPr>
          <p:spPr bwMode="auto">
            <a:xfrm>
              <a:off x="4874" y="409"/>
              <a:ext cx="422" cy="212"/>
            </a:xfrm>
            <a:prstGeom prst="rect">
              <a:avLst/>
            </a:prstGeom>
            <a:noFill/>
            <a:ln w="9525">
              <a:noFill/>
              <a:miter lim="800000"/>
              <a:headEnd/>
              <a:tailEnd/>
            </a:ln>
            <a:effectLst/>
          </p:spPr>
          <p:txBody>
            <a:bodyPr wrap="none">
              <a:spAutoFit/>
            </a:bodyPr>
            <a:lstStyle/>
            <a:p>
              <a:r>
                <a:rPr lang="en-GB" sz="1600" i="1">
                  <a:latin typeface="Verdana" pitchFamily="34" charset="0"/>
                </a:rPr>
                <a:t>t</a:t>
              </a:r>
              <a:r>
                <a:rPr lang="en-GB" sz="1600" baseline="-25000">
                  <a:latin typeface="Verdana" pitchFamily="34" charset="0"/>
                </a:rPr>
                <a:t>MRCA</a:t>
              </a:r>
            </a:p>
          </p:txBody>
        </p:sp>
        <p:sp>
          <p:nvSpPr>
            <p:cNvPr id="63517" name="Line 29"/>
            <p:cNvSpPr>
              <a:spLocks noChangeShapeType="1"/>
            </p:cNvSpPr>
            <p:nvPr/>
          </p:nvSpPr>
          <p:spPr bwMode="auto">
            <a:xfrm>
              <a:off x="4830" y="1248"/>
              <a:ext cx="44" cy="0"/>
            </a:xfrm>
            <a:prstGeom prst="line">
              <a:avLst/>
            </a:prstGeom>
            <a:noFill/>
            <a:ln w="9525">
              <a:solidFill>
                <a:schemeClr val="tx1"/>
              </a:solidFill>
              <a:round/>
              <a:headEnd/>
              <a:tailEnd/>
            </a:ln>
            <a:effectLst/>
          </p:spPr>
          <p:txBody>
            <a:bodyPr/>
            <a:lstStyle/>
            <a:p>
              <a:endParaRPr lang="en-GB"/>
            </a:p>
          </p:txBody>
        </p:sp>
        <p:sp>
          <p:nvSpPr>
            <p:cNvPr id="63518" name="Line 30"/>
            <p:cNvSpPr>
              <a:spLocks noChangeShapeType="1"/>
            </p:cNvSpPr>
            <p:nvPr/>
          </p:nvSpPr>
          <p:spPr bwMode="auto">
            <a:xfrm>
              <a:off x="4830" y="1056"/>
              <a:ext cx="44" cy="0"/>
            </a:xfrm>
            <a:prstGeom prst="line">
              <a:avLst/>
            </a:prstGeom>
            <a:noFill/>
            <a:ln w="9525">
              <a:solidFill>
                <a:schemeClr val="tx1"/>
              </a:solidFill>
              <a:round/>
              <a:headEnd/>
              <a:tailEnd/>
            </a:ln>
            <a:effectLst/>
          </p:spPr>
          <p:txBody>
            <a:bodyPr/>
            <a:lstStyle/>
            <a:p>
              <a:endParaRPr lang="en-GB"/>
            </a:p>
          </p:txBody>
        </p:sp>
        <p:sp>
          <p:nvSpPr>
            <p:cNvPr id="63519" name="Line 31"/>
            <p:cNvSpPr>
              <a:spLocks noChangeShapeType="1"/>
            </p:cNvSpPr>
            <p:nvPr/>
          </p:nvSpPr>
          <p:spPr bwMode="auto">
            <a:xfrm>
              <a:off x="2570" y="528"/>
              <a:ext cx="797" cy="0"/>
            </a:xfrm>
            <a:prstGeom prst="line">
              <a:avLst/>
            </a:prstGeom>
            <a:noFill/>
            <a:ln w="9525">
              <a:solidFill>
                <a:schemeClr val="tx1"/>
              </a:solidFill>
              <a:round/>
              <a:headEnd/>
              <a:tailEnd/>
            </a:ln>
            <a:effectLst/>
          </p:spPr>
          <p:txBody>
            <a:bodyPr/>
            <a:lstStyle/>
            <a:p>
              <a:endParaRPr lang="en-GB"/>
            </a:p>
          </p:txBody>
        </p:sp>
        <p:sp>
          <p:nvSpPr>
            <p:cNvPr id="63520" name="Line 32"/>
            <p:cNvSpPr>
              <a:spLocks noChangeShapeType="1"/>
            </p:cNvSpPr>
            <p:nvPr/>
          </p:nvSpPr>
          <p:spPr bwMode="auto">
            <a:xfrm>
              <a:off x="1247" y="576"/>
              <a:ext cx="632" cy="0"/>
            </a:xfrm>
            <a:prstGeom prst="line">
              <a:avLst/>
            </a:prstGeom>
            <a:noFill/>
            <a:ln w="9525">
              <a:solidFill>
                <a:schemeClr val="tx1"/>
              </a:solidFill>
              <a:round/>
              <a:headEnd/>
              <a:tailEnd type="triangle" w="med" len="med"/>
            </a:ln>
            <a:effectLst/>
          </p:spPr>
          <p:txBody>
            <a:bodyPr/>
            <a:lstStyle/>
            <a:p>
              <a:endParaRPr lang="en-GB"/>
            </a:p>
          </p:txBody>
        </p:sp>
        <p:sp>
          <p:nvSpPr>
            <p:cNvPr id="63521" name="Text Box 33"/>
            <p:cNvSpPr txBox="1">
              <a:spLocks noChangeArrowheads="1"/>
            </p:cNvSpPr>
            <p:nvPr/>
          </p:nvSpPr>
          <p:spPr bwMode="auto">
            <a:xfrm>
              <a:off x="295" y="482"/>
              <a:ext cx="806" cy="192"/>
            </a:xfrm>
            <a:prstGeom prst="rect">
              <a:avLst/>
            </a:prstGeom>
            <a:noFill/>
            <a:ln w="9525">
              <a:noFill/>
              <a:miter lim="800000"/>
              <a:headEnd/>
              <a:tailEnd/>
            </a:ln>
            <a:effectLst/>
          </p:spPr>
          <p:txBody>
            <a:bodyPr wrap="none">
              <a:spAutoFit/>
            </a:bodyPr>
            <a:lstStyle/>
            <a:p>
              <a:r>
                <a:rPr lang="en-GB" sz="1400">
                  <a:latin typeface="Verdana" pitchFamily="34" charset="0"/>
                </a:rPr>
                <a:t>Coalescence</a:t>
              </a:r>
            </a:p>
          </p:txBody>
        </p:sp>
        <p:sp>
          <p:nvSpPr>
            <p:cNvPr id="63522" name="Line 34"/>
            <p:cNvSpPr>
              <a:spLocks noChangeShapeType="1"/>
            </p:cNvSpPr>
            <p:nvPr/>
          </p:nvSpPr>
          <p:spPr bwMode="auto">
            <a:xfrm>
              <a:off x="4830" y="528"/>
              <a:ext cx="44" cy="0"/>
            </a:xfrm>
            <a:prstGeom prst="line">
              <a:avLst/>
            </a:prstGeom>
            <a:noFill/>
            <a:ln w="9525">
              <a:solidFill>
                <a:schemeClr val="tx1"/>
              </a:solidFill>
              <a:round/>
              <a:headEnd/>
              <a:tailEnd/>
            </a:ln>
            <a:effectLst/>
          </p:spPr>
          <p:txBody>
            <a:bodyPr/>
            <a:lstStyle/>
            <a:p>
              <a:endParaRPr lang="en-GB"/>
            </a:p>
          </p:txBody>
        </p:sp>
        <p:sp>
          <p:nvSpPr>
            <p:cNvPr id="63523" name="Line 35"/>
            <p:cNvSpPr>
              <a:spLocks noChangeShapeType="1"/>
            </p:cNvSpPr>
            <p:nvPr/>
          </p:nvSpPr>
          <p:spPr bwMode="auto">
            <a:xfrm>
              <a:off x="1247" y="1008"/>
              <a:ext cx="632" cy="0"/>
            </a:xfrm>
            <a:prstGeom prst="line">
              <a:avLst/>
            </a:prstGeom>
            <a:noFill/>
            <a:ln w="9525">
              <a:solidFill>
                <a:schemeClr val="tx1"/>
              </a:solidFill>
              <a:round/>
              <a:headEnd/>
              <a:tailEnd type="triangle" w="med" len="med"/>
            </a:ln>
            <a:effectLst/>
          </p:spPr>
          <p:txBody>
            <a:bodyPr/>
            <a:lstStyle/>
            <a:p>
              <a:endParaRPr lang="en-GB"/>
            </a:p>
          </p:txBody>
        </p:sp>
        <p:sp>
          <p:nvSpPr>
            <p:cNvPr id="63524" name="Text Box 36"/>
            <p:cNvSpPr txBox="1">
              <a:spLocks noChangeArrowheads="1"/>
            </p:cNvSpPr>
            <p:nvPr/>
          </p:nvSpPr>
          <p:spPr bwMode="auto">
            <a:xfrm>
              <a:off x="295" y="914"/>
              <a:ext cx="606" cy="192"/>
            </a:xfrm>
            <a:prstGeom prst="rect">
              <a:avLst/>
            </a:prstGeom>
            <a:noFill/>
            <a:ln w="9525">
              <a:noFill/>
              <a:miter lim="800000"/>
              <a:headEnd/>
              <a:tailEnd/>
            </a:ln>
            <a:effectLst/>
          </p:spPr>
          <p:txBody>
            <a:bodyPr wrap="none">
              <a:spAutoFit/>
            </a:bodyPr>
            <a:lstStyle/>
            <a:p>
              <a:r>
                <a:rPr lang="en-GB" sz="1400">
                  <a:latin typeface="Verdana" pitchFamily="34" charset="0"/>
                </a:rPr>
                <a:t>Mutation</a:t>
              </a:r>
            </a:p>
          </p:txBody>
        </p:sp>
        <p:sp>
          <p:nvSpPr>
            <p:cNvPr id="63525" name="Line 37"/>
            <p:cNvSpPr>
              <a:spLocks noChangeShapeType="1"/>
            </p:cNvSpPr>
            <p:nvPr/>
          </p:nvSpPr>
          <p:spPr bwMode="auto">
            <a:xfrm flipV="1">
              <a:off x="4830" y="384"/>
              <a:ext cx="0" cy="2592"/>
            </a:xfrm>
            <a:prstGeom prst="line">
              <a:avLst/>
            </a:prstGeom>
            <a:noFill/>
            <a:ln w="9525">
              <a:solidFill>
                <a:schemeClr val="tx1"/>
              </a:solidFill>
              <a:round/>
              <a:headEnd/>
              <a:tailEnd type="triangle" w="med" len="med"/>
            </a:ln>
            <a:effectLst/>
          </p:spPr>
          <p:txBody>
            <a:bodyPr/>
            <a:lstStyle/>
            <a:p>
              <a:endParaRPr lang="en-GB"/>
            </a:p>
          </p:txBody>
        </p:sp>
        <p:sp>
          <p:nvSpPr>
            <p:cNvPr id="63526" name="Line 38"/>
            <p:cNvSpPr>
              <a:spLocks noChangeShapeType="1"/>
            </p:cNvSpPr>
            <p:nvPr/>
          </p:nvSpPr>
          <p:spPr bwMode="auto">
            <a:xfrm flipV="1">
              <a:off x="2570" y="960"/>
              <a:ext cx="0" cy="192"/>
            </a:xfrm>
            <a:prstGeom prst="line">
              <a:avLst/>
            </a:prstGeom>
            <a:noFill/>
            <a:ln w="9525">
              <a:solidFill>
                <a:schemeClr val="tx1"/>
              </a:solidFill>
              <a:round/>
              <a:headEnd/>
              <a:tailEnd/>
            </a:ln>
            <a:effectLst/>
          </p:spPr>
          <p:txBody>
            <a:bodyPr/>
            <a:lstStyle/>
            <a:p>
              <a:endParaRPr lang="en-GB"/>
            </a:p>
          </p:txBody>
        </p:sp>
        <p:sp>
          <p:nvSpPr>
            <p:cNvPr id="63527" name="Line 39"/>
            <p:cNvSpPr>
              <a:spLocks noChangeShapeType="1"/>
            </p:cNvSpPr>
            <p:nvPr/>
          </p:nvSpPr>
          <p:spPr bwMode="auto">
            <a:xfrm>
              <a:off x="4830" y="2976"/>
              <a:ext cx="44" cy="0"/>
            </a:xfrm>
            <a:prstGeom prst="line">
              <a:avLst/>
            </a:prstGeom>
            <a:noFill/>
            <a:ln w="9525">
              <a:solidFill>
                <a:schemeClr val="tx1"/>
              </a:solidFill>
              <a:round/>
              <a:headEnd/>
              <a:tailEnd/>
            </a:ln>
            <a:effectLst/>
          </p:spPr>
          <p:txBody>
            <a:bodyPr/>
            <a:lstStyle/>
            <a:p>
              <a:endParaRPr lang="en-GB"/>
            </a:p>
          </p:txBody>
        </p:sp>
        <p:sp>
          <p:nvSpPr>
            <p:cNvPr id="63528" name="Line 40"/>
            <p:cNvSpPr>
              <a:spLocks noChangeShapeType="1"/>
            </p:cNvSpPr>
            <p:nvPr/>
          </p:nvSpPr>
          <p:spPr bwMode="auto">
            <a:xfrm>
              <a:off x="4830" y="2688"/>
              <a:ext cx="44" cy="0"/>
            </a:xfrm>
            <a:prstGeom prst="line">
              <a:avLst/>
            </a:prstGeom>
            <a:noFill/>
            <a:ln w="9525">
              <a:solidFill>
                <a:schemeClr val="tx1"/>
              </a:solidFill>
              <a:round/>
              <a:headEnd/>
              <a:tailEnd/>
            </a:ln>
            <a:effectLst/>
          </p:spPr>
          <p:txBody>
            <a:bodyPr/>
            <a:lstStyle/>
            <a:p>
              <a:endParaRPr lang="en-GB"/>
            </a:p>
          </p:txBody>
        </p:sp>
        <p:sp>
          <p:nvSpPr>
            <p:cNvPr id="63529" name="Line 41"/>
            <p:cNvSpPr>
              <a:spLocks noChangeShapeType="1"/>
            </p:cNvSpPr>
            <p:nvPr/>
          </p:nvSpPr>
          <p:spPr bwMode="auto">
            <a:xfrm>
              <a:off x="4830" y="2400"/>
              <a:ext cx="44" cy="0"/>
            </a:xfrm>
            <a:prstGeom prst="line">
              <a:avLst/>
            </a:prstGeom>
            <a:noFill/>
            <a:ln w="9525">
              <a:solidFill>
                <a:schemeClr val="tx1"/>
              </a:solidFill>
              <a:round/>
              <a:headEnd/>
              <a:tailEnd/>
            </a:ln>
            <a:effectLst/>
          </p:spPr>
          <p:txBody>
            <a:bodyPr/>
            <a:lstStyle/>
            <a:p>
              <a:endParaRPr lang="en-GB"/>
            </a:p>
          </p:txBody>
        </p:sp>
        <p:sp>
          <p:nvSpPr>
            <p:cNvPr id="63530" name="Line 42"/>
            <p:cNvSpPr>
              <a:spLocks noChangeShapeType="1"/>
            </p:cNvSpPr>
            <p:nvPr/>
          </p:nvSpPr>
          <p:spPr bwMode="auto">
            <a:xfrm>
              <a:off x="4830" y="2112"/>
              <a:ext cx="44" cy="0"/>
            </a:xfrm>
            <a:prstGeom prst="line">
              <a:avLst/>
            </a:prstGeom>
            <a:noFill/>
            <a:ln w="9525">
              <a:solidFill>
                <a:schemeClr val="tx1"/>
              </a:solidFill>
              <a:round/>
              <a:headEnd/>
              <a:tailEnd/>
            </a:ln>
            <a:effectLst/>
          </p:spPr>
          <p:txBody>
            <a:bodyPr/>
            <a:lstStyle/>
            <a:p>
              <a:endParaRPr lang="en-GB"/>
            </a:p>
          </p:txBody>
        </p:sp>
        <p:sp>
          <p:nvSpPr>
            <p:cNvPr id="63531" name="Line 43"/>
            <p:cNvSpPr>
              <a:spLocks noChangeShapeType="1"/>
            </p:cNvSpPr>
            <p:nvPr/>
          </p:nvSpPr>
          <p:spPr bwMode="auto">
            <a:xfrm>
              <a:off x="4830" y="1920"/>
              <a:ext cx="44" cy="0"/>
            </a:xfrm>
            <a:prstGeom prst="line">
              <a:avLst/>
            </a:prstGeom>
            <a:noFill/>
            <a:ln w="9525">
              <a:solidFill>
                <a:schemeClr val="tx1"/>
              </a:solidFill>
              <a:round/>
              <a:headEnd/>
              <a:tailEnd/>
            </a:ln>
            <a:effectLst/>
          </p:spPr>
          <p:txBody>
            <a:bodyPr/>
            <a:lstStyle/>
            <a:p>
              <a:endParaRPr lang="en-GB"/>
            </a:p>
          </p:txBody>
        </p:sp>
        <p:sp>
          <p:nvSpPr>
            <p:cNvPr id="63532" name="Line 44"/>
            <p:cNvSpPr>
              <a:spLocks noChangeShapeType="1"/>
            </p:cNvSpPr>
            <p:nvPr/>
          </p:nvSpPr>
          <p:spPr bwMode="auto">
            <a:xfrm>
              <a:off x="4830" y="1776"/>
              <a:ext cx="44" cy="0"/>
            </a:xfrm>
            <a:prstGeom prst="line">
              <a:avLst/>
            </a:prstGeom>
            <a:noFill/>
            <a:ln w="9525">
              <a:solidFill>
                <a:schemeClr val="tx1"/>
              </a:solidFill>
              <a:round/>
              <a:headEnd/>
              <a:tailEnd/>
            </a:ln>
            <a:effectLst/>
          </p:spPr>
          <p:txBody>
            <a:bodyPr/>
            <a:lstStyle/>
            <a:p>
              <a:endParaRPr lang="en-GB"/>
            </a:p>
          </p:txBody>
        </p:sp>
        <p:sp>
          <p:nvSpPr>
            <p:cNvPr id="63533" name="Line 45"/>
            <p:cNvSpPr>
              <a:spLocks noChangeShapeType="1"/>
            </p:cNvSpPr>
            <p:nvPr/>
          </p:nvSpPr>
          <p:spPr bwMode="auto">
            <a:xfrm flipV="1">
              <a:off x="3367" y="960"/>
              <a:ext cx="0" cy="192"/>
            </a:xfrm>
            <a:prstGeom prst="line">
              <a:avLst/>
            </a:prstGeom>
            <a:noFill/>
            <a:ln w="9525">
              <a:solidFill>
                <a:schemeClr val="tx1"/>
              </a:solidFill>
              <a:round/>
              <a:headEnd/>
              <a:tailEnd/>
            </a:ln>
            <a:effectLst/>
          </p:spPr>
          <p:txBody>
            <a:bodyPr/>
            <a:lstStyle/>
            <a:p>
              <a:endParaRPr lang="en-GB"/>
            </a:p>
          </p:txBody>
        </p:sp>
        <p:sp>
          <p:nvSpPr>
            <p:cNvPr id="63534" name="Text Box 46"/>
            <p:cNvSpPr txBox="1">
              <a:spLocks noChangeArrowheads="1"/>
            </p:cNvSpPr>
            <p:nvPr/>
          </p:nvSpPr>
          <p:spPr bwMode="auto">
            <a:xfrm>
              <a:off x="4874" y="937"/>
              <a:ext cx="222" cy="212"/>
            </a:xfrm>
            <a:prstGeom prst="rect">
              <a:avLst/>
            </a:prstGeom>
            <a:noFill/>
            <a:ln w="9525">
              <a:noFill/>
              <a:miter lim="800000"/>
              <a:headEnd/>
              <a:tailEnd/>
            </a:ln>
            <a:effectLst/>
          </p:spPr>
          <p:txBody>
            <a:bodyPr wrap="none">
              <a:spAutoFit/>
            </a:bodyPr>
            <a:lstStyle/>
            <a:p>
              <a:r>
                <a:rPr lang="en-GB" sz="1600" i="1">
                  <a:latin typeface="Verdana" pitchFamily="34" charset="0"/>
                </a:rPr>
                <a:t>t</a:t>
              </a:r>
              <a:r>
                <a:rPr lang="en-GB" sz="1600" baseline="-25000">
                  <a:latin typeface="Verdana" pitchFamily="34" charset="0"/>
                </a:rPr>
                <a:t>7</a:t>
              </a:r>
            </a:p>
          </p:txBody>
        </p:sp>
        <p:sp>
          <p:nvSpPr>
            <p:cNvPr id="63535" name="Line 47"/>
            <p:cNvSpPr>
              <a:spLocks noChangeShapeType="1"/>
            </p:cNvSpPr>
            <p:nvPr/>
          </p:nvSpPr>
          <p:spPr bwMode="auto">
            <a:xfrm>
              <a:off x="4830" y="1248"/>
              <a:ext cx="44" cy="0"/>
            </a:xfrm>
            <a:prstGeom prst="line">
              <a:avLst/>
            </a:prstGeom>
            <a:noFill/>
            <a:ln w="9525">
              <a:solidFill>
                <a:schemeClr val="tx1"/>
              </a:solidFill>
              <a:round/>
              <a:headEnd/>
              <a:tailEnd/>
            </a:ln>
            <a:effectLst/>
          </p:spPr>
          <p:txBody>
            <a:bodyPr/>
            <a:lstStyle/>
            <a:p>
              <a:endParaRPr lang="en-GB"/>
            </a:p>
          </p:txBody>
        </p:sp>
        <p:sp>
          <p:nvSpPr>
            <p:cNvPr id="63536" name="Oval 48"/>
            <p:cNvSpPr>
              <a:spLocks noChangeArrowheads="1"/>
            </p:cNvSpPr>
            <p:nvPr/>
          </p:nvSpPr>
          <p:spPr bwMode="auto">
            <a:xfrm>
              <a:off x="3316" y="1008"/>
              <a:ext cx="96" cy="96"/>
            </a:xfrm>
            <a:prstGeom prst="ellipse">
              <a:avLst/>
            </a:prstGeom>
            <a:solidFill>
              <a:srgbClr val="0066FF"/>
            </a:solidFill>
            <a:ln w="9525">
              <a:solidFill>
                <a:schemeClr val="tx1"/>
              </a:solidFill>
              <a:round/>
              <a:headEnd/>
              <a:tailEnd/>
            </a:ln>
            <a:effectLst/>
          </p:spPr>
          <p:txBody>
            <a:bodyPr wrap="none" anchor="ctr"/>
            <a:lstStyle/>
            <a:p>
              <a:endParaRPr lang="en-GB"/>
            </a:p>
          </p:txBody>
        </p:sp>
        <p:sp>
          <p:nvSpPr>
            <p:cNvPr id="63537" name="Line 49"/>
            <p:cNvSpPr>
              <a:spLocks noChangeShapeType="1"/>
            </p:cNvSpPr>
            <p:nvPr/>
          </p:nvSpPr>
          <p:spPr bwMode="auto">
            <a:xfrm>
              <a:off x="4830" y="1056"/>
              <a:ext cx="44" cy="0"/>
            </a:xfrm>
            <a:prstGeom prst="line">
              <a:avLst/>
            </a:prstGeom>
            <a:noFill/>
            <a:ln w="9525">
              <a:solidFill>
                <a:schemeClr val="tx1"/>
              </a:solidFill>
              <a:round/>
              <a:headEnd/>
              <a:tailEnd/>
            </a:ln>
            <a:effectLst/>
          </p:spPr>
          <p:txBody>
            <a:bodyPr/>
            <a:lstStyle/>
            <a:p>
              <a:endParaRPr lang="en-GB"/>
            </a:p>
          </p:txBody>
        </p:sp>
        <p:sp>
          <p:nvSpPr>
            <p:cNvPr id="63538" name="Line 50"/>
            <p:cNvSpPr>
              <a:spLocks noChangeShapeType="1"/>
            </p:cNvSpPr>
            <p:nvPr/>
          </p:nvSpPr>
          <p:spPr bwMode="auto">
            <a:xfrm flipV="1">
              <a:off x="3500" y="1248"/>
              <a:ext cx="0" cy="432"/>
            </a:xfrm>
            <a:prstGeom prst="line">
              <a:avLst/>
            </a:prstGeom>
            <a:noFill/>
            <a:ln w="9525">
              <a:solidFill>
                <a:schemeClr val="tx1"/>
              </a:solidFill>
              <a:round/>
              <a:headEnd/>
              <a:tailEnd/>
            </a:ln>
            <a:effectLst/>
          </p:spPr>
          <p:txBody>
            <a:bodyPr/>
            <a:lstStyle/>
            <a:p>
              <a:endParaRPr lang="en-GB"/>
            </a:p>
          </p:txBody>
        </p:sp>
        <p:sp>
          <p:nvSpPr>
            <p:cNvPr id="63539" name="Line 51"/>
            <p:cNvSpPr>
              <a:spLocks noChangeShapeType="1"/>
            </p:cNvSpPr>
            <p:nvPr/>
          </p:nvSpPr>
          <p:spPr bwMode="auto">
            <a:xfrm>
              <a:off x="1247" y="1248"/>
              <a:ext cx="632" cy="0"/>
            </a:xfrm>
            <a:prstGeom prst="line">
              <a:avLst/>
            </a:prstGeom>
            <a:noFill/>
            <a:ln w="9525">
              <a:solidFill>
                <a:schemeClr val="tx1"/>
              </a:solidFill>
              <a:round/>
              <a:headEnd/>
              <a:tailEnd type="triangle" w="med" len="med"/>
            </a:ln>
            <a:effectLst/>
          </p:spPr>
          <p:txBody>
            <a:bodyPr/>
            <a:lstStyle/>
            <a:p>
              <a:endParaRPr lang="en-GB"/>
            </a:p>
          </p:txBody>
        </p:sp>
        <p:sp>
          <p:nvSpPr>
            <p:cNvPr id="63540" name="Text Box 52"/>
            <p:cNvSpPr txBox="1">
              <a:spLocks noChangeArrowheads="1"/>
            </p:cNvSpPr>
            <p:nvPr/>
          </p:nvSpPr>
          <p:spPr bwMode="auto">
            <a:xfrm>
              <a:off x="295" y="1154"/>
              <a:ext cx="806" cy="192"/>
            </a:xfrm>
            <a:prstGeom prst="rect">
              <a:avLst/>
            </a:prstGeom>
            <a:noFill/>
            <a:ln w="9525">
              <a:noFill/>
              <a:miter lim="800000"/>
              <a:headEnd/>
              <a:tailEnd/>
            </a:ln>
            <a:effectLst/>
          </p:spPr>
          <p:txBody>
            <a:bodyPr wrap="none">
              <a:spAutoFit/>
            </a:bodyPr>
            <a:lstStyle/>
            <a:p>
              <a:r>
                <a:rPr lang="en-GB" sz="1400">
                  <a:latin typeface="Verdana" pitchFamily="34" charset="0"/>
                </a:rPr>
                <a:t>Coalescence</a:t>
              </a:r>
            </a:p>
          </p:txBody>
        </p:sp>
        <p:sp>
          <p:nvSpPr>
            <p:cNvPr id="63541" name="Line 53"/>
            <p:cNvSpPr>
              <a:spLocks noChangeShapeType="1"/>
            </p:cNvSpPr>
            <p:nvPr/>
          </p:nvSpPr>
          <p:spPr bwMode="auto">
            <a:xfrm flipV="1">
              <a:off x="4830" y="384"/>
              <a:ext cx="0" cy="2592"/>
            </a:xfrm>
            <a:prstGeom prst="line">
              <a:avLst/>
            </a:prstGeom>
            <a:noFill/>
            <a:ln w="9525">
              <a:solidFill>
                <a:schemeClr val="tx1"/>
              </a:solidFill>
              <a:round/>
              <a:headEnd/>
              <a:tailEnd type="triangle" w="med" len="med"/>
            </a:ln>
            <a:effectLst/>
          </p:spPr>
          <p:txBody>
            <a:bodyPr/>
            <a:lstStyle/>
            <a:p>
              <a:endParaRPr lang="en-GB"/>
            </a:p>
          </p:txBody>
        </p:sp>
        <p:sp>
          <p:nvSpPr>
            <p:cNvPr id="63542" name="Line 54"/>
            <p:cNvSpPr>
              <a:spLocks noChangeShapeType="1"/>
            </p:cNvSpPr>
            <p:nvPr/>
          </p:nvSpPr>
          <p:spPr bwMode="auto">
            <a:xfrm flipV="1">
              <a:off x="3234" y="1248"/>
              <a:ext cx="0" cy="432"/>
            </a:xfrm>
            <a:prstGeom prst="line">
              <a:avLst/>
            </a:prstGeom>
            <a:noFill/>
            <a:ln w="9525">
              <a:solidFill>
                <a:schemeClr val="tx1"/>
              </a:solidFill>
              <a:round/>
              <a:headEnd/>
              <a:tailEnd/>
            </a:ln>
            <a:effectLst/>
          </p:spPr>
          <p:txBody>
            <a:bodyPr/>
            <a:lstStyle/>
            <a:p>
              <a:endParaRPr lang="en-GB"/>
            </a:p>
          </p:txBody>
        </p:sp>
        <p:sp>
          <p:nvSpPr>
            <p:cNvPr id="63543" name="Line 55"/>
            <p:cNvSpPr>
              <a:spLocks noChangeShapeType="1"/>
            </p:cNvSpPr>
            <p:nvPr/>
          </p:nvSpPr>
          <p:spPr bwMode="auto">
            <a:xfrm flipV="1">
              <a:off x="2570" y="1152"/>
              <a:ext cx="0" cy="528"/>
            </a:xfrm>
            <a:prstGeom prst="line">
              <a:avLst/>
            </a:prstGeom>
            <a:noFill/>
            <a:ln w="9525">
              <a:solidFill>
                <a:schemeClr val="tx1"/>
              </a:solidFill>
              <a:round/>
              <a:headEnd/>
              <a:tailEnd/>
            </a:ln>
            <a:effectLst/>
          </p:spPr>
          <p:txBody>
            <a:bodyPr/>
            <a:lstStyle/>
            <a:p>
              <a:endParaRPr lang="en-GB"/>
            </a:p>
          </p:txBody>
        </p:sp>
        <p:sp>
          <p:nvSpPr>
            <p:cNvPr id="63544" name="Line 56"/>
            <p:cNvSpPr>
              <a:spLocks noChangeShapeType="1"/>
            </p:cNvSpPr>
            <p:nvPr/>
          </p:nvSpPr>
          <p:spPr bwMode="auto">
            <a:xfrm>
              <a:off x="4830" y="2976"/>
              <a:ext cx="44" cy="0"/>
            </a:xfrm>
            <a:prstGeom prst="line">
              <a:avLst/>
            </a:prstGeom>
            <a:noFill/>
            <a:ln w="9525">
              <a:solidFill>
                <a:schemeClr val="tx1"/>
              </a:solidFill>
              <a:round/>
              <a:headEnd/>
              <a:tailEnd/>
            </a:ln>
            <a:effectLst/>
          </p:spPr>
          <p:txBody>
            <a:bodyPr/>
            <a:lstStyle/>
            <a:p>
              <a:endParaRPr lang="en-GB"/>
            </a:p>
          </p:txBody>
        </p:sp>
        <p:sp>
          <p:nvSpPr>
            <p:cNvPr id="63545" name="Line 57"/>
            <p:cNvSpPr>
              <a:spLocks noChangeShapeType="1"/>
            </p:cNvSpPr>
            <p:nvPr/>
          </p:nvSpPr>
          <p:spPr bwMode="auto">
            <a:xfrm>
              <a:off x="4830" y="2688"/>
              <a:ext cx="44" cy="0"/>
            </a:xfrm>
            <a:prstGeom prst="line">
              <a:avLst/>
            </a:prstGeom>
            <a:noFill/>
            <a:ln w="9525">
              <a:solidFill>
                <a:schemeClr val="tx1"/>
              </a:solidFill>
              <a:round/>
              <a:headEnd/>
              <a:tailEnd/>
            </a:ln>
            <a:effectLst/>
          </p:spPr>
          <p:txBody>
            <a:bodyPr/>
            <a:lstStyle/>
            <a:p>
              <a:endParaRPr lang="en-GB"/>
            </a:p>
          </p:txBody>
        </p:sp>
        <p:sp>
          <p:nvSpPr>
            <p:cNvPr id="63546" name="Line 58"/>
            <p:cNvSpPr>
              <a:spLocks noChangeShapeType="1"/>
            </p:cNvSpPr>
            <p:nvPr/>
          </p:nvSpPr>
          <p:spPr bwMode="auto">
            <a:xfrm>
              <a:off x="4830" y="2400"/>
              <a:ext cx="44" cy="0"/>
            </a:xfrm>
            <a:prstGeom prst="line">
              <a:avLst/>
            </a:prstGeom>
            <a:noFill/>
            <a:ln w="9525">
              <a:solidFill>
                <a:schemeClr val="tx1"/>
              </a:solidFill>
              <a:round/>
              <a:headEnd/>
              <a:tailEnd/>
            </a:ln>
            <a:effectLst/>
          </p:spPr>
          <p:txBody>
            <a:bodyPr/>
            <a:lstStyle/>
            <a:p>
              <a:endParaRPr lang="en-GB"/>
            </a:p>
          </p:txBody>
        </p:sp>
        <p:sp>
          <p:nvSpPr>
            <p:cNvPr id="63547" name="Line 59"/>
            <p:cNvSpPr>
              <a:spLocks noChangeShapeType="1"/>
            </p:cNvSpPr>
            <p:nvPr/>
          </p:nvSpPr>
          <p:spPr bwMode="auto">
            <a:xfrm>
              <a:off x="4830" y="2112"/>
              <a:ext cx="44" cy="0"/>
            </a:xfrm>
            <a:prstGeom prst="line">
              <a:avLst/>
            </a:prstGeom>
            <a:noFill/>
            <a:ln w="9525">
              <a:solidFill>
                <a:schemeClr val="tx1"/>
              </a:solidFill>
              <a:round/>
              <a:headEnd/>
              <a:tailEnd/>
            </a:ln>
            <a:effectLst/>
          </p:spPr>
          <p:txBody>
            <a:bodyPr/>
            <a:lstStyle/>
            <a:p>
              <a:endParaRPr lang="en-GB"/>
            </a:p>
          </p:txBody>
        </p:sp>
        <p:sp>
          <p:nvSpPr>
            <p:cNvPr id="63548" name="Line 60"/>
            <p:cNvSpPr>
              <a:spLocks noChangeShapeType="1"/>
            </p:cNvSpPr>
            <p:nvPr/>
          </p:nvSpPr>
          <p:spPr bwMode="auto">
            <a:xfrm>
              <a:off x="4830" y="1920"/>
              <a:ext cx="44" cy="0"/>
            </a:xfrm>
            <a:prstGeom prst="line">
              <a:avLst/>
            </a:prstGeom>
            <a:noFill/>
            <a:ln w="9525">
              <a:solidFill>
                <a:schemeClr val="tx1"/>
              </a:solidFill>
              <a:round/>
              <a:headEnd/>
              <a:tailEnd/>
            </a:ln>
            <a:effectLst/>
          </p:spPr>
          <p:txBody>
            <a:bodyPr/>
            <a:lstStyle/>
            <a:p>
              <a:endParaRPr lang="en-GB"/>
            </a:p>
          </p:txBody>
        </p:sp>
        <p:sp>
          <p:nvSpPr>
            <p:cNvPr id="63549" name="Line 61"/>
            <p:cNvSpPr>
              <a:spLocks noChangeShapeType="1"/>
            </p:cNvSpPr>
            <p:nvPr/>
          </p:nvSpPr>
          <p:spPr bwMode="auto">
            <a:xfrm>
              <a:off x="4830" y="1776"/>
              <a:ext cx="44" cy="0"/>
            </a:xfrm>
            <a:prstGeom prst="line">
              <a:avLst/>
            </a:prstGeom>
            <a:noFill/>
            <a:ln w="9525">
              <a:solidFill>
                <a:schemeClr val="tx1"/>
              </a:solidFill>
              <a:round/>
              <a:headEnd/>
              <a:tailEnd/>
            </a:ln>
            <a:effectLst/>
          </p:spPr>
          <p:txBody>
            <a:bodyPr/>
            <a:lstStyle/>
            <a:p>
              <a:endParaRPr lang="en-GB"/>
            </a:p>
          </p:txBody>
        </p:sp>
        <p:sp>
          <p:nvSpPr>
            <p:cNvPr id="63550" name="Line 62"/>
            <p:cNvSpPr>
              <a:spLocks noChangeShapeType="1"/>
            </p:cNvSpPr>
            <p:nvPr/>
          </p:nvSpPr>
          <p:spPr bwMode="auto">
            <a:xfrm>
              <a:off x="3234" y="1248"/>
              <a:ext cx="266" cy="0"/>
            </a:xfrm>
            <a:prstGeom prst="line">
              <a:avLst/>
            </a:prstGeom>
            <a:noFill/>
            <a:ln w="9525">
              <a:solidFill>
                <a:schemeClr val="tx1"/>
              </a:solidFill>
              <a:round/>
              <a:headEnd/>
              <a:tailEnd/>
            </a:ln>
            <a:effectLst/>
          </p:spPr>
          <p:txBody>
            <a:bodyPr/>
            <a:lstStyle/>
            <a:p>
              <a:endParaRPr lang="en-GB"/>
            </a:p>
          </p:txBody>
        </p:sp>
        <p:sp>
          <p:nvSpPr>
            <p:cNvPr id="63551" name="Line 63"/>
            <p:cNvSpPr>
              <a:spLocks noChangeShapeType="1"/>
            </p:cNvSpPr>
            <p:nvPr/>
          </p:nvSpPr>
          <p:spPr bwMode="auto">
            <a:xfrm flipV="1">
              <a:off x="3367" y="1152"/>
              <a:ext cx="0" cy="96"/>
            </a:xfrm>
            <a:prstGeom prst="line">
              <a:avLst/>
            </a:prstGeom>
            <a:noFill/>
            <a:ln w="9525">
              <a:solidFill>
                <a:schemeClr val="tx1"/>
              </a:solidFill>
              <a:round/>
              <a:headEnd/>
              <a:tailEnd/>
            </a:ln>
            <a:effectLst/>
          </p:spPr>
          <p:txBody>
            <a:bodyPr/>
            <a:lstStyle/>
            <a:p>
              <a:endParaRPr lang="en-GB"/>
            </a:p>
          </p:txBody>
        </p:sp>
        <p:sp>
          <p:nvSpPr>
            <p:cNvPr id="63552" name="Text Box 64"/>
            <p:cNvSpPr txBox="1">
              <a:spLocks noChangeArrowheads="1"/>
            </p:cNvSpPr>
            <p:nvPr/>
          </p:nvSpPr>
          <p:spPr bwMode="auto">
            <a:xfrm>
              <a:off x="4874" y="1129"/>
              <a:ext cx="222" cy="212"/>
            </a:xfrm>
            <a:prstGeom prst="rect">
              <a:avLst/>
            </a:prstGeom>
            <a:noFill/>
            <a:ln w="9525">
              <a:noFill/>
              <a:miter lim="800000"/>
              <a:headEnd/>
              <a:tailEnd/>
            </a:ln>
            <a:effectLst/>
          </p:spPr>
          <p:txBody>
            <a:bodyPr wrap="none">
              <a:spAutoFit/>
            </a:bodyPr>
            <a:lstStyle/>
            <a:p>
              <a:r>
                <a:rPr lang="en-GB" sz="1600" i="1">
                  <a:latin typeface="Verdana" pitchFamily="34" charset="0"/>
                </a:rPr>
                <a:t>t</a:t>
              </a:r>
              <a:r>
                <a:rPr lang="en-GB" sz="1600" baseline="-25000">
                  <a:latin typeface="Verdana" pitchFamily="34" charset="0"/>
                </a:rPr>
                <a:t>6</a:t>
              </a:r>
            </a:p>
          </p:txBody>
        </p:sp>
        <p:sp>
          <p:nvSpPr>
            <p:cNvPr id="63553" name="Line 65"/>
            <p:cNvSpPr>
              <a:spLocks noChangeShapeType="1"/>
            </p:cNvSpPr>
            <p:nvPr/>
          </p:nvSpPr>
          <p:spPr bwMode="auto">
            <a:xfrm>
              <a:off x="4830" y="1248"/>
              <a:ext cx="44" cy="0"/>
            </a:xfrm>
            <a:prstGeom prst="line">
              <a:avLst/>
            </a:prstGeom>
            <a:noFill/>
            <a:ln w="9525">
              <a:solidFill>
                <a:schemeClr val="tx1"/>
              </a:solidFill>
              <a:round/>
              <a:headEnd/>
              <a:tailEnd/>
            </a:ln>
            <a:effectLst/>
          </p:spPr>
          <p:txBody>
            <a:bodyPr/>
            <a:lstStyle/>
            <a:p>
              <a:endParaRPr lang="en-GB"/>
            </a:p>
          </p:txBody>
        </p:sp>
        <p:sp>
          <p:nvSpPr>
            <p:cNvPr id="63554" name="Line 66"/>
            <p:cNvSpPr>
              <a:spLocks noChangeShapeType="1"/>
            </p:cNvSpPr>
            <p:nvPr/>
          </p:nvSpPr>
          <p:spPr bwMode="auto">
            <a:xfrm flipV="1">
              <a:off x="2171" y="1776"/>
              <a:ext cx="0" cy="48"/>
            </a:xfrm>
            <a:prstGeom prst="line">
              <a:avLst/>
            </a:prstGeom>
            <a:noFill/>
            <a:ln w="9525">
              <a:solidFill>
                <a:schemeClr val="tx1"/>
              </a:solidFill>
              <a:round/>
              <a:headEnd/>
              <a:tailEnd/>
            </a:ln>
            <a:effectLst/>
          </p:spPr>
          <p:txBody>
            <a:bodyPr/>
            <a:lstStyle/>
            <a:p>
              <a:endParaRPr lang="en-GB"/>
            </a:p>
          </p:txBody>
        </p:sp>
        <p:sp>
          <p:nvSpPr>
            <p:cNvPr id="63555" name="Line 67"/>
            <p:cNvSpPr>
              <a:spLocks noChangeShapeType="1"/>
            </p:cNvSpPr>
            <p:nvPr/>
          </p:nvSpPr>
          <p:spPr bwMode="auto">
            <a:xfrm flipV="1">
              <a:off x="3500" y="1680"/>
              <a:ext cx="0" cy="144"/>
            </a:xfrm>
            <a:prstGeom prst="line">
              <a:avLst/>
            </a:prstGeom>
            <a:noFill/>
            <a:ln w="9525">
              <a:solidFill>
                <a:schemeClr val="tx1"/>
              </a:solidFill>
              <a:round/>
              <a:headEnd/>
              <a:tailEnd/>
            </a:ln>
            <a:effectLst/>
          </p:spPr>
          <p:txBody>
            <a:bodyPr/>
            <a:lstStyle/>
            <a:p>
              <a:endParaRPr lang="en-GB"/>
            </a:p>
          </p:txBody>
        </p:sp>
        <p:sp>
          <p:nvSpPr>
            <p:cNvPr id="63556" name="Line 68"/>
            <p:cNvSpPr>
              <a:spLocks noChangeShapeType="1"/>
            </p:cNvSpPr>
            <p:nvPr/>
          </p:nvSpPr>
          <p:spPr bwMode="auto">
            <a:xfrm>
              <a:off x="1247" y="1776"/>
              <a:ext cx="632" cy="0"/>
            </a:xfrm>
            <a:prstGeom prst="line">
              <a:avLst/>
            </a:prstGeom>
            <a:noFill/>
            <a:ln w="9525">
              <a:solidFill>
                <a:schemeClr val="tx1"/>
              </a:solidFill>
              <a:round/>
              <a:headEnd/>
              <a:tailEnd type="triangle" w="med" len="med"/>
            </a:ln>
            <a:effectLst/>
          </p:spPr>
          <p:txBody>
            <a:bodyPr/>
            <a:lstStyle/>
            <a:p>
              <a:endParaRPr lang="en-GB"/>
            </a:p>
          </p:txBody>
        </p:sp>
        <p:sp>
          <p:nvSpPr>
            <p:cNvPr id="63557" name="Text Box 69"/>
            <p:cNvSpPr txBox="1">
              <a:spLocks noChangeArrowheads="1"/>
            </p:cNvSpPr>
            <p:nvPr/>
          </p:nvSpPr>
          <p:spPr bwMode="auto">
            <a:xfrm>
              <a:off x="295" y="1682"/>
              <a:ext cx="806" cy="192"/>
            </a:xfrm>
            <a:prstGeom prst="rect">
              <a:avLst/>
            </a:prstGeom>
            <a:noFill/>
            <a:ln w="9525">
              <a:noFill/>
              <a:miter lim="800000"/>
              <a:headEnd/>
              <a:tailEnd/>
            </a:ln>
            <a:effectLst/>
          </p:spPr>
          <p:txBody>
            <a:bodyPr wrap="none">
              <a:spAutoFit/>
            </a:bodyPr>
            <a:lstStyle/>
            <a:p>
              <a:r>
                <a:rPr lang="en-GB" sz="1400">
                  <a:latin typeface="Verdana" pitchFamily="34" charset="0"/>
                </a:rPr>
                <a:t>Coalescence</a:t>
              </a:r>
            </a:p>
          </p:txBody>
        </p:sp>
        <p:sp>
          <p:nvSpPr>
            <p:cNvPr id="63558" name="Line 70"/>
            <p:cNvSpPr>
              <a:spLocks noChangeShapeType="1"/>
            </p:cNvSpPr>
            <p:nvPr/>
          </p:nvSpPr>
          <p:spPr bwMode="auto">
            <a:xfrm flipV="1">
              <a:off x="4830" y="384"/>
              <a:ext cx="0" cy="2592"/>
            </a:xfrm>
            <a:prstGeom prst="line">
              <a:avLst/>
            </a:prstGeom>
            <a:noFill/>
            <a:ln w="9525">
              <a:solidFill>
                <a:schemeClr val="tx1"/>
              </a:solidFill>
              <a:round/>
              <a:headEnd/>
              <a:tailEnd type="triangle" w="med" len="med"/>
            </a:ln>
            <a:effectLst/>
          </p:spPr>
          <p:txBody>
            <a:bodyPr/>
            <a:lstStyle/>
            <a:p>
              <a:endParaRPr lang="en-GB"/>
            </a:p>
          </p:txBody>
        </p:sp>
        <p:sp>
          <p:nvSpPr>
            <p:cNvPr id="63559" name="Line 71"/>
            <p:cNvSpPr>
              <a:spLocks noChangeShapeType="1"/>
            </p:cNvSpPr>
            <p:nvPr/>
          </p:nvSpPr>
          <p:spPr bwMode="auto">
            <a:xfrm flipV="1">
              <a:off x="3234" y="1680"/>
              <a:ext cx="0" cy="144"/>
            </a:xfrm>
            <a:prstGeom prst="line">
              <a:avLst/>
            </a:prstGeom>
            <a:noFill/>
            <a:ln w="9525">
              <a:solidFill>
                <a:schemeClr val="tx1"/>
              </a:solidFill>
              <a:round/>
              <a:headEnd/>
              <a:tailEnd/>
            </a:ln>
            <a:effectLst/>
          </p:spPr>
          <p:txBody>
            <a:bodyPr/>
            <a:lstStyle/>
            <a:p>
              <a:endParaRPr lang="en-GB"/>
            </a:p>
          </p:txBody>
        </p:sp>
        <p:sp>
          <p:nvSpPr>
            <p:cNvPr id="63560" name="Line 72"/>
            <p:cNvSpPr>
              <a:spLocks noChangeShapeType="1"/>
            </p:cNvSpPr>
            <p:nvPr/>
          </p:nvSpPr>
          <p:spPr bwMode="auto">
            <a:xfrm flipV="1">
              <a:off x="2880" y="1776"/>
              <a:ext cx="0" cy="48"/>
            </a:xfrm>
            <a:prstGeom prst="line">
              <a:avLst/>
            </a:prstGeom>
            <a:noFill/>
            <a:ln w="9525">
              <a:solidFill>
                <a:schemeClr val="tx1"/>
              </a:solidFill>
              <a:round/>
              <a:headEnd/>
              <a:tailEnd/>
            </a:ln>
            <a:effectLst/>
          </p:spPr>
          <p:txBody>
            <a:bodyPr/>
            <a:lstStyle/>
            <a:p>
              <a:endParaRPr lang="en-GB"/>
            </a:p>
          </p:txBody>
        </p:sp>
        <p:sp>
          <p:nvSpPr>
            <p:cNvPr id="63561" name="Line 73"/>
            <p:cNvSpPr>
              <a:spLocks noChangeShapeType="1"/>
            </p:cNvSpPr>
            <p:nvPr/>
          </p:nvSpPr>
          <p:spPr bwMode="auto">
            <a:xfrm>
              <a:off x="2171" y="1776"/>
              <a:ext cx="709" cy="0"/>
            </a:xfrm>
            <a:prstGeom prst="line">
              <a:avLst/>
            </a:prstGeom>
            <a:noFill/>
            <a:ln w="9525">
              <a:solidFill>
                <a:schemeClr val="tx1"/>
              </a:solidFill>
              <a:round/>
              <a:headEnd/>
              <a:tailEnd/>
            </a:ln>
            <a:effectLst/>
          </p:spPr>
          <p:txBody>
            <a:bodyPr/>
            <a:lstStyle/>
            <a:p>
              <a:endParaRPr lang="en-GB"/>
            </a:p>
          </p:txBody>
        </p:sp>
        <p:sp>
          <p:nvSpPr>
            <p:cNvPr id="63562" name="Line 74"/>
            <p:cNvSpPr>
              <a:spLocks noChangeShapeType="1"/>
            </p:cNvSpPr>
            <p:nvPr/>
          </p:nvSpPr>
          <p:spPr bwMode="auto">
            <a:xfrm flipV="1">
              <a:off x="2570" y="1680"/>
              <a:ext cx="0" cy="96"/>
            </a:xfrm>
            <a:prstGeom prst="line">
              <a:avLst/>
            </a:prstGeom>
            <a:noFill/>
            <a:ln w="9525">
              <a:solidFill>
                <a:schemeClr val="tx1"/>
              </a:solidFill>
              <a:round/>
              <a:headEnd/>
              <a:tailEnd/>
            </a:ln>
            <a:effectLst/>
          </p:spPr>
          <p:txBody>
            <a:bodyPr/>
            <a:lstStyle/>
            <a:p>
              <a:endParaRPr lang="en-GB"/>
            </a:p>
          </p:txBody>
        </p:sp>
        <p:sp>
          <p:nvSpPr>
            <p:cNvPr id="63563" name="Line 75"/>
            <p:cNvSpPr>
              <a:spLocks noChangeShapeType="1"/>
            </p:cNvSpPr>
            <p:nvPr/>
          </p:nvSpPr>
          <p:spPr bwMode="auto">
            <a:xfrm>
              <a:off x="4830" y="2976"/>
              <a:ext cx="44" cy="0"/>
            </a:xfrm>
            <a:prstGeom prst="line">
              <a:avLst/>
            </a:prstGeom>
            <a:noFill/>
            <a:ln w="9525">
              <a:solidFill>
                <a:schemeClr val="tx1"/>
              </a:solidFill>
              <a:round/>
              <a:headEnd/>
              <a:tailEnd/>
            </a:ln>
            <a:effectLst/>
          </p:spPr>
          <p:txBody>
            <a:bodyPr/>
            <a:lstStyle/>
            <a:p>
              <a:endParaRPr lang="en-GB"/>
            </a:p>
          </p:txBody>
        </p:sp>
        <p:sp>
          <p:nvSpPr>
            <p:cNvPr id="63564" name="Text Box 76"/>
            <p:cNvSpPr txBox="1">
              <a:spLocks noChangeArrowheads="1"/>
            </p:cNvSpPr>
            <p:nvPr/>
          </p:nvSpPr>
          <p:spPr bwMode="auto">
            <a:xfrm>
              <a:off x="4859" y="1677"/>
              <a:ext cx="222" cy="212"/>
            </a:xfrm>
            <a:prstGeom prst="rect">
              <a:avLst/>
            </a:prstGeom>
            <a:noFill/>
            <a:ln w="9525">
              <a:noFill/>
              <a:miter lim="800000"/>
              <a:headEnd/>
              <a:tailEnd/>
            </a:ln>
            <a:effectLst/>
          </p:spPr>
          <p:txBody>
            <a:bodyPr wrap="none">
              <a:spAutoFit/>
            </a:bodyPr>
            <a:lstStyle/>
            <a:p>
              <a:r>
                <a:rPr lang="en-GB" sz="1600" i="1">
                  <a:latin typeface="Verdana" pitchFamily="34" charset="0"/>
                </a:rPr>
                <a:t>t</a:t>
              </a:r>
              <a:r>
                <a:rPr lang="en-GB" sz="1600" baseline="-25000">
                  <a:latin typeface="Verdana" pitchFamily="34" charset="0"/>
                </a:rPr>
                <a:t>5</a:t>
              </a:r>
            </a:p>
          </p:txBody>
        </p:sp>
        <p:sp>
          <p:nvSpPr>
            <p:cNvPr id="63565" name="Line 77"/>
            <p:cNvSpPr>
              <a:spLocks noChangeShapeType="1"/>
            </p:cNvSpPr>
            <p:nvPr/>
          </p:nvSpPr>
          <p:spPr bwMode="auto">
            <a:xfrm>
              <a:off x="4830" y="2688"/>
              <a:ext cx="44" cy="0"/>
            </a:xfrm>
            <a:prstGeom prst="line">
              <a:avLst/>
            </a:prstGeom>
            <a:noFill/>
            <a:ln w="9525">
              <a:solidFill>
                <a:schemeClr val="tx1"/>
              </a:solidFill>
              <a:round/>
              <a:headEnd/>
              <a:tailEnd/>
            </a:ln>
            <a:effectLst/>
          </p:spPr>
          <p:txBody>
            <a:bodyPr/>
            <a:lstStyle/>
            <a:p>
              <a:endParaRPr lang="en-GB"/>
            </a:p>
          </p:txBody>
        </p:sp>
        <p:sp>
          <p:nvSpPr>
            <p:cNvPr id="63566" name="Line 78"/>
            <p:cNvSpPr>
              <a:spLocks noChangeShapeType="1"/>
            </p:cNvSpPr>
            <p:nvPr/>
          </p:nvSpPr>
          <p:spPr bwMode="auto">
            <a:xfrm>
              <a:off x="4830" y="2400"/>
              <a:ext cx="44" cy="0"/>
            </a:xfrm>
            <a:prstGeom prst="line">
              <a:avLst/>
            </a:prstGeom>
            <a:noFill/>
            <a:ln w="9525">
              <a:solidFill>
                <a:schemeClr val="tx1"/>
              </a:solidFill>
              <a:round/>
              <a:headEnd/>
              <a:tailEnd/>
            </a:ln>
            <a:effectLst/>
          </p:spPr>
          <p:txBody>
            <a:bodyPr/>
            <a:lstStyle/>
            <a:p>
              <a:endParaRPr lang="en-GB"/>
            </a:p>
          </p:txBody>
        </p:sp>
        <p:sp>
          <p:nvSpPr>
            <p:cNvPr id="63567" name="Line 79"/>
            <p:cNvSpPr>
              <a:spLocks noChangeShapeType="1"/>
            </p:cNvSpPr>
            <p:nvPr/>
          </p:nvSpPr>
          <p:spPr bwMode="auto">
            <a:xfrm>
              <a:off x="4830" y="2112"/>
              <a:ext cx="44" cy="0"/>
            </a:xfrm>
            <a:prstGeom prst="line">
              <a:avLst/>
            </a:prstGeom>
            <a:noFill/>
            <a:ln w="9525">
              <a:solidFill>
                <a:schemeClr val="tx1"/>
              </a:solidFill>
              <a:round/>
              <a:headEnd/>
              <a:tailEnd/>
            </a:ln>
            <a:effectLst/>
          </p:spPr>
          <p:txBody>
            <a:bodyPr/>
            <a:lstStyle/>
            <a:p>
              <a:endParaRPr lang="en-GB"/>
            </a:p>
          </p:txBody>
        </p:sp>
        <p:sp>
          <p:nvSpPr>
            <p:cNvPr id="63568" name="Line 80"/>
            <p:cNvSpPr>
              <a:spLocks noChangeShapeType="1"/>
            </p:cNvSpPr>
            <p:nvPr/>
          </p:nvSpPr>
          <p:spPr bwMode="auto">
            <a:xfrm>
              <a:off x="4830" y="1920"/>
              <a:ext cx="44" cy="0"/>
            </a:xfrm>
            <a:prstGeom prst="line">
              <a:avLst/>
            </a:prstGeom>
            <a:noFill/>
            <a:ln w="9525">
              <a:solidFill>
                <a:schemeClr val="tx1"/>
              </a:solidFill>
              <a:round/>
              <a:headEnd/>
              <a:tailEnd/>
            </a:ln>
            <a:effectLst/>
          </p:spPr>
          <p:txBody>
            <a:bodyPr/>
            <a:lstStyle/>
            <a:p>
              <a:endParaRPr lang="en-GB"/>
            </a:p>
          </p:txBody>
        </p:sp>
        <p:sp>
          <p:nvSpPr>
            <p:cNvPr id="63569" name="Line 81"/>
            <p:cNvSpPr>
              <a:spLocks noChangeShapeType="1"/>
            </p:cNvSpPr>
            <p:nvPr/>
          </p:nvSpPr>
          <p:spPr bwMode="auto">
            <a:xfrm>
              <a:off x="4830" y="1776"/>
              <a:ext cx="44" cy="0"/>
            </a:xfrm>
            <a:prstGeom prst="line">
              <a:avLst/>
            </a:prstGeom>
            <a:noFill/>
            <a:ln w="9525">
              <a:solidFill>
                <a:schemeClr val="tx1"/>
              </a:solidFill>
              <a:round/>
              <a:headEnd/>
              <a:tailEnd/>
            </a:ln>
            <a:effectLst/>
          </p:spPr>
          <p:txBody>
            <a:bodyPr/>
            <a:lstStyle/>
            <a:p>
              <a:endParaRPr lang="en-GB"/>
            </a:p>
          </p:txBody>
        </p:sp>
        <p:sp>
          <p:nvSpPr>
            <p:cNvPr id="63570" name="Line 82"/>
            <p:cNvSpPr>
              <a:spLocks noChangeShapeType="1"/>
            </p:cNvSpPr>
            <p:nvPr/>
          </p:nvSpPr>
          <p:spPr bwMode="auto">
            <a:xfrm flipV="1">
              <a:off x="2171" y="1824"/>
              <a:ext cx="0" cy="240"/>
            </a:xfrm>
            <a:prstGeom prst="line">
              <a:avLst/>
            </a:prstGeom>
            <a:noFill/>
            <a:ln w="9525">
              <a:solidFill>
                <a:schemeClr val="tx1"/>
              </a:solidFill>
              <a:round/>
              <a:headEnd/>
              <a:tailEnd/>
            </a:ln>
            <a:effectLst/>
          </p:spPr>
          <p:txBody>
            <a:bodyPr/>
            <a:lstStyle/>
            <a:p>
              <a:endParaRPr lang="en-GB"/>
            </a:p>
          </p:txBody>
        </p:sp>
        <p:sp>
          <p:nvSpPr>
            <p:cNvPr id="63571" name="Line 83"/>
            <p:cNvSpPr>
              <a:spLocks noChangeShapeType="1"/>
            </p:cNvSpPr>
            <p:nvPr/>
          </p:nvSpPr>
          <p:spPr bwMode="auto">
            <a:xfrm flipV="1">
              <a:off x="3500" y="1824"/>
              <a:ext cx="0" cy="240"/>
            </a:xfrm>
            <a:prstGeom prst="line">
              <a:avLst/>
            </a:prstGeom>
            <a:noFill/>
            <a:ln w="9525">
              <a:solidFill>
                <a:schemeClr val="tx1"/>
              </a:solidFill>
              <a:round/>
              <a:headEnd/>
              <a:tailEnd/>
            </a:ln>
            <a:effectLst/>
          </p:spPr>
          <p:txBody>
            <a:bodyPr/>
            <a:lstStyle/>
            <a:p>
              <a:endParaRPr lang="en-GB"/>
            </a:p>
          </p:txBody>
        </p:sp>
        <p:sp>
          <p:nvSpPr>
            <p:cNvPr id="63572" name="Line 84"/>
            <p:cNvSpPr>
              <a:spLocks noChangeShapeType="1"/>
            </p:cNvSpPr>
            <p:nvPr/>
          </p:nvSpPr>
          <p:spPr bwMode="auto">
            <a:xfrm>
              <a:off x="1247" y="1929"/>
              <a:ext cx="632" cy="0"/>
            </a:xfrm>
            <a:prstGeom prst="line">
              <a:avLst/>
            </a:prstGeom>
            <a:noFill/>
            <a:ln w="9525">
              <a:solidFill>
                <a:schemeClr val="tx1"/>
              </a:solidFill>
              <a:round/>
              <a:headEnd/>
              <a:tailEnd type="triangle" w="med" len="med"/>
            </a:ln>
            <a:effectLst/>
          </p:spPr>
          <p:txBody>
            <a:bodyPr/>
            <a:lstStyle/>
            <a:p>
              <a:endParaRPr lang="en-GB"/>
            </a:p>
          </p:txBody>
        </p:sp>
        <p:sp>
          <p:nvSpPr>
            <p:cNvPr id="63573" name="Text Box 85"/>
            <p:cNvSpPr txBox="1">
              <a:spLocks noChangeArrowheads="1"/>
            </p:cNvSpPr>
            <p:nvPr/>
          </p:nvSpPr>
          <p:spPr bwMode="auto">
            <a:xfrm>
              <a:off x="295" y="1835"/>
              <a:ext cx="606" cy="192"/>
            </a:xfrm>
            <a:prstGeom prst="rect">
              <a:avLst/>
            </a:prstGeom>
            <a:noFill/>
            <a:ln w="9525">
              <a:noFill/>
              <a:miter lim="800000"/>
              <a:headEnd/>
              <a:tailEnd/>
            </a:ln>
            <a:effectLst/>
          </p:spPr>
          <p:txBody>
            <a:bodyPr wrap="none">
              <a:spAutoFit/>
            </a:bodyPr>
            <a:lstStyle/>
            <a:p>
              <a:r>
                <a:rPr lang="en-GB" sz="1400">
                  <a:latin typeface="Verdana" pitchFamily="34" charset="0"/>
                </a:rPr>
                <a:t>Mutation</a:t>
              </a:r>
            </a:p>
          </p:txBody>
        </p:sp>
        <p:sp>
          <p:nvSpPr>
            <p:cNvPr id="63574" name="Line 86"/>
            <p:cNvSpPr>
              <a:spLocks noChangeShapeType="1"/>
            </p:cNvSpPr>
            <p:nvPr/>
          </p:nvSpPr>
          <p:spPr bwMode="auto">
            <a:xfrm flipV="1">
              <a:off x="4830" y="384"/>
              <a:ext cx="0" cy="2592"/>
            </a:xfrm>
            <a:prstGeom prst="line">
              <a:avLst/>
            </a:prstGeom>
            <a:noFill/>
            <a:ln w="9525">
              <a:solidFill>
                <a:schemeClr val="tx1"/>
              </a:solidFill>
              <a:round/>
              <a:headEnd/>
              <a:tailEnd type="triangle" w="med" len="med"/>
            </a:ln>
            <a:effectLst/>
          </p:spPr>
          <p:txBody>
            <a:bodyPr/>
            <a:lstStyle/>
            <a:p>
              <a:endParaRPr lang="en-GB"/>
            </a:p>
          </p:txBody>
        </p:sp>
        <p:sp>
          <p:nvSpPr>
            <p:cNvPr id="63575" name="Line 87"/>
            <p:cNvSpPr>
              <a:spLocks noChangeShapeType="1"/>
            </p:cNvSpPr>
            <p:nvPr/>
          </p:nvSpPr>
          <p:spPr bwMode="auto">
            <a:xfrm flipV="1">
              <a:off x="3234" y="1824"/>
              <a:ext cx="0" cy="240"/>
            </a:xfrm>
            <a:prstGeom prst="line">
              <a:avLst/>
            </a:prstGeom>
            <a:noFill/>
            <a:ln w="9525">
              <a:solidFill>
                <a:schemeClr val="tx1"/>
              </a:solidFill>
              <a:round/>
              <a:headEnd/>
              <a:tailEnd/>
            </a:ln>
            <a:effectLst/>
          </p:spPr>
          <p:txBody>
            <a:bodyPr/>
            <a:lstStyle/>
            <a:p>
              <a:endParaRPr lang="en-GB"/>
            </a:p>
          </p:txBody>
        </p:sp>
        <p:sp>
          <p:nvSpPr>
            <p:cNvPr id="63576" name="Line 88"/>
            <p:cNvSpPr>
              <a:spLocks noChangeShapeType="1"/>
            </p:cNvSpPr>
            <p:nvPr/>
          </p:nvSpPr>
          <p:spPr bwMode="auto">
            <a:xfrm flipV="1">
              <a:off x="2880" y="1824"/>
              <a:ext cx="0" cy="240"/>
            </a:xfrm>
            <a:prstGeom prst="line">
              <a:avLst/>
            </a:prstGeom>
            <a:noFill/>
            <a:ln w="9525">
              <a:solidFill>
                <a:schemeClr val="tx1"/>
              </a:solidFill>
              <a:round/>
              <a:headEnd/>
              <a:tailEnd/>
            </a:ln>
            <a:effectLst/>
          </p:spPr>
          <p:txBody>
            <a:bodyPr/>
            <a:lstStyle/>
            <a:p>
              <a:endParaRPr lang="en-GB"/>
            </a:p>
          </p:txBody>
        </p:sp>
        <p:sp>
          <p:nvSpPr>
            <p:cNvPr id="63577" name="Oval 89"/>
            <p:cNvSpPr>
              <a:spLocks noChangeArrowheads="1"/>
            </p:cNvSpPr>
            <p:nvPr/>
          </p:nvSpPr>
          <p:spPr bwMode="auto">
            <a:xfrm>
              <a:off x="2836" y="1872"/>
              <a:ext cx="96" cy="96"/>
            </a:xfrm>
            <a:prstGeom prst="ellipse">
              <a:avLst/>
            </a:prstGeom>
            <a:solidFill>
              <a:srgbClr val="FF3300"/>
            </a:solidFill>
            <a:ln w="9525">
              <a:solidFill>
                <a:schemeClr val="tx1"/>
              </a:solidFill>
              <a:round/>
              <a:headEnd/>
              <a:tailEnd/>
            </a:ln>
            <a:effectLst/>
          </p:spPr>
          <p:txBody>
            <a:bodyPr wrap="none" anchor="ctr"/>
            <a:lstStyle/>
            <a:p>
              <a:endParaRPr lang="en-GB"/>
            </a:p>
          </p:txBody>
        </p:sp>
        <p:sp>
          <p:nvSpPr>
            <p:cNvPr id="63578" name="Line 90"/>
            <p:cNvSpPr>
              <a:spLocks noChangeShapeType="1"/>
            </p:cNvSpPr>
            <p:nvPr/>
          </p:nvSpPr>
          <p:spPr bwMode="auto">
            <a:xfrm>
              <a:off x="4830" y="2976"/>
              <a:ext cx="44" cy="0"/>
            </a:xfrm>
            <a:prstGeom prst="line">
              <a:avLst/>
            </a:prstGeom>
            <a:noFill/>
            <a:ln w="9525">
              <a:solidFill>
                <a:schemeClr val="tx1"/>
              </a:solidFill>
              <a:round/>
              <a:headEnd/>
              <a:tailEnd/>
            </a:ln>
            <a:effectLst/>
          </p:spPr>
          <p:txBody>
            <a:bodyPr/>
            <a:lstStyle/>
            <a:p>
              <a:endParaRPr lang="en-GB"/>
            </a:p>
          </p:txBody>
        </p:sp>
        <p:sp>
          <p:nvSpPr>
            <p:cNvPr id="63579" name="Text Box 91"/>
            <p:cNvSpPr txBox="1">
              <a:spLocks noChangeArrowheads="1"/>
            </p:cNvSpPr>
            <p:nvPr/>
          </p:nvSpPr>
          <p:spPr bwMode="auto">
            <a:xfrm>
              <a:off x="4859" y="1801"/>
              <a:ext cx="222" cy="212"/>
            </a:xfrm>
            <a:prstGeom prst="rect">
              <a:avLst/>
            </a:prstGeom>
            <a:noFill/>
            <a:ln w="9525">
              <a:noFill/>
              <a:miter lim="800000"/>
              <a:headEnd/>
              <a:tailEnd/>
            </a:ln>
            <a:effectLst/>
          </p:spPr>
          <p:txBody>
            <a:bodyPr wrap="none">
              <a:spAutoFit/>
            </a:bodyPr>
            <a:lstStyle/>
            <a:p>
              <a:r>
                <a:rPr lang="en-GB" sz="1600" i="1">
                  <a:latin typeface="Verdana" pitchFamily="34" charset="0"/>
                </a:rPr>
                <a:t>t</a:t>
              </a:r>
              <a:r>
                <a:rPr lang="en-GB" sz="1600" baseline="-25000">
                  <a:latin typeface="Verdana" pitchFamily="34" charset="0"/>
                </a:rPr>
                <a:t>4</a:t>
              </a:r>
            </a:p>
          </p:txBody>
        </p:sp>
        <p:sp>
          <p:nvSpPr>
            <p:cNvPr id="63580" name="Line 92"/>
            <p:cNvSpPr>
              <a:spLocks noChangeShapeType="1"/>
            </p:cNvSpPr>
            <p:nvPr/>
          </p:nvSpPr>
          <p:spPr bwMode="auto">
            <a:xfrm>
              <a:off x="4830" y="2688"/>
              <a:ext cx="44" cy="0"/>
            </a:xfrm>
            <a:prstGeom prst="line">
              <a:avLst/>
            </a:prstGeom>
            <a:noFill/>
            <a:ln w="9525">
              <a:solidFill>
                <a:schemeClr val="tx1"/>
              </a:solidFill>
              <a:round/>
              <a:headEnd/>
              <a:tailEnd/>
            </a:ln>
            <a:effectLst/>
          </p:spPr>
          <p:txBody>
            <a:bodyPr/>
            <a:lstStyle/>
            <a:p>
              <a:endParaRPr lang="en-GB"/>
            </a:p>
          </p:txBody>
        </p:sp>
        <p:sp>
          <p:nvSpPr>
            <p:cNvPr id="63581" name="Line 93"/>
            <p:cNvSpPr>
              <a:spLocks noChangeShapeType="1"/>
            </p:cNvSpPr>
            <p:nvPr/>
          </p:nvSpPr>
          <p:spPr bwMode="auto">
            <a:xfrm>
              <a:off x="4830" y="2400"/>
              <a:ext cx="44" cy="0"/>
            </a:xfrm>
            <a:prstGeom prst="line">
              <a:avLst/>
            </a:prstGeom>
            <a:noFill/>
            <a:ln w="9525">
              <a:solidFill>
                <a:schemeClr val="tx1"/>
              </a:solidFill>
              <a:round/>
              <a:headEnd/>
              <a:tailEnd/>
            </a:ln>
            <a:effectLst/>
          </p:spPr>
          <p:txBody>
            <a:bodyPr/>
            <a:lstStyle/>
            <a:p>
              <a:endParaRPr lang="en-GB"/>
            </a:p>
          </p:txBody>
        </p:sp>
        <p:sp>
          <p:nvSpPr>
            <p:cNvPr id="63582" name="Line 94"/>
            <p:cNvSpPr>
              <a:spLocks noChangeShapeType="1"/>
            </p:cNvSpPr>
            <p:nvPr/>
          </p:nvSpPr>
          <p:spPr bwMode="auto">
            <a:xfrm>
              <a:off x="4830" y="2112"/>
              <a:ext cx="44" cy="0"/>
            </a:xfrm>
            <a:prstGeom prst="line">
              <a:avLst/>
            </a:prstGeom>
            <a:noFill/>
            <a:ln w="9525">
              <a:solidFill>
                <a:schemeClr val="tx1"/>
              </a:solidFill>
              <a:round/>
              <a:headEnd/>
              <a:tailEnd/>
            </a:ln>
            <a:effectLst/>
          </p:spPr>
          <p:txBody>
            <a:bodyPr/>
            <a:lstStyle/>
            <a:p>
              <a:endParaRPr lang="en-GB"/>
            </a:p>
          </p:txBody>
        </p:sp>
        <p:sp>
          <p:nvSpPr>
            <p:cNvPr id="63583" name="Line 95"/>
            <p:cNvSpPr>
              <a:spLocks noChangeShapeType="1"/>
            </p:cNvSpPr>
            <p:nvPr/>
          </p:nvSpPr>
          <p:spPr bwMode="auto">
            <a:xfrm flipV="1">
              <a:off x="2171" y="2064"/>
              <a:ext cx="0" cy="240"/>
            </a:xfrm>
            <a:prstGeom prst="line">
              <a:avLst/>
            </a:prstGeom>
            <a:noFill/>
            <a:ln w="9525">
              <a:solidFill>
                <a:schemeClr val="tx1"/>
              </a:solidFill>
              <a:round/>
              <a:headEnd/>
              <a:tailEnd/>
            </a:ln>
            <a:effectLst/>
          </p:spPr>
          <p:txBody>
            <a:bodyPr/>
            <a:lstStyle/>
            <a:p>
              <a:endParaRPr lang="en-GB"/>
            </a:p>
          </p:txBody>
        </p:sp>
        <p:sp>
          <p:nvSpPr>
            <p:cNvPr id="63584" name="Line 96"/>
            <p:cNvSpPr>
              <a:spLocks noChangeShapeType="1"/>
            </p:cNvSpPr>
            <p:nvPr/>
          </p:nvSpPr>
          <p:spPr bwMode="auto">
            <a:xfrm flipV="1">
              <a:off x="2747" y="2112"/>
              <a:ext cx="0" cy="192"/>
            </a:xfrm>
            <a:prstGeom prst="line">
              <a:avLst/>
            </a:prstGeom>
            <a:noFill/>
            <a:ln w="9525">
              <a:solidFill>
                <a:schemeClr val="tx1"/>
              </a:solidFill>
              <a:round/>
              <a:headEnd/>
              <a:tailEnd/>
            </a:ln>
            <a:effectLst/>
          </p:spPr>
          <p:txBody>
            <a:bodyPr/>
            <a:lstStyle/>
            <a:p>
              <a:endParaRPr lang="en-GB"/>
            </a:p>
          </p:txBody>
        </p:sp>
        <p:sp>
          <p:nvSpPr>
            <p:cNvPr id="63585" name="Line 97"/>
            <p:cNvSpPr>
              <a:spLocks noChangeShapeType="1"/>
            </p:cNvSpPr>
            <p:nvPr/>
          </p:nvSpPr>
          <p:spPr bwMode="auto">
            <a:xfrm flipV="1">
              <a:off x="3500" y="2064"/>
              <a:ext cx="0" cy="240"/>
            </a:xfrm>
            <a:prstGeom prst="line">
              <a:avLst/>
            </a:prstGeom>
            <a:noFill/>
            <a:ln w="9525">
              <a:solidFill>
                <a:schemeClr val="tx1"/>
              </a:solidFill>
              <a:round/>
              <a:headEnd/>
              <a:tailEnd/>
            </a:ln>
            <a:effectLst/>
          </p:spPr>
          <p:txBody>
            <a:bodyPr/>
            <a:lstStyle/>
            <a:p>
              <a:endParaRPr lang="en-GB"/>
            </a:p>
          </p:txBody>
        </p:sp>
        <p:sp>
          <p:nvSpPr>
            <p:cNvPr id="63586" name="Line 98"/>
            <p:cNvSpPr>
              <a:spLocks noChangeShapeType="1"/>
            </p:cNvSpPr>
            <p:nvPr/>
          </p:nvSpPr>
          <p:spPr bwMode="auto">
            <a:xfrm>
              <a:off x="1247" y="2121"/>
              <a:ext cx="632" cy="0"/>
            </a:xfrm>
            <a:prstGeom prst="line">
              <a:avLst/>
            </a:prstGeom>
            <a:noFill/>
            <a:ln w="9525">
              <a:solidFill>
                <a:schemeClr val="tx1"/>
              </a:solidFill>
              <a:round/>
              <a:headEnd/>
              <a:tailEnd type="triangle" w="med" len="med"/>
            </a:ln>
            <a:effectLst/>
          </p:spPr>
          <p:txBody>
            <a:bodyPr/>
            <a:lstStyle/>
            <a:p>
              <a:endParaRPr lang="en-GB"/>
            </a:p>
          </p:txBody>
        </p:sp>
        <p:sp>
          <p:nvSpPr>
            <p:cNvPr id="63587" name="Text Box 99"/>
            <p:cNvSpPr txBox="1">
              <a:spLocks noChangeArrowheads="1"/>
            </p:cNvSpPr>
            <p:nvPr/>
          </p:nvSpPr>
          <p:spPr bwMode="auto">
            <a:xfrm>
              <a:off x="295" y="2027"/>
              <a:ext cx="806" cy="192"/>
            </a:xfrm>
            <a:prstGeom prst="rect">
              <a:avLst/>
            </a:prstGeom>
            <a:noFill/>
            <a:ln w="9525">
              <a:noFill/>
              <a:miter lim="800000"/>
              <a:headEnd/>
              <a:tailEnd/>
            </a:ln>
            <a:effectLst/>
          </p:spPr>
          <p:txBody>
            <a:bodyPr wrap="none">
              <a:spAutoFit/>
            </a:bodyPr>
            <a:lstStyle/>
            <a:p>
              <a:r>
                <a:rPr lang="en-GB" sz="1400">
                  <a:latin typeface="Verdana" pitchFamily="34" charset="0"/>
                </a:rPr>
                <a:t>Coalescence</a:t>
              </a:r>
            </a:p>
          </p:txBody>
        </p:sp>
        <p:sp>
          <p:nvSpPr>
            <p:cNvPr id="63588" name="Line 100"/>
            <p:cNvSpPr>
              <a:spLocks noChangeShapeType="1"/>
            </p:cNvSpPr>
            <p:nvPr/>
          </p:nvSpPr>
          <p:spPr bwMode="auto">
            <a:xfrm flipV="1">
              <a:off x="4830" y="384"/>
              <a:ext cx="0" cy="2592"/>
            </a:xfrm>
            <a:prstGeom prst="line">
              <a:avLst/>
            </a:prstGeom>
            <a:noFill/>
            <a:ln w="9525">
              <a:solidFill>
                <a:schemeClr val="tx1"/>
              </a:solidFill>
              <a:round/>
              <a:headEnd/>
              <a:tailEnd type="triangle" w="med" len="med"/>
            </a:ln>
            <a:effectLst/>
          </p:spPr>
          <p:txBody>
            <a:bodyPr/>
            <a:lstStyle/>
            <a:p>
              <a:endParaRPr lang="en-GB"/>
            </a:p>
          </p:txBody>
        </p:sp>
        <p:sp>
          <p:nvSpPr>
            <p:cNvPr id="63589" name="Line 101"/>
            <p:cNvSpPr>
              <a:spLocks noChangeShapeType="1"/>
            </p:cNvSpPr>
            <p:nvPr/>
          </p:nvSpPr>
          <p:spPr bwMode="auto">
            <a:xfrm>
              <a:off x="2747" y="2112"/>
              <a:ext cx="222" cy="0"/>
            </a:xfrm>
            <a:prstGeom prst="line">
              <a:avLst/>
            </a:prstGeom>
            <a:noFill/>
            <a:ln w="9525">
              <a:solidFill>
                <a:schemeClr val="tx1"/>
              </a:solidFill>
              <a:round/>
              <a:headEnd/>
              <a:tailEnd/>
            </a:ln>
            <a:effectLst/>
          </p:spPr>
          <p:txBody>
            <a:bodyPr/>
            <a:lstStyle/>
            <a:p>
              <a:endParaRPr lang="en-GB"/>
            </a:p>
          </p:txBody>
        </p:sp>
        <p:sp>
          <p:nvSpPr>
            <p:cNvPr id="63590" name="Line 102"/>
            <p:cNvSpPr>
              <a:spLocks noChangeShapeType="1"/>
            </p:cNvSpPr>
            <p:nvPr/>
          </p:nvSpPr>
          <p:spPr bwMode="auto">
            <a:xfrm flipV="1">
              <a:off x="2969" y="2112"/>
              <a:ext cx="0" cy="192"/>
            </a:xfrm>
            <a:prstGeom prst="line">
              <a:avLst/>
            </a:prstGeom>
            <a:noFill/>
            <a:ln w="9525">
              <a:solidFill>
                <a:schemeClr val="tx1"/>
              </a:solidFill>
              <a:round/>
              <a:headEnd/>
              <a:tailEnd/>
            </a:ln>
            <a:effectLst/>
          </p:spPr>
          <p:txBody>
            <a:bodyPr/>
            <a:lstStyle/>
            <a:p>
              <a:endParaRPr lang="en-GB"/>
            </a:p>
          </p:txBody>
        </p:sp>
        <p:sp>
          <p:nvSpPr>
            <p:cNvPr id="63591" name="Line 103"/>
            <p:cNvSpPr>
              <a:spLocks noChangeShapeType="1"/>
            </p:cNvSpPr>
            <p:nvPr/>
          </p:nvSpPr>
          <p:spPr bwMode="auto">
            <a:xfrm flipV="1">
              <a:off x="3234" y="2064"/>
              <a:ext cx="0" cy="240"/>
            </a:xfrm>
            <a:prstGeom prst="line">
              <a:avLst/>
            </a:prstGeom>
            <a:noFill/>
            <a:ln w="9525">
              <a:solidFill>
                <a:schemeClr val="tx1"/>
              </a:solidFill>
              <a:round/>
              <a:headEnd/>
              <a:tailEnd/>
            </a:ln>
            <a:effectLst/>
          </p:spPr>
          <p:txBody>
            <a:bodyPr/>
            <a:lstStyle/>
            <a:p>
              <a:endParaRPr lang="en-GB"/>
            </a:p>
          </p:txBody>
        </p:sp>
        <p:sp>
          <p:nvSpPr>
            <p:cNvPr id="63592" name="Line 104"/>
            <p:cNvSpPr>
              <a:spLocks noChangeShapeType="1"/>
            </p:cNvSpPr>
            <p:nvPr/>
          </p:nvSpPr>
          <p:spPr bwMode="auto">
            <a:xfrm flipV="1">
              <a:off x="2880" y="2064"/>
              <a:ext cx="0" cy="48"/>
            </a:xfrm>
            <a:prstGeom prst="line">
              <a:avLst/>
            </a:prstGeom>
            <a:noFill/>
            <a:ln w="9525">
              <a:solidFill>
                <a:schemeClr val="tx1"/>
              </a:solidFill>
              <a:round/>
              <a:headEnd/>
              <a:tailEnd/>
            </a:ln>
            <a:effectLst/>
          </p:spPr>
          <p:txBody>
            <a:bodyPr/>
            <a:lstStyle/>
            <a:p>
              <a:endParaRPr lang="en-GB"/>
            </a:p>
          </p:txBody>
        </p:sp>
        <p:sp>
          <p:nvSpPr>
            <p:cNvPr id="63593" name="Line 105"/>
            <p:cNvSpPr>
              <a:spLocks noChangeShapeType="1"/>
            </p:cNvSpPr>
            <p:nvPr/>
          </p:nvSpPr>
          <p:spPr bwMode="auto">
            <a:xfrm>
              <a:off x="4830" y="2976"/>
              <a:ext cx="44" cy="0"/>
            </a:xfrm>
            <a:prstGeom prst="line">
              <a:avLst/>
            </a:prstGeom>
            <a:noFill/>
            <a:ln w="9525">
              <a:solidFill>
                <a:schemeClr val="tx1"/>
              </a:solidFill>
              <a:round/>
              <a:headEnd/>
              <a:tailEnd/>
            </a:ln>
            <a:effectLst/>
          </p:spPr>
          <p:txBody>
            <a:bodyPr/>
            <a:lstStyle/>
            <a:p>
              <a:endParaRPr lang="en-GB"/>
            </a:p>
          </p:txBody>
        </p:sp>
        <p:sp>
          <p:nvSpPr>
            <p:cNvPr id="63594" name="Text Box 106"/>
            <p:cNvSpPr txBox="1">
              <a:spLocks noChangeArrowheads="1"/>
            </p:cNvSpPr>
            <p:nvPr/>
          </p:nvSpPr>
          <p:spPr bwMode="auto">
            <a:xfrm>
              <a:off x="4859" y="1993"/>
              <a:ext cx="222" cy="212"/>
            </a:xfrm>
            <a:prstGeom prst="rect">
              <a:avLst/>
            </a:prstGeom>
            <a:noFill/>
            <a:ln w="9525">
              <a:noFill/>
              <a:miter lim="800000"/>
              <a:headEnd/>
              <a:tailEnd/>
            </a:ln>
            <a:effectLst/>
          </p:spPr>
          <p:txBody>
            <a:bodyPr wrap="none">
              <a:spAutoFit/>
            </a:bodyPr>
            <a:lstStyle/>
            <a:p>
              <a:r>
                <a:rPr lang="en-GB" sz="1600" i="1">
                  <a:latin typeface="Verdana" pitchFamily="34" charset="0"/>
                </a:rPr>
                <a:t>t</a:t>
              </a:r>
              <a:r>
                <a:rPr lang="en-GB" sz="1600" baseline="-25000">
                  <a:latin typeface="Verdana" pitchFamily="34" charset="0"/>
                </a:rPr>
                <a:t>3</a:t>
              </a:r>
            </a:p>
          </p:txBody>
        </p:sp>
        <p:sp>
          <p:nvSpPr>
            <p:cNvPr id="63595" name="Line 107"/>
            <p:cNvSpPr>
              <a:spLocks noChangeShapeType="1"/>
            </p:cNvSpPr>
            <p:nvPr/>
          </p:nvSpPr>
          <p:spPr bwMode="auto">
            <a:xfrm>
              <a:off x="4830" y="2688"/>
              <a:ext cx="44" cy="0"/>
            </a:xfrm>
            <a:prstGeom prst="line">
              <a:avLst/>
            </a:prstGeom>
            <a:noFill/>
            <a:ln w="9525">
              <a:solidFill>
                <a:schemeClr val="tx1"/>
              </a:solidFill>
              <a:round/>
              <a:headEnd/>
              <a:tailEnd/>
            </a:ln>
            <a:effectLst/>
          </p:spPr>
          <p:txBody>
            <a:bodyPr/>
            <a:lstStyle/>
            <a:p>
              <a:endParaRPr lang="en-GB"/>
            </a:p>
          </p:txBody>
        </p:sp>
        <p:sp>
          <p:nvSpPr>
            <p:cNvPr id="63596" name="Line 108"/>
            <p:cNvSpPr>
              <a:spLocks noChangeShapeType="1"/>
            </p:cNvSpPr>
            <p:nvPr/>
          </p:nvSpPr>
          <p:spPr bwMode="auto">
            <a:xfrm>
              <a:off x="4830" y="2400"/>
              <a:ext cx="44" cy="0"/>
            </a:xfrm>
            <a:prstGeom prst="line">
              <a:avLst/>
            </a:prstGeom>
            <a:noFill/>
            <a:ln w="9525">
              <a:solidFill>
                <a:schemeClr val="tx1"/>
              </a:solidFill>
              <a:round/>
              <a:headEnd/>
              <a:tailEnd/>
            </a:ln>
            <a:effectLst/>
          </p:spPr>
          <p:txBody>
            <a:bodyPr/>
            <a:lstStyle/>
            <a:p>
              <a:endParaRPr lang="en-GB"/>
            </a:p>
          </p:txBody>
        </p:sp>
        <p:sp>
          <p:nvSpPr>
            <p:cNvPr id="63597" name="Line 109"/>
            <p:cNvSpPr>
              <a:spLocks noChangeShapeType="1"/>
            </p:cNvSpPr>
            <p:nvPr/>
          </p:nvSpPr>
          <p:spPr bwMode="auto">
            <a:xfrm>
              <a:off x="4830" y="2112"/>
              <a:ext cx="44" cy="0"/>
            </a:xfrm>
            <a:prstGeom prst="line">
              <a:avLst/>
            </a:prstGeom>
            <a:noFill/>
            <a:ln w="9525">
              <a:solidFill>
                <a:schemeClr val="tx1"/>
              </a:solidFill>
              <a:round/>
              <a:headEnd/>
              <a:tailEnd/>
            </a:ln>
            <a:effectLst/>
          </p:spPr>
          <p:txBody>
            <a:bodyPr/>
            <a:lstStyle/>
            <a:p>
              <a:endParaRPr lang="en-GB"/>
            </a:p>
          </p:txBody>
        </p:sp>
        <p:sp>
          <p:nvSpPr>
            <p:cNvPr id="63598" name="Line 110"/>
            <p:cNvSpPr>
              <a:spLocks noChangeShapeType="1"/>
            </p:cNvSpPr>
            <p:nvPr/>
          </p:nvSpPr>
          <p:spPr bwMode="auto">
            <a:xfrm flipV="1">
              <a:off x="2171" y="2400"/>
              <a:ext cx="0" cy="144"/>
            </a:xfrm>
            <a:prstGeom prst="line">
              <a:avLst/>
            </a:prstGeom>
            <a:noFill/>
            <a:ln w="9525">
              <a:solidFill>
                <a:schemeClr val="tx1"/>
              </a:solidFill>
              <a:round/>
              <a:headEnd/>
              <a:tailEnd/>
            </a:ln>
            <a:effectLst/>
          </p:spPr>
          <p:txBody>
            <a:bodyPr/>
            <a:lstStyle/>
            <a:p>
              <a:endParaRPr lang="en-GB"/>
            </a:p>
          </p:txBody>
        </p:sp>
        <p:sp>
          <p:nvSpPr>
            <p:cNvPr id="63599" name="Line 111"/>
            <p:cNvSpPr>
              <a:spLocks noChangeShapeType="1"/>
            </p:cNvSpPr>
            <p:nvPr/>
          </p:nvSpPr>
          <p:spPr bwMode="auto">
            <a:xfrm flipV="1">
              <a:off x="2747" y="2400"/>
              <a:ext cx="0" cy="144"/>
            </a:xfrm>
            <a:prstGeom prst="line">
              <a:avLst/>
            </a:prstGeom>
            <a:noFill/>
            <a:ln w="9525">
              <a:solidFill>
                <a:schemeClr val="tx1"/>
              </a:solidFill>
              <a:round/>
              <a:headEnd/>
              <a:tailEnd/>
            </a:ln>
            <a:effectLst/>
          </p:spPr>
          <p:txBody>
            <a:bodyPr/>
            <a:lstStyle/>
            <a:p>
              <a:endParaRPr lang="en-GB"/>
            </a:p>
          </p:txBody>
        </p:sp>
        <p:sp>
          <p:nvSpPr>
            <p:cNvPr id="63600" name="Line 112"/>
            <p:cNvSpPr>
              <a:spLocks noChangeShapeType="1"/>
            </p:cNvSpPr>
            <p:nvPr/>
          </p:nvSpPr>
          <p:spPr bwMode="auto">
            <a:xfrm flipV="1">
              <a:off x="3102" y="2400"/>
              <a:ext cx="0" cy="144"/>
            </a:xfrm>
            <a:prstGeom prst="line">
              <a:avLst/>
            </a:prstGeom>
            <a:noFill/>
            <a:ln w="9525">
              <a:solidFill>
                <a:schemeClr val="tx1"/>
              </a:solidFill>
              <a:round/>
              <a:headEnd/>
              <a:tailEnd/>
            </a:ln>
            <a:effectLst/>
          </p:spPr>
          <p:txBody>
            <a:bodyPr/>
            <a:lstStyle/>
            <a:p>
              <a:endParaRPr lang="en-GB"/>
            </a:p>
          </p:txBody>
        </p:sp>
        <p:sp>
          <p:nvSpPr>
            <p:cNvPr id="63601" name="Line 113"/>
            <p:cNvSpPr>
              <a:spLocks noChangeShapeType="1"/>
            </p:cNvSpPr>
            <p:nvPr/>
          </p:nvSpPr>
          <p:spPr bwMode="auto">
            <a:xfrm flipV="1">
              <a:off x="3500" y="2400"/>
              <a:ext cx="0" cy="576"/>
            </a:xfrm>
            <a:prstGeom prst="line">
              <a:avLst/>
            </a:prstGeom>
            <a:noFill/>
            <a:ln w="9525">
              <a:solidFill>
                <a:schemeClr val="tx1"/>
              </a:solidFill>
              <a:round/>
              <a:headEnd/>
              <a:tailEnd/>
            </a:ln>
            <a:effectLst/>
          </p:spPr>
          <p:txBody>
            <a:bodyPr/>
            <a:lstStyle/>
            <a:p>
              <a:endParaRPr lang="en-GB"/>
            </a:p>
          </p:txBody>
        </p:sp>
        <p:sp>
          <p:nvSpPr>
            <p:cNvPr id="63602" name="Line 114"/>
            <p:cNvSpPr>
              <a:spLocks noChangeShapeType="1"/>
            </p:cNvSpPr>
            <p:nvPr/>
          </p:nvSpPr>
          <p:spPr bwMode="auto">
            <a:xfrm>
              <a:off x="1247" y="2400"/>
              <a:ext cx="632" cy="0"/>
            </a:xfrm>
            <a:prstGeom prst="line">
              <a:avLst/>
            </a:prstGeom>
            <a:noFill/>
            <a:ln w="9525">
              <a:solidFill>
                <a:schemeClr val="tx1"/>
              </a:solidFill>
              <a:round/>
              <a:headEnd/>
              <a:tailEnd type="triangle" w="med" len="med"/>
            </a:ln>
            <a:effectLst/>
          </p:spPr>
          <p:txBody>
            <a:bodyPr/>
            <a:lstStyle/>
            <a:p>
              <a:endParaRPr lang="en-GB"/>
            </a:p>
          </p:txBody>
        </p:sp>
        <p:sp>
          <p:nvSpPr>
            <p:cNvPr id="63603" name="Text Box 115"/>
            <p:cNvSpPr txBox="1">
              <a:spLocks noChangeArrowheads="1"/>
            </p:cNvSpPr>
            <p:nvPr/>
          </p:nvSpPr>
          <p:spPr bwMode="auto">
            <a:xfrm>
              <a:off x="306" y="2315"/>
              <a:ext cx="949" cy="192"/>
            </a:xfrm>
            <a:prstGeom prst="rect">
              <a:avLst/>
            </a:prstGeom>
            <a:noFill/>
            <a:ln w="9525">
              <a:noFill/>
              <a:miter lim="800000"/>
              <a:headEnd/>
              <a:tailEnd/>
            </a:ln>
            <a:effectLst/>
          </p:spPr>
          <p:txBody>
            <a:bodyPr wrap="none">
              <a:spAutoFit/>
            </a:bodyPr>
            <a:lstStyle/>
            <a:p>
              <a:r>
                <a:rPr lang="en-GB" sz="1400">
                  <a:latin typeface="Verdana" pitchFamily="34" charset="0"/>
                </a:rPr>
                <a:t>Recombination</a:t>
              </a:r>
            </a:p>
          </p:txBody>
        </p:sp>
        <p:sp>
          <p:nvSpPr>
            <p:cNvPr id="63604" name="Line 116"/>
            <p:cNvSpPr>
              <a:spLocks noChangeShapeType="1"/>
            </p:cNvSpPr>
            <p:nvPr/>
          </p:nvSpPr>
          <p:spPr bwMode="auto">
            <a:xfrm flipV="1">
              <a:off x="4830" y="384"/>
              <a:ext cx="0" cy="2592"/>
            </a:xfrm>
            <a:prstGeom prst="line">
              <a:avLst/>
            </a:prstGeom>
            <a:noFill/>
            <a:ln w="9525">
              <a:solidFill>
                <a:schemeClr val="tx1"/>
              </a:solidFill>
              <a:round/>
              <a:headEnd/>
              <a:tailEnd type="triangle" w="med" len="med"/>
            </a:ln>
            <a:effectLst/>
          </p:spPr>
          <p:txBody>
            <a:bodyPr/>
            <a:lstStyle/>
            <a:p>
              <a:endParaRPr lang="en-GB"/>
            </a:p>
          </p:txBody>
        </p:sp>
        <p:sp>
          <p:nvSpPr>
            <p:cNvPr id="63605" name="Line 117"/>
            <p:cNvSpPr>
              <a:spLocks noChangeShapeType="1"/>
            </p:cNvSpPr>
            <p:nvPr/>
          </p:nvSpPr>
          <p:spPr bwMode="auto">
            <a:xfrm>
              <a:off x="2969" y="2400"/>
              <a:ext cx="265" cy="0"/>
            </a:xfrm>
            <a:prstGeom prst="line">
              <a:avLst/>
            </a:prstGeom>
            <a:noFill/>
            <a:ln w="9525">
              <a:solidFill>
                <a:schemeClr val="tx1"/>
              </a:solidFill>
              <a:round/>
              <a:headEnd/>
              <a:tailEnd/>
            </a:ln>
            <a:effectLst/>
          </p:spPr>
          <p:txBody>
            <a:bodyPr/>
            <a:lstStyle/>
            <a:p>
              <a:endParaRPr lang="en-GB"/>
            </a:p>
          </p:txBody>
        </p:sp>
        <p:sp>
          <p:nvSpPr>
            <p:cNvPr id="63606" name="Line 118"/>
            <p:cNvSpPr>
              <a:spLocks noChangeShapeType="1"/>
            </p:cNvSpPr>
            <p:nvPr/>
          </p:nvSpPr>
          <p:spPr bwMode="auto">
            <a:xfrm flipV="1">
              <a:off x="2969" y="2304"/>
              <a:ext cx="0" cy="96"/>
            </a:xfrm>
            <a:prstGeom prst="line">
              <a:avLst/>
            </a:prstGeom>
            <a:noFill/>
            <a:ln w="9525">
              <a:solidFill>
                <a:schemeClr val="tx1"/>
              </a:solidFill>
              <a:round/>
              <a:headEnd/>
              <a:tailEnd/>
            </a:ln>
            <a:effectLst/>
          </p:spPr>
          <p:txBody>
            <a:bodyPr/>
            <a:lstStyle/>
            <a:p>
              <a:endParaRPr lang="en-GB"/>
            </a:p>
          </p:txBody>
        </p:sp>
        <p:sp>
          <p:nvSpPr>
            <p:cNvPr id="63607" name="Line 119"/>
            <p:cNvSpPr>
              <a:spLocks noChangeShapeType="1"/>
            </p:cNvSpPr>
            <p:nvPr/>
          </p:nvSpPr>
          <p:spPr bwMode="auto">
            <a:xfrm flipV="1">
              <a:off x="3234" y="2304"/>
              <a:ext cx="0" cy="96"/>
            </a:xfrm>
            <a:prstGeom prst="line">
              <a:avLst/>
            </a:prstGeom>
            <a:noFill/>
            <a:ln w="9525">
              <a:solidFill>
                <a:schemeClr val="tx1"/>
              </a:solidFill>
              <a:round/>
              <a:headEnd/>
              <a:tailEnd/>
            </a:ln>
            <a:effectLst/>
          </p:spPr>
          <p:txBody>
            <a:bodyPr/>
            <a:lstStyle/>
            <a:p>
              <a:endParaRPr lang="en-GB"/>
            </a:p>
          </p:txBody>
        </p:sp>
        <p:sp>
          <p:nvSpPr>
            <p:cNvPr id="63608" name="Line 120"/>
            <p:cNvSpPr>
              <a:spLocks noChangeShapeType="1"/>
            </p:cNvSpPr>
            <p:nvPr/>
          </p:nvSpPr>
          <p:spPr bwMode="auto">
            <a:xfrm flipV="1">
              <a:off x="3500" y="2304"/>
              <a:ext cx="0" cy="96"/>
            </a:xfrm>
            <a:prstGeom prst="line">
              <a:avLst/>
            </a:prstGeom>
            <a:noFill/>
            <a:ln w="9525">
              <a:solidFill>
                <a:schemeClr val="tx1"/>
              </a:solidFill>
              <a:round/>
              <a:headEnd/>
              <a:tailEnd/>
            </a:ln>
            <a:effectLst/>
          </p:spPr>
          <p:txBody>
            <a:bodyPr/>
            <a:lstStyle/>
            <a:p>
              <a:endParaRPr lang="en-GB"/>
            </a:p>
          </p:txBody>
        </p:sp>
        <p:sp>
          <p:nvSpPr>
            <p:cNvPr id="63609" name="Line 121"/>
            <p:cNvSpPr>
              <a:spLocks noChangeShapeType="1"/>
            </p:cNvSpPr>
            <p:nvPr/>
          </p:nvSpPr>
          <p:spPr bwMode="auto">
            <a:xfrm flipV="1">
              <a:off x="2747" y="2304"/>
              <a:ext cx="0" cy="96"/>
            </a:xfrm>
            <a:prstGeom prst="line">
              <a:avLst/>
            </a:prstGeom>
            <a:noFill/>
            <a:ln w="9525">
              <a:solidFill>
                <a:schemeClr val="tx1"/>
              </a:solidFill>
              <a:round/>
              <a:headEnd/>
              <a:tailEnd/>
            </a:ln>
            <a:effectLst/>
          </p:spPr>
          <p:txBody>
            <a:bodyPr/>
            <a:lstStyle/>
            <a:p>
              <a:endParaRPr lang="en-GB"/>
            </a:p>
          </p:txBody>
        </p:sp>
        <p:sp>
          <p:nvSpPr>
            <p:cNvPr id="63610" name="Line 122"/>
            <p:cNvSpPr>
              <a:spLocks noChangeShapeType="1"/>
            </p:cNvSpPr>
            <p:nvPr/>
          </p:nvSpPr>
          <p:spPr bwMode="auto">
            <a:xfrm flipV="1">
              <a:off x="2171" y="2304"/>
              <a:ext cx="0" cy="96"/>
            </a:xfrm>
            <a:prstGeom prst="line">
              <a:avLst/>
            </a:prstGeom>
            <a:noFill/>
            <a:ln w="9525">
              <a:solidFill>
                <a:schemeClr val="tx1"/>
              </a:solidFill>
              <a:round/>
              <a:headEnd/>
              <a:tailEnd/>
            </a:ln>
            <a:effectLst/>
          </p:spPr>
          <p:txBody>
            <a:bodyPr/>
            <a:lstStyle/>
            <a:p>
              <a:endParaRPr lang="en-GB"/>
            </a:p>
          </p:txBody>
        </p:sp>
        <p:sp>
          <p:nvSpPr>
            <p:cNvPr id="63611" name="Line 123"/>
            <p:cNvSpPr>
              <a:spLocks noChangeShapeType="1"/>
            </p:cNvSpPr>
            <p:nvPr/>
          </p:nvSpPr>
          <p:spPr bwMode="auto">
            <a:xfrm>
              <a:off x="4830" y="2976"/>
              <a:ext cx="44" cy="0"/>
            </a:xfrm>
            <a:prstGeom prst="line">
              <a:avLst/>
            </a:prstGeom>
            <a:noFill/>
            <a:ln w="9525">
              <a:solidFill>
                <a:schemeClr val="tx1"/>
              </a:solidFill>
              <a:round/>
              <a:headEnd/>
              <a:tailEnd/>
            </a:ln>
            <a:effectLst/>
          </p:spPr>
          <p:txBody>
            <a:bodyPr/>
            <a:lstStyle/>
            <a:p>
              <a:endParaRPr lang="en-GB"/>
            </a:p>
          </p:txBody>
        </p:sp>
        <p:sp>
          <p:nvSpPr>
            <p:cNvPr id="63612" name="Text Box 124"/>
            <p:cNvSpPr txBox="1">
              <a:spLocks noChangeArrowheads="1"/>
            </p:cNvSpPr>
            <p:nvPr/>
          </p:nvSpPr>
          <p:spPr bwMode="auto">
            <a:xfrm>
              <a:off x="4859" y="2281"/>
              <a:ext cx="222" cy="212"/>
            </a:xfrm>
            <a:prstGeom prst="rect">
              <a:avLst/>
            </a:prstGeom>
            <a:noFill/>
            <a:ln w="9525">
              <a:noFill/>
              <a:miter lim="800000"/>
              <a:headEnd/>
              <a:tailEnd/>
            </a:ln>
            <a:effectLst/>
          </p:spPr>
          <p:txBody>
            <a:bodyPr wrap="none">
              <a:spAutoFit/>
            </a:bodyPr>
            <a:lstStyle/>
            <a:p>
              <a:r>
                <a:rPr lang="en-GB" sz="1600" i="1">
                  <a:latin typeface="Verdana" pitchFamily="34" charset="0"/>
                </a:rPr>
                <a:t>t</a:t>
              </a:r>
              <a:r>
                <a:rPr lang="en-GB" sz="1600" baseline="-25000">
                  <a:latin typeface="Verdana" pitchFamily="34" charset="0"/>
                </a:rPr>
                <a:t>2</a:t>
              </a:r>
            </a:p>
          </p:txBody>
        </p:sp>
        <p:sp>
          <p:nvSpPr>
            <p:cNvPr id="63613" name="Line 125"/>
            <p:cNvSpPr>
              <a:spLocks noChangeShapeType="1"/>
            </p:cNvSpPr>
            <p:nvPr/>
          </p:nvSpPr>
          <p:spPr bwMode="auto">
            <a:xfrm>
              <a:off x="4830" y="2400"/>
              <a:ext cx="44" cy="0"/>
            </a:xfrm>
            <a:prstGeom prst="line">
              <a:avLst/>
            </a:prstGeom>
            <a:noFill/>
            <a:ln w="9525">
              <a:solidFill>
                <a:schemeClr val="tx1"/>
              </a:solidFill>
              <a:round/>
              <a:headEnd/>
              <a:tailEnd/>
            </a:ln>
            <a:effectLst/>
          </p:spPr>
          <p:txBody>
            <a:bodyPr/>
            <a:lstStyle/>
            <a:p>
              <a:endParaRPr lang="en-GB"/>
            </a:p>
          </p:txBody>
        </p:sp>
        <p:sp>
          <p:nvSpPr>
            <p:cNvPr id="63614" name="Line 126"/>
            <p:cNvSpPr>
              <a:spLocks noChangeShapeType="1"/>
            </p:cNvSpPr>
            <p:nvPr/>
          </p:nvSpPr>
          <p:spPr bwMode="auto">
            <a:xfrm>
              <a:off x="4830" y="2688"/>
              <a:ext cx="44" cy="0"/>
            </a:xfrm>
            <a:prstGeom prst="line">
              <a:avLst/>
            </a:prstGeom>
            <a:noFill/>
            <a:ln w="9525">
              <a:solidFill>
                <a:schemeClr val="tx1"/>
              </a:solidFill>
              <a:round/>
              <a:headEnd/>
              <a:tailEnd/>
            </a:ln>
            <a:effectLst/>
          </p:spPr>
          <p:txBody>
            <a:bodyPr/>
            <a:lstStyle/>
            <a:p>
              <a:endParaRPr lang="en-GB"/>
            </a:p>
          </p:txBody>
        </p:sp>
        <p:sp>
          <p:nvSpPr>
            <p:cNvPr id="63615" name="Line 127"/>
            <p:cNvSpPr>
              <a:spLocks noChangeShapeType="1"/>
            </p:cNvSpPr>
            <p:nvPr/>
          </p:nvSpPr>
          <p:spPr bwMode="auto">
            <a:xfrm flipV="1">
              <a:off x="1994" y="2688"/>
              <a:ext cx="0" cy="288"/>
            </a:xfrm>
            <a:prstGeom prst="line">
              <a:avLst/>
            </a:prstGeom>
            <a:noFill/>
            <a:ln w="9525">
              <a:solidFill>
                <a:schemeClr val="tx1"/>
              </a:solidFill>
              <a:round/>
              <a:headEnd/>
              <a:tailEnd/>
            </a:ln>
            <a:effectLst/>
          </p:spPr>
          <p:txBody>
            <a:bodyPr/>
            <a:lstStyle/>
            <a:p>
              <a:endParaRPr lang="en-GB"/>
            </a:p>
          </p:txBody>
        </p:sp>
        <p:sp>
          <p:nvSpPr>
            <p:cNvPr id="63616" name="Line 128"/>
            <p:cNvSpPr>
              <a:spLocks noChangeShapeType="1"/>
            </p:cNvSpPr>
            <p:nvPr/>
          </p:nvSpPr>
          <p:spPr bwMode="auto">
            <a:xfrm flipV="1">
              <a:off x="2348" y="2679"/>
              <a:ext cx="0" cy="288"/>
            </a:xfrm>
            <a:prstGeom prst="line">
              <a:avLst/>
            </a:prstGeom>
            <a:noFill/>
            <a:ln w="9525">
              <a:solidFill>
                <a:schemeClr val="tx1"/>
              </a:solidFill>
              <a:round/>
              <a:headEnd/>
              <a:tailEnd/>
            </a:ln>
            <a:effectLst/>
          </p:spPr>
          <p:txBody>
            <a:bodyPr/>
            <a:lstStyle/>
            <a:p>
              <a:endParaRPr lang="en-GB"/>
            </a:p>
          </p:txBody>
        </p:sp>
        <p:sp>
          <p:nvSpPr>
            <p:cNvPr id="63617" name="Line 129"/>
            <p:cNvSpPr>
              <a:spLocks noChangeShapeType="1"/>
            </p:cNvSpPr>
            <p:nvPr/>
          </p:nvSpPr>
          <p:spPr bwMode="auto">
            <a:xfrm>
              <a:off x="1994" y="2679"/>
              <a:ext cx="354" cy="0"/>
            </a:xfrm>
            <a:prstGeom prst="line">
              <a:avLst/>
            </a:prstGeom>
            <a:noFill/>
            <a:ln w="9525">
              <a:solidFill>
                <a:schemeClr val="tx1"/>
              </a:solidFill>
              <a:round/>
              <a:headEnd/>
              <a:tailEnd/>
            </a:ln>
            <a:effectLst/>
          </p:spPr>
          <p:txBody>
            <a:bodyPr/>
            <a:lstStyle/>
            <a:p>
              <a:endParaRPr lang="en-GB"/>
            </a:p>
          </p:txBody>
        </p:sp>
        <p:sp>
          <p:nvSpPr>
            <p:cNvPr id="63618" name="Line 130"/>
            <p:cNvSpPr>
              <a:spLocks noChangeShapeType="1"/>
            </p:cNvSpPr>
            <p:nvPr/>
          </p:nvSpPr>
          <p:spPr bwMode="auto">
            <a:xfrm flipV="1">
              <a:off x="2171" y="2535"/>
              <a:ext cx="0" cy="144"/>
            </a:xfrm>
            <a:prstGeom prst="line">
              <a:avLst/>
            </a:prstGeom>
            <a:noFill/>
            <a:ln w="9525">
              <a:solidFill>
                <a:schemeClr val="tx1"/>
              </a:solidFill>
              <a:round/>
              <a:headEnd/>
              <a:tailEnd/>
            </a:ln>
            <a:effectLst/>
          </p:spPr>
          <p:txBody>
            <a:bodyPr/>
            <a:lstStyle/>
            <a:p>
              <a:endParaRPr lang="en-GB"/>
            </a:p>
          </p:txBody>
        </p:sp>
        <p:sp>
          <p:nvSpPr>
            <p:cNvPr id="63619" name="Line 131"/>
            <p:cNvSpPr>
              <a:spLocks noChangeShapeType="1"/>
            </p:cNvSpPr>
            <p:nvPr/>
          </p:nvSpPr>
          <p:spPr bwMode="auto">
            <a:xfrm flipV="1">
              <a:off x="2747" y="2535"/>
              <a:ext cx="0" cy="432"/>
            </a:xfrm>
            <a:prstGeom prst="line">
              <a:avLst/>
            </a:prstGeom>
            <a:noFill/>
            <a:ln w="9525">
              <a:solidFill>
                <a:schemeClr val="tx1"/>
              </a:solidFill>
              <a:round/>
              <a:headEnd/>
              <a:tailEnd/>
            </a:ln>
            <a:effectLst/>
          </p:spPr>
          <p:txBody>
            <a:bodyPr/>
            <a:lstStyle/>
            <a:p>
              <a:endParaRPr lang="en-GB"/>
            </a:p>
          </p:txBody>
        </p:sp>
        <p:sp>
          <p:nvSpPr>
            <p:cNvPr id="63620" name="Line 132"/>
            <p:cNvSpPr>
              <a:spLocks noChangeShapeType="1"/>
            </p:cNvSpPr>
            <p:nvPr/>
          </p:nvSpPr>
          <p:spPr bwMode="auto">
            <a:xfrm flipV="1">
              <a:off x="3102" y="2535"/>
              <a:ext cx="0" cy="432"/>
            </a:xfrm>
            <a:prstGeom prst="line">
              <a:avLst/>
            </a:prstGeom>
            <a:noFill/>
            <a:ln w="9525">
              <a:solidFill>
                <a:schemeClr val="tx1"/>
              </a:solidFill>
              <a:round/>
              <a:headEnd/>
              <a:tailEnd/>
            </a:ln>
            <a:effectLst/>
          </p:spPr>
          <p:txBody>
            <a:bodyPr/>
            <a:lstStyle/>
            <a:p>
              <a:endParaRPr lang="en-GB"/>
            </a:p>
          </p:txBody>
        </p:sp>
        <p:sp>
          <p:nvSpPr>
            <p:cNvPr id="63621" name="Line 133"/>
            <p:cNvSpPr>
              <a:spLocks noChangeShapeType="1"/>
            </p:cNvSpPr>
            <p:nvPr/>
          </p:nvSpPr>
          <p:spPr bwMode="auto">
            <a:xfrm>
              <a:off x="1247" y="2697"/>
              <a:ext cx="614" cy="0"/>
            </a:xfrm>
            <a:prstGeom prst="line">
              <a:avLst/>
            </a:prstGeom>
            <a:noFill/>
            <a:ln w="9525">
              <a:solidFill>
                <a:schemeClr val="tx1"/>
              </a:solidFill>
              <a:round/>
              <a:headEnd/>
              <a:tailEnd type="triangle" w="med" len="med"/>
            </a:ln>
            <a:effectLst/>
          </p:spPr>
          <p:txBody>
            <a:bodyPr/>
            <a:lstStyle/>
            <a:p>
              <a:endParaRPr lang="en-GB"/>
            </a:p>
          </p:txBody>
        </p:sp>
        <p:sp>
          <p:nvSpPr>
            <p:cNvPr id="63622" name="Text Box 134"/>
            <p:cNvSpPr txBox="1">
              <a:spLocks noChangeArrowheads="1"/>
            </p:cNvSpPr>
            <p:nvPr/>
          </p:nvSpPr>
          <p:spPr bwMode="auto">
            <a:xfrm>
              <a:off x="295" y="2603"/>
              <a:ext cx="806" cy="192"/>
            </a:xfrm>
            <a:prstGeom prst="rect">
              <a:avLst/>
            </a:prstGeom>
            <a:noFill/>
            <a:ln w="9525">
              <a:noFill/>
              <a:miter lim="800000"/>
              <a:headEnd/>
              <a:tailEnd/>
            </a:ln>
            <a:effectLst/>
          </p:spPr>
          <p:txBody>
            <a:bodyPr wrap="none">
              <a:spAutoFit/>
            </a:bodyPr>
            <a:lstStyle/>
            <a:p>
              <a:r>
                <a:rPr lang="en-GB" sz="1400">
                  <a:latin typeface="Verdana" pitchFamily="34" charset="0"/>
                </a:rPr>
                <a:t>Coalescence</a:t>
              </a:r>
            </a:p>
          </p:txBody>
        </p:sp>
        <p:sp>
          <p:nvSpPr>
            <p:cNvPr id="63623" name="Text Box 135"/>
            <p:cNvSpPr txBox="1">
              <a:spLocks noChangeArrowheads="1"/>
            </p:cNvSpPr>
            <p:nvPr/>
          </p:nvSpPr>
          <p:spPr bwMode="auto">
            <a:xfrm>
              <a:off x="4870" y="2580"/>
              <a:ext cx="222" cy="212"/>
            </a:xfrm>
            <a:prstGeom prst="rect">
              <a:avLst/>
            </a:prstGeom>
            <a:noFill/>
            <a:ln w="9525">
              <a:noFill/>
              <a:miter lim="800000"/>
              <a:headEnd/>
              <a:tailEnd/>
            </a:ln>
            <a:effectLst/>
          </p:spPr>
          <p:txBody>
            <a:bodyPr wrap="none">
              <a:spAutoFit/>
            </a:bodyPr>
            <a:lstStyle/>
            <a:p>
              <a:r>
                <a:rPr lang="en-GB" sz="1600" i="1">
                  <a:latin typeface="Verdana" pitchFamily="34" charset="0"/>
                </a:rPr>
                <a:t>t</a:t>
              </a:r>
              <a:r>
                <a:rPr lang="en-GB" sz="1600" baseline="-25000">
                  <a:latin typeface="Verdana" pitchFamily="34" charset="0"/>
                </a:rPr>
                <a:t>1</a:t>
              </a:r>
            </a:p>
          </p:txBody>
        </p:sp>
        <p:sp>
          <p:nvSpPr>
            <p:cNvPr id="63624" name="Line 136"/>
            <p:cNvSpPr>
              <a:spLocks noChangeShapeType="1"/>
            </p:cNvSpPr>
            <p:nvPr/>
          </p:nvSpPr>
          <p:spPr bwMode="auto">
            <a:xfrm>
              <a:off x="4841" y="2688"/>
              <a:ext cx="44" cy="0"/>
            </a:xfrm>
            <a:prstGeom prst="line">
              <a:avLst/>
            </a:prstGeom>
            <a:noFill/>
            <a:ln w="9525">
              <a:solidFill>
                <a:schemeClr val="tx1"/>
              </a:solidFill>
              <a:round/>
              <a:headEnd/>
              <a:tailEnd/>
            </a:ln>
            <a:effectLst/>
          </p:spPr>
          <p:txBody>
            <a:bodyPr/>
            <a:lstStyle/>
            <a:p>
              <a:endParaRPr lang="en-GB"/>
            </a:p>
          </p:txBody>
        </p:sp>
        <p:sp>
          <p:nvSpPr>
            <p:cNvPr id="63625" name="Text Box 137"/>
            <p:cNvSpPr txBox="1">
              <a:spLocks noChangeArrowheads="1"/>
            </p:cNvSpPr>
            <p:nvPr/>
          </p:nvSpPr>
          <p:spPr bwMode="auto">
            <a:xfrm>
              <a:off x="4874" y="2877"/>
              <a:ext cx="442" cy="212"/>
            </a:xfrm>
            <a:prstGeom prst="rect">
              <a:avLst/>
            </a:prstGeom>
            <a:noFill/>
            <a:ln w="9525">
              <a:noFill/>
              <a:miter lim="800000"/>
              <a:headEnd/>
              <a:tailEnd/>
            </a:ln>
            <a:effectLst/>
          </p:spPr>
          <p:txBody>
            <a:bodyPr wrap="none">
              <a:spAutoFit/>
            </a:bodyPr>
            <a:lstStyle/>
            <a:p>
              <a:r>
                <a:rPr lang="en-GB" sz="1600" i="1">
                  <a:latin typeface="Verdana" pitchFamily="34" charset="0"/>
                </a:rPr>
                <a:t>t</a:t>
              </a:r>
              <a:r>
                <a:rPr lang="en-GB" sz="1600">
                  <a:latin typeface="Verdana" pitchFamily="34" charset="0"/>
                </a:rPr>
                <a:t> = 0</a:t>
              </a:r>
              <a:endParaRPr lang="en-GB" sz="1600" i="1">
                <a:latin typeface="Verdana" pitchFamily="34" charset="0"/>
              </a:endParaRPr>
            </a:p>
          </p:txBody>
        </p:sp>
        <p:sp>
          <p:nvSpPr>
            <p:cNvPr id="63626" name="Line 138"/>
            <p:cNvSpPr>
              <a:spLocks noChangeShapeType="1"/>
            </p:cNvSpPr>
            <p:nvPr/>
          </p:nvSpPr>
          <p:spPr bwMode="auto">
            <a:xfrm>
              <a:off x="4844" y="2976"/>
              <a:ext cx="45" cy="0"/>
            </a:xfrm>
            <a:prstGeom prst="line">
              <a:avLst/>
            </a:prstGeom>
            <a:noFill/>
            <a:ln w="9525">
              <a:solidFill>
                <a:schemeClr val="tx1"/>
              </a:solidFill>
              <a:round/>
              <a:headEnd/>
              <a:tailEnd/>
            </a:ln>
            <a:effectLst/>
          </p:spPr>
          <p:txBody>
            <a:bodyPr/>
            <a:lstStyle/>
            <a:p>
              <a:endParaRPr lang="en-GB"/>
            </a:p>
          </p:txBody>
        </p:sp>
      </p:grpSp>
      <p:sp>
        <p:nvSpPr>
          <p:cNvPr id="140" name="Title 139"/>
          <p:cNvSpPr>
            <a:spLocks noGrp="1"/>
          </p:cNvSpPr>
          <p:nvPr>
            <p:ph type="title"/>
          </p:nvPr>
        </p:nvSpPr>
        <p:spPr/>
        <p:txBody>
          <a:bodyPr/>
          <a:lstStyle/>
          <a:p>
            <a:r>
              <a:rPr lang="en-GB" dirty="0" smtClean="0"/>
              <a:t>ARG-based inference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GB"/>
              <a:t>A problem and a possible solution</a:t>
            </a:r>
            <a:endParaRPr lang="en-US"/>
          </a:p>
        </p:txBody>
      </p:sp>
      <p:sp>
        <p:nvSpPr>
          <p:cNvPr id="62467" name="Rectangle 3"/>
          <p:cNvSpPr>
            <a:spLocks noGrp="1" noChangeArrowheads="1"/>
          </p:cNvSpPr>
          <p:nvPr>
            <p:ph type="body" idx="1"/>
          </p:nvPr>
        </p:nvSpPr>
        <p:spPr/>
        <p:txBody>
          <a:bodyPr/>
          <a:lstStyle/>
          <a:p>
            <a:pPr>
              <a:lnSpc>
                <a:spcPct val="90000"/>
              </a:lnSpc>
            </a:pPr>
            <a:r>
              <a:rPr lang="en-GB" sz="2000"/>
              <a:t>Efficient exploration of the space of ARGs is a difficult problem</a:t>
            </a:r>
          </a:p>
          <a:p>
            <a:pPr>
              <a:lnSpc>
                <a:spcPct val="90000"/>
              </a:lnSpc>
            </a:pPr>
            <a:endParaRPr lang="en-GB" sz="2000"/>
          </a:p>
          <a:p>
            <a:pPr>
              <a:lnSpc>
                <a:spcPct val="90000"/>
              </a:lnSpc>
            </a:pPr>
            <a:r>
              <a:rPr lang="en-GB" sz="2000"/>
              <a:t>The difficulties of performing efficient exact genealogical inference (at least within a coalescent framework) currently seem insurmountable</a:t>
            </a:r>
          </a:p>
          <a:p>
            <a:pPr>
              <a:lnSpc>
                <a:spcPct val="90000"/>
              </a:lnSpc>
            </a:pPr>
            <a:endParaRPr lang="en-GB" sz="2000"/>
          </a:p>
          <a:p>
            <a:pPr>
              <a:lnSpc>
                <a:spcPct val="90000"/>
              </a:lnSpc>
            </a:pPr>
            <a:r>
              <a:rPr lang="en-GB" sz="2000"/>
              <a:t>There are several possible solutions</a:t>
            </a:r>
          </a:p>
          <a:p>
            <a:pPr lvl="1">
              <a:lnSpc>
                <a:spcPct val="90000"/>
              </a:lnSpc>
            </a:pPr>
            <a:r>
              <a:rPr lang="en-GB" sz="1800"/>
              <a:t>Dimension-reduction</a:t>
            </a:r>
          </a:p>
          <a:p>
            <a:pPr lvl="1">
              <a:lnSpc>
                <a:spcPct val="90000"/>
              </a:lnSpc>
            </a:pPr>
            <a:r>
              <a:rPr lang="en-GB" sz="1800"/>
              <a:t>Approximate the model</a:t>
            </a:r>
          </a:p>
          <a:p>
            <a:pPr lvl="1">
              <a:lnSpc>
                <a:spcPct val="90000"/>
              </a:lnSpc>
            </a:pPr>
            <a:r>
              <a:rPr lang="en-GB" sz="1800"/>
              <a:t>Approximate the likelihood function</a:t>
            </a:r>
          </a:p>
          <a:p>
            <a:pPr lvl="1">
              <a:lnSpc>
                <a:spcPct val="90000"/>
              </a:lnSpc>
            </a:pPr>
            <a:endParaRPr lang="en-GB" sz="1800"/>
          </a:p>
          <a:p>
            <a:pPr>
              <a:lnSpc>
                <a:spcPct val="90000"/>
              </a:lnSpc>
            </a:pPr>
            <a:r>
              <a:rPr lang="en-GB" sz="2000"/>
              <a:t>One approach that has proved useful is to combine information from subsets of data for which the likelihood function can be estimated</a:t>
            </a:r>
          </a:p>
          <a:p>
            <a:pPr lvl="1">
              <a:lnSpc>
                <a:spcPct val="90000"/>
              </a:lnSpc>
            </a:pPr>
            <a:r>
              <a:rPr lang="en-GB" sz="1800"/>
              <a:t>Composite likelihood</a:t>
            </a:r>
          </a:p>
          <a:p>
            <a:pPr>
              <a:lnSpc>
                <a:spcPct val="90000"/>
              </a:lnSpc>
            </a:pPr>
            <a:endParaRPr lang="en-GB" sz="2000"/>
          </a:p>
          <a:p>
            <a:pPr>
              <a:lnSpc>
                <a:spcPct val="90000"/>
              </a:lnSpc>
            </a:pPr>
            <a:endParaRPr lang="en-US" sz="20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3"/>
          <p:cNvSpPr txBox="1">
            <a:spLocks noChangeArrowheads="1"/>
          </p:cNvSpPr>
          <p:nvPr/>
        </p:nvSpPr>
        <p:spPr bwMode="auto">
          <a:xfrm>
            <a:off x="652463" y="2882900"/>
            <a:ext cx="269875" cy="1616075"/>
          </a:xfrm>
          <a:prstGeom prst="rect">
            <a:avLst/>
          </a:prstGeom>
          <a:noFill/>
          <a:ln w="9525">
            <a:noFill/>
            <a:miter lim="800000"/>
            <a:headEnd/>
            <a:tailEnd/>
          </a:ln>
        </p:spPr>
        <p:txBody>
          <a:bodyPr>
            <a:spAutoFit/>
          </a:bodyPr>
          <a:lstStyle/>
          <a:p>
            <a:pPr algn="r">
              <a:lnSpc>
                <a:spcPct val="110000"/>
              </a:lnSpc>
            </a:pPr>
            <a:r>
              <a:rPr lang="en-GB" sz="600" b="1"/>
              <a:t>15</a:t>
            </a:r>
          </a:p>
          <a:p>
            <a:pPr algn="r">
              <a:lnSpc>
                <a:spcPct val="110000"/>
              </a:lnSpc>
            </a:pPr>
            <a:r>
              <a:rPr lang="en-GB" sz="600" b="1"/>
              <a:t>7</a:t>
            </a:r>
          </a:p>
          <a:p>
            <a:pPr algn="r">
              <a:lnSpc>
                <a:spcPct val="110000"/>
              </a:lnSpc>
            </a:pPr>
            <a:r>
              <a:rPr lang="en-GB" sz="600" b="1"/>
              <a:t>1</a:t>
            </a:r>
          </a:p>
          <a:p>
            <a:pPr algn="r">
              <a:lnSpc>
                <a:spcPct val="110000"/>
              </a:lnSpc>
            </a:pPr>
            <a:r>
              <a:rPr lang="en-GB" sz="600" b="1"/>
              <a:t>1</a:t>
            </a:r>
          </a:p>
          <a:p>
            <a:pPr algn="r">
              <a:lnSpc>
                <a:spcPct val="110000"/>
              </a:lnSpc>
            </a:pPr>
            <a:r>
              <a:rPr lang="en-GB" sz="600" b="1"/>
              <a:t>2</a:t>
            </a:r>
          </a:p>
          <a:p>
            <a:pPr algn="r">
              <a:lnSpc>
                <a:spcPct val="110000"/>
              </a:lnSpc>
            </a:pPr>
            <a:r>
              <a:rPr lang="en-GB" sz="600" b="1"/>
              <a:t>7</a:t>
            </a:r>
          </a:p>
          <a:p>
            <a:pPr algn="r">
              <a:lnSpc>
                <a:spcPct val="110000"/>
              </a:lnSpc>
            </a:pPr>
            <a:r>
              <a:rPr lang="en-GB" sz="600" b="1"/>
              <a:t>2</a:t>
            </a:r>
          </a:p>
          <a:p>
            <a:pPr algn="r">
              <a:lnSpc>
                <a:spcPct val="110000"/>
              </a:lnSpc>
            </a:pPr>
            <a:r>
              <a:rPr lang="en-GB" sz="600" b="1"/>
              <a:t>2</a:t>
            </a:r>
          </a:p>
          <a:p>
            <a:pPr algn="r">
              <a:lnSpc>
                <a:spcPct val="110000"/>
              </a:lnSpc>
            </a:pPr>
            <a:r>
              <a:rPr lang="en-GB" sz="600" b="1"/>
              <a:t>4</a:t>
            </a:r>
          </a:p>
          <a:p>
            <a:pPr algn="r">
              <a:lnSpc>
                <a:spcPct val="110000"/>
              </a:lnSpc>
            </a:pPr>
            <a:r>
              <a:rPr lang="en-GB" sz="600" b="1"/>
              <a:t>2</a:t>
            </a:r>
          </a:p>
          <a:p>
            <a:pPr algn="r">
              <a:lnSpc>
                <a:spcPct val="110000"/>
              </a:lnSpc>
            </a:pPr>
            <a:r>
              <a:rPr lang="en-GB" sz="600" b="1"/>
              <a:t>3</a:t>
            </a:r>
          </a:p>
          <a:p>
            <a:pPr algn="r">
              <a:lnSpc>
                <a:spcPct val="110000"/>
              </a:lnSpc>
            </a:pPr>
            <a:r>
              <a:rPr lang="en-GB" sz="600" b="1"/>
              <a:t>1</a:t>
            </a:r>
          </a:p>
          <a:p>
            <a:pPr algn="r">
              <a:lnSpc>
                <a:spcPct val="110000"/>
              </a:lnSpc>
            </a:pPr>
            <a:r>
              <a:rPr lang="en-GB" sz="600" b="1"/>
              <a:t>1</a:t>
            </a:r>
          </a:p>
          <a:p>
            <a:pPr algn="r">
              <a:lnSpc>
                <a:spcPct val="110000"/>
              </a:lnSpc>
            </a:pPr>
            <a:r>
              <a:rPr lang="en-GB" sz="600" b="1"/>
              <a:t>1</a:t>
            </a:r>
          </a:p>
          <a:p>
            <a:pPr algn="r">
              <a:lnSpc>
                <a:spcPct val="110000"/>
              </a:lnSpc>
            </a:pPr>
            <a:r>
              <a:rPr lang="en-GB" sz="600" b="1"/>
              <a:t>1</a:t>
            </a:r>
          </a:p>
        </p:txBody>
      </p:sp>
      <p:grpSp>
        <p:nvGrpSpPr>
          <p:cNvPr id="2" name="Group 4"/>
          <p:cNvGrpSpPr>
            <a:grpSpLocks/>
          </p:cNvGrpSpPr>
          <p:nvPr/>
        </p:nvGrpSpPr>
        <p:grpSpPr bwMode="auto">
          <a:xfrm>
            <a:off x="892175" y="2921000"/>
            <a:ext cx="2743200" cy="1546225"/>
            <a:chOff x="432" y="1536"/>
            <a:chExt cx="3072" cy="1440"/>
          </a:xfrm>
          <a:solidFill>
            <a:schemeClr val="accent2">
              <a:lumMod val="50000"/>
            </a:schemeClr>
          </a:solidFill>
        </p:grpSpPr>
        <p:sp>
          <p:nvSpPr>
            <p:cNvPr id="3105" name="Line 5"/>
            <p:cNvSpPr>
              <a:spLocks noChangeShapeType="1"/>
            </p:cNvSpPr>
            <p:nvPr/>
          </p:nvSpPr>
          <p:spPr bwMode="auto">
            <a:xfrm>
              <a:off x="432" y="2928"/>
              <a:ext cx="3072" cy="0"/>
            </a:xfrm>
            <a:prstGeom prst="line">
              <a:avLst/>
            </a:prstGeom>
            <a:grpFill/>
            <a:ln w="9525">
              <a:solidFill>
                <a:schemeClr val="tx1"/>
              </a:solidFill>
              <a:round/>
              <a:headEnd/>
              <a:tailEnd/>
            </a:ln>
          </p:spPr>
          <p:txBody>
            <a:bodyPr/>
            <a:lstStyle/>
            <a:p>
              <a:endParaRPr lang="en-GB"/>
            </a:p>
          </p:txBody>
        </p:sp>
        <p:sp>
          <p:nvSpPr>
            <p:cNvPr id="3106" name="Line 6"/>
            <p:cNvSpPr>
              <a:spLocks noChangeShapeType="1"/>
            </p:cNvSpPr>
            <p:nvPr/>
          </p:nvSpPr>
          <p:spPr bwMode="auto">
            <a:xfrm>
              <a:off x="432" y="1584"/>
              <a:ext cx="3072" cy="0"/>
            </a:xfrm>
            <a:prstGeom prst="line">
              <a:avLst/>
            </a:prstGeom>
            <a:grpFill/>
            <a:ln w="9525">
              <a:solidFill>
                <a:schemeClr val="tx1"/>
              </a:solidFill>
              <a:round/>
              <a:headEnd/>
              <a:tailEnd/>
            </a:ln>
          </p:spPr>
          <p:txBody>
            <a:bodyPr/>
            <a:lstStyle/>
            <a:p>
              <a:endParaRPr lang="en-GB"/>
            </a:p>
          </p:txBody>
        </p:sp>
        <p:sp>
          <p:nvSpPr>
            <p:cNvPr id="3107" name="Oval 7"/>
            <p:cNvSpPr>
              <a:spLocks noChangeArrowheads="1"/>
            </p:cNvSpPr>
            <p:nvPr/>
          </p:nvSpPr>
          <p:spPr bwMode="auto">
            <a:xfrm>
              <a:off x="1200" y="1536"/>
              <a:ext cx="96" cy="96"/>
            </a:xfrm>
            <a:prstGeom prst="ellipse">
              <a:avLst/>
            </a:prstGeom>
            <a:grpFill/>
            <a:ln w="9525">
              <a:solidFill>
                <a:schemeClr val="tx1"/>
              </a:solidFill>
              <a:round/>
              <a:headEnd/>
              <a:tailEnd/>
            </a:ln>
          </p:spPr>
          <p:txBody>
            <a:bodyPr wrap="none" anchor="ctr"/>
            <a:lstStyle/>
            <a:p>
              <a:endParaRPr lang="en-GB"/>
            </a:p>
          </p:txBody>
        </p:sp>
        <p:sp>
          <p:nvSpPr>
            <p:cNvPr id="3108" name="Line 8"/>
            <p:cNvSpPr>
              <a:spLocks noChangeShapeType="1"/>
            </p:cNvSpPr>
            <p:nvPr/>
          </p:nvSpPr>
          <p:spPr bwMode="auto">
            <a:xfrm>
              <a:off x="432" y="1680"/>
              <a:ext cx="3072" cy="0"/>
            </a:xfrm>
            <a:prstGeom prst="line">
              <a:avLst/>
            </a:prstGeom>
            <a:grpFill/>
            <a:ln w="9525">
              <a:solidFill>
                <a:schemeClr val="tx1"/>
              </a:solidFill>
              <a:round/>
              <a:headEnd/>
              <a:tailEnd/>
            </a:ln>
          </p:spPr>
          <p:txBody>
            <a:bodyPr/>
            <a:lstStyle/>
            <a:p>
              <a:endParaRPr lang="en-GB"/>
            </a:p>
          </p:txBody>
        </p:sp>
        <p:sp>
          <p:nvSpPr>
            <p:cNvPr id="3109" name="Oval 9"/>
            <p:cNvSpPr>
              <a:spLocks noChangeArrowheads="1"/>
            </p:cNvSpPr>
            <p:nvPr/>
          </p:nvSpPr>
          <p:spPr bwMode="auto">
            <a:xfrm>
              <a:off x="912" y="1632"/>
              <a:ext cx="96" cy="96"/>
            </a:xfrm>
            <a:prstGeom prst="ellipse">
              <a:avLst/>
            </a:prstGeom>
            <a:grpFill/>
            <a:ln w="9525">
              <a:solidFill>
                <a:schemeClr val="tx1"/>
              </a:solidFill>
              <a:round/>
              <a:headEnd/>
              <a:tailEnd/>
            </a:ln>
          </p:spPr>
          <p:txBody>
            <a:bodyPr wrap="none" anchor="ctr"/>
            <a:lstStyle/>
            <a:p>
              <a:endParaRPr lang="en-GB"/>
            </a:p>
          </p:txBody>
        </p:sp>
        <p:sp>
          <p:nvSpPr>
            <p:cNvPr id="3110" name="Oval 10"/>
            <p:cNvSpPr>
              <a:spLocks noChangeArrowheads="1"/>
            </p:cNvSpPr>
            <p:nvPr/>
          </p:nvSpPr>
          <p:spPr bwMode="auto">
            <a:xfrm>
              <a:off x="1056" y="1632"/>
              <a:ext cx="96" cy="96"/>
            </a:xfrm>
            <a:prstGeom prst="ellipse">
              <a:avLst/>
            </a:prstGeom>
            <a:grpFill/>
            <a:ln w="9525">
              <a:solidFill>
                <a:schemeClr val="tx1"/>
              </a:solidFill>
              <a:round/>
              <a:headEnd/>
              <a:tailEnd/>
            </a:ln>
          </p:spPr>
          <p:txBody>
            <a:bodyPr wrap="none" anchor="ctr"/>
            <a:lstStyle/>
            <a:p>
              <a:endParaRPr lang="en-GB"/>
            </a:p>
          </p:txBody>
        </p:sp>
        <p:sp>
          <p:nvSpPr>
            <p:cNvPr id="3111" name="Oval 11"/>
            <p:cNvSpPr>
              <a:spLocks noChangeArrowheads="1"/>
            </p:cNvSpPr>
            <p:nvPr/>
          </p:nvSpPr>
          <p:spPr bwMode="auto">
            <a:xfrm>
              <a:off x="1920" y="1632"/>
              <a:ext cx="96" cy="96"/>
            </a:xfrm>
            <a:prstGeom prst="ellipse">
              <a:avLst/>
            </a:prstGeom>
            <a:grpFill/>
            <a:ln w="9525">
              <a:solidFill>
                <a:schemeClr val="tx1"/>
              </a:solidFill>
              <a:round/>
              <a:headEnd/>
              <a:tailEnd/>
            </a:ln>
          </p:spPr>
          <p:txBody>
            <a:bodyPr wrap="none" anchor="ctr"/>
            <a:lstStyle/>
            <a:p>
              <a:endParaRPr lang="en-GB"/>
            </a:p>
          </p:txBody>
        </p:sp>
        <p:sp>
          <p:nvSpPr>
            <p:cNvPr id="3112" name="Oval 12"/>
            <p:cNvSpPr>
              <a:spLocks noChangeArrowheads="1"/>
            </p:cNvSpPr>
            <p:nvPr/>
          </p:nvSpPr>
          <p:spPr bwMode="auto">
            <a:xfrm>
              <a:off x="2784" y="1632"/>
              <a:ext cx="96" cy="96"/>
            </a:xfrm>
            <a:prstGeom prst="ellipse">
              <a:avLst/>
            </a:prstGeom>
            <a:grpFill/>
            <a:ln w="9525">
              <a:solidFill>
                <a:schemeClr val="tx1"/>
              </a:solidFill>
              <a:round/>
              <a:headEnd/>
              <a:tailEnd/>
            </a:ln>
          </p:spPr>
          <p:txBody>
            <a:bodyPr wrap="none" anchor="ctr"/>
            <a:lstStyle/>
            <a:p>
              <a:endParaRPr lang="en-GB"/>
            </a:p>
          </p:txBody>
        </p:sp>
        <p:sp>
          <p:nvSpPr>
            <p:cNvPr id="3113" name="Oval 13"/>
            <p:cNvSpPr>
              <a:spLocks noChangeArrowheads="1"/>
            </p:cNvSpPr>
            <p:nvPr/>
          </p:nvSpPr>
          <p:spPr bwMode="auto">
            <a:xfrm>
              <a:off x="3072" y="1632"/>
              <a:ext cx="96" cy="96"/>
            </a:xfrm>
            <a:prstGeom prst="ellipse">
              <a:avLst/>
            </a:prstGeom>
            <a:grpFill/>
            <a:ln w="9525">
              <a:solidFill>
                <a:schemeClr val="tx1"/>
              </a:solidFill>
              <a:round/>
              <a:headEnd/>
              <a:tailEnd/>
            </a:ln>
          </p:spPr>
          <p:txBody>
            <a:bodyPr wrap="none" anchor="ctr"/>
            <a:lstStyle/>
            <a:p>
              <a:endParaRPr lang="en-GB"/>
            </a:p>
          </p:txBody>
        </p:sp>
        <p:sp>
          <p:nvSpPr>
            <p:cNvPr id="3114" name="Line 14"/>
            <p:cNvSpPr>
              <a:spLocks noChangeShapeType="1"/>
            </p:cNvSpPr>
            <p:nvPr/>
          </p:nvSpPr>
          <p:spPr bwMode="auto">
            <a:xfrm>
              <a:off x="432" y="1776"/>
              <a:ext cx="3072" cy="0"/>
            </a:xfrm>
            <a:prstGeom prst="line">
              <a:avLst/>
            </a:prstGeom>
            <a:grpFill/>
            <a:ln w="9525">
              <a:solidFill>
                <a:schemeClr val="tx1"/>
              </a:solidFill>
              <a:round/>
              <a:headEnd/>
              <a:tailEnd/>
            </a:ln>
          </p:spPr>
          <p:txBody>
            <a:bodyPr/>
            <a:lstStyle/>
            <a:p>
              <a:endParaRPr lang="en-GB"/>
            </a:p>
          </p:txBody>
        </p:sp>
        <p:sp>
          <p:nvSpPr>
            <p:cNvPr id="3115" name="Oval 15"/>
            <p:cNvSpPr>
              <a:spLocks noChangeArrowheads="1"/>
            </p:cNvSpPr>
            <p:nvPr/>
          </p:nvSpPr>
          <p:spPr bwMode="auto">
            <a:xfrm>
              <a:off x="624" y="1728"/>
              <a:ext cx="96" cy="96"/>
            </a:xfrm>
            <a:prstGeom prst="ellipse">
              <a:avLst/>
            </a:prstGeom>
            <a:grpFill/>
            <a:ln w="9525">
              <a:solidFill>
                <a:schemeClr val="tx1"/>
              </a:solidFill>
              <a:round/>
              <a:headEnd/>
              <a:tailEnd/>
            </a:ln>
          </p:spPr>
          <p:txBody>
            <a:bodyPr wrap="none" anchor="ctr"/>
            <a:lstStyle/>
            <a:p>
              <a:endParaRPr lang="en-GB"/>
            </a:p>
          </p:txBody>
        </p:sp>
        <p:sp>
          <p:nvSpPr>
            <p:cNvPr id="3116" name="Oval 16"/>
            <p:cNvSpPr>
              <a:spLocks noChangeArrowheads="1"/>
            </p:cNvSpPr>
            <p:nvPr/>
          </p:nvSpPr>
          <p:spPr bwMode="auto">
            <a:xfrm>
              <a:off x="2928" y="1728"/>
              <a:ext cx="96" cy="96"/>
            </a:xfrm>
            <a:prstGeom prst="ellipse">
              <a:avLst/>
            </a:prstGeom>
            <a:grpFill/>
            <a:ln w="9525">
              <a:solidFill>
                <a:schemeClr val="tx1"/>
              </a:solidFill>
              <a:round/>
              <a:headEnd/>
              <a:tailEnd/>
            </a:ln>
          </p:spPr>
          <p:txBody>
            <a:bodyPr wrap="none" anchor="ctr"/>
            <a:lstStyle/>
            <a:p>
              <a:endParaRPr lang="en-GB"/>
            </a:p>
          </p:txBody>
        </p:sp>
        <p:sp>
          <p:nvSpPr>
            <p:cNvPr id="3117" name="Line 17"/>
            <p:cNvSpPr>
              <a:spLocks noChangeShapeType="1"/>
            </p:cNvSpPr>
            <p:nvPr/>
          </p:nvSpPr>
          <p:spPr bwMode="auto">
            <a:xfrm>
              <a:off x="432" y="1872"/>
              <a:ext cx="3072" cy="0"/>
            </a:xfrm>
            <a:prstGeom prst="line">
              <a:avLst/>
            </a:prstGeom>
            <a:grpFill/>
            <a:ln w="9525">
              <a:solidFill>
                <a:schemeClr val="tx1"/>
              </a:solidFill>
              <a:round/>
              <a:headEnd/>
              <a:tailEnd/>
            </a:ln>
          </p:spPr>
          <p:txBody>
            <a:bodyPr/>
            <a:lstStyle/>
            <a:p>
              <a:endParaRPr lang="en-GB"/>
            </a:p>
          </p:txBody>
        </p:sp>
        <p:sp>
          <p:nvSpPr>
            <p:cNvPr id="3118" name="Oval 18"/>
            <p:cNvSpPr>
              <a:spLocks noChangeArrowheads="1"/>
            </p:cNvSpPr>
            <p:nvPr/>
          </p:nvSpPr>
          <p:spPr bwMode="auto">
            <a:xfrm>
              <a:off x="1200" y="1824"/>
              <a:ext cx="96" cy="96"/>
            </a:xfrm>
            <a:prstGeom prst="ellipse">
              <a:avLst/>
            </a:prstGeom>
            <a:grpFill/>
            <a:ln w="9525">
              <a:solidFill>
                <a:schemeClr val="tx1"/>
              </a:solidFill>
              <a:round/>
              <a:headEnd/>
              <a:tailEnd/>
            </a:ln>
          </p:spPr>
          <p:txBody>
            <a:bodyPr wrap="none" anchor="ctr"/>
            <a:lstStyle/>
            <a:p>
              <a:endParaRPr lang="en-GB"/>
            </a:p>
          </p:txBody>
        </p:sp>
        <p:sp>
          <p:nvSpPr>
            <p:cNvPr id="3119" name="Line 19"/>
            <p:cNvSpPr>
              <a:spLocks noChangeShapeType="1"/>
            </p:cNvSpPr>
            <p:nvPr/>
          </p:nvSpPr>
          <p:spPr bwMode="auto">
            <a:xfrm>
              <a:off x="432" y="1968"/>
              <a:ext cx="3072" cy="0"/>
            </a:xfrm>
            <a:prstGeom prst="line">
              <a:avLst/>
            </a:prstGeom>
            <a:grpFill/>
            <a:ln w="9525">
              <a:solidFill>
                <a:schemeClr val="tx1"/>
              </a:solidFill>
              <a:round/>
              <a:headEnd/>
              <a:tailEnd/>
            </a:ln>
          </p:spPr>
          <p:txBody>
            <a:bodyPr/>
            <a:lstStyle/>
            <a:p>
              <a:endParaRPr lang="en-GB"/>
            </a:p>
          </p:txBody>
        </p:sp>
        <p:sp>
          <p:nvSpPr>
            <p:cNvPr id="3120" name="Line 20"/>
            <p:cNvSpPr>
              <a:spLocks noChangeShapeType="1"/>
            </p:cNvSpPr>
            <p:nvPr/>
          </p:nvSpPr>
          <p:spPr bwMode="auto">
            <a:xfrm>
              <a:off x="432" y="2064"/>
              <a:ext cx="3072" cy="0"/>
            </a:xfrm>
            <a:prstGeom prst="line">
              <a:avLst/>
            </a:prstGeom>
            <a:grpFill/>
            <a:ln w="9525">
              <a:solidFill>
                <a:schemeClr val="tx1"/>
              </a:solidFill>
              <a:round/>
              <a:headEnd/>
              <a:tailEnd/>
            </a:ln>
          </p:spPr>
          <p:txBody>
            <a:bodyPr/>
            <a:lstStyle/>
            <a:p>
              <a:endParaRPr lang="en-GB"/>
            </a:p>
          </p:txBody>
        </p:sp>
        <p:sp>
          <p:nvSpPr>
            <p:cNvPr id="3121" name="Line 21"/>
            <p:cNvSpPr>
              <a:spLocks noChangeShapeType="1"/>
            </p:cNvSpPr>
            <p:nvPr/>
          </p:nvSpPr>
          <p:spPr bwMode="auto">
            <a:xfrm>
              <a:off x="432" y="2160"/>
              <a:ext cx="3072" cy="0"/>
            </a:xfrm>
            <a:prstGeom prst="line">
              <a:avLst/>
            </a:prstGeom>
            <a:grpFill/>
            <a:ln w="9525">
              <a:solidFill>
                <a:schemeClr val="tx1"/>
              </a:solidFill>
              <a:round/>
              <a:headEnd/>
              <a:tailEnd/>
            </a:ln>
          </p:spPr>
          <p:txBody>
            <a:bodyPr/>
            <a:lstStyle/>
            <a:p>
              <a:endParaRPr lang="en-GB"/>
            </a:p>
          </p:txBody>
        </p:sp>
        <p:sp>
          <p:nvSpPr>
            <p:cNvPr id="3122" name="Line 22"/>
            <p:cNvSpPr>
              <a:spLocks noChangeShapeType="1"/>
            </p:cNvSpPr>
            <p:nvPr/>
          </p:nvSpPr>
          <p:spPr bwMode="auto">
            <a:xfrm>
              <a:off x="432" y="2256"/>
              <a:ext cx="3072" cy="0"/>
            </a:xfrm>
            <a:prstGeom prst="line">
              <a:avLst/>
            </a:prstGeom>
            <a:grpFill/>
            <a:ln w="9525">
              <a:solidFill>
                <a:schemeClr val="tx1"/>
              </a:solidFill>
              <a:round/>
              <a:headEnd/>
              <a:tailEnd/>
            </a:ln>
          </p:spPr>
          <p:txBody>
            <a:bodyPr/>
            <a:lstStyle/>
            <a:p>
              <a:endParaRPr lang="en-GB"/>
            </a:p>
          </p:txBody>
        </p:sp>
        <p:sp>
          <p:nvSpPr>
            <p:cNvPr id="3123" name="Line 23"/>
            <p:cNvSpPr>
              <a:spLocks noChangeShapeType="1"/>
            </p:cNvSpPr>
            <p:nvPr/>
          </p:nvSpPr>
          <p:spPr bwMode="auto">
            <a:xfrm>
              <a:off x="432" y="2352"/>
              <a:ext cx="3072" cy="0"/>
            </a:xfrm>
            <a:prstGeom prst="line">
              <a:avLst/>
            </a:prstGeom>
            <a:grpFill/>
            <a:ln w="9525">
              <a:solidFill>
                <a:schemeClr val="tx1"/>
              </a:solidFill>
              <a:round/>
              <a:headEnd/>
              <a:tailEnd/>
            </a:ln>
          </p:spPr>
          <p:txBody>
            <a:bodyPr/>
            <a:lstStyle/>
            <a:p>
              <a:endParaRPr lang="en-GB"/>
            </a:p>
          </p:txBody>
        </p:sp>
        <p:sp>
          <p:nvSpPr>
            <p:cNvPr id="3124" name="Line 24"/>
            <p:cNvSpPr>
              <a:spLocks noChangeShapeType="1"/>
            </p:cNvSpPr>
            <p:nvPr/>
          </p:nvSpPr>
          <p:spPr bwMode="auto">
            <a:xfrm>
              <a:off x="432" y="2448"/>
              <a:ext cx="3072" cy="0"/>
            </a:xfrm>
            <a:prstGeom prst="line">
              <a:avLst/>
            </a:prstGeom>
            <a:grpFill/>
            <a:ln w="9525">
              <a:solidFill>
                <a:schemeClr val="tx1"/>
              </a:solidFill>
              <a:round/>
              <a:headEnd/>
              <a:tailEnd/>
            </a:ln>
          </p:spPr>
          <p:txBody>
            <a:bodyPr/>
            <a:lstStyle/>
            <a:p>
              <a:endParaRPr lang="en-GB"/>
            </a:p>
          </p:txBody>
        </p:sp>
        <p:sp>
          <p:nvSpPr>
            <p:cNvPr id="3125" name="Oval 25"/>
            <p:cNvSpPr>
              <a:spLocks noChangeArrowheads="1"/>
            </p:cNvSpPr>
            <p:nvPr/>
          </p:nvSpPr>
          <p:spPr bwMode="auto">
            <a:xfrm>
              <a:off x="1920" y="1824"/>
              <a:ext cx="96" cy="96"/>
            </a:xfrm>
            <a:prstGeom prst="ellipse">
              <a:avLst/>
            </a:prstGeom>
            <a:grpFill/>
            <a:ln w="9525">
              <a:solidFill>
                <a:schemeClr val="tx1"/>
              </a:solidFill>
              <a:round/>
              <a:headEnd/>
              <a:tailEnd/>
            </a:ln>
          </p:spPr>
          <p:txBody>
            <a:bodyPr wrap="none" anchor="ctr"/>
            <a:lstStyle/>
            <a:p>
              <a:endParaRPr lang="en-GB"/>
            </a:p>
          </p:txBody>
        </p:sp>
        <p:sp>
          <p:nvSpPr>
            <p:cNvPr id="3126" name="Oval 26"/>
            <p:cNvSpPr>
              <a:spLocks noChangeArrowheads="1"/>
            </p:cNvSpPr>
            <p:nvPr/>
          </p:nvSpPr>
          <p:spPr bwMode="auto">
            <a:xfrm>
              <a:off x="2064" y="1824"/>
              <a:ext cx="96" cy="96"/>
            </a:xfrm>
            <a:prstGeom prst="ellipse">
              <a:avLst/>
            </a:prstGeom>
            <a:grpFill/>
            <a:ln w="9525">
              <a:solidFill>
                <a:schemeClr val="tx1"/>
              </a:solidFill>
              <a:round/>
              <a:headEnd/>
              <a:tailEnd/>
            </a:ln>
          </p:spPr>
          <p:txBody>
            <a:bodyPr wrap="none" anchor="ctr"/>
            <a:lstStyle/>
            <a:p>
              <a:endParaRPr lang="en-GB"/>
            </a:p>
          </p:txBody>
        </p:sp>
        <p:sp>
          <p:nvSpPr>
            <p:cNvPr id="3127" name="Oval 27"/>
            <p:cNvSpPr>
              <a:spLocks noChangeArrowheads="1"/>
            </p:cNvSpPr>
            <p:nvPr/>
          </p:nvSpPr>
          <p:spPr bwMode="auto">
            <a:xfrm>
              <a:off x="2640" y="1824"/>
              <a:ext cx="96" cy="96"/>
            </a:xfrm>
            <a:prstGeom prst="ellipse">
              <a:avLst/>
            </a:prstGeom>
            <a:grpFill/>
            <a:ln w="9525">
              <a:solidFill>
                <a:schemeClr val="tx1"/>
              </a:solidFill>
              <a:round/>
              <a:headEnd/>
              <a:tailEnd/>
            </a:ln>
          </p:spPr>
          <p:txBody>
            <a:bodyPr wrap="none" anchor="ctr"/>
            <a:lstStyle/>
            <a:p>
              <a:endParaRPr lang="en-GB"/>
            </a:p>
          </p:txBody>
        </p:sp>
        <p:sp>
          <p:nvSpPr>
            <p:cNvPr id="3128" name="Oval 28"/>
            <p:cNvSpPr>
              <a:spLocks noChangeArrowheads="1"/>
            </p:cNvSpPr>
            <p:nvPr/>
          </p:nvSpPr>
          <p:spPr bwMode="auto">
            <a:xfrm>
              <a:off x="2784" y="1824"/>
              <a:ext cx="96" cy="96"/>
            </a:xfrm>
            <a:prstGeom prst="ellipse">
              <a:avLst/>
            </a:prstGeom>
            <a:grpFill/>
            <a:ln w="9525">
              <a:solidFill>
                <a:schemeClr val="tx1"/>
              </a:solidFill>
              <a:round/>
              <a:headEnd/>
              <a:tailEnd/>
            </a:ln>
          </p:spPr>
          <p:txBody>
            <a:bodyPr wrap="none" anchor="ctr"/>
            <a:lstStyle/>
            <a:p>
              <a:endParaRPr lang="en-GB"/>
            </a:p>
          </p:txBody>
        </p:sp>
        <p:sp>
          <p:nvSpPr>
            <p:cNvPr id="3129" name="Oval 29"/>
            <p:cNvSpPr>
              <a:spLocks noChangeArrowheads="1"/>
            </p:cNvSpPr>
            <p:nvPr/>
          </p:nvSpPr>
          <p:spPr bwMode="auto">
            <a:xfrm>
              <a:off x="3072" y="1824"/>
              <a:ext cx="96" cy="96"/>
            </a:xfrm>
            <a:prstGeom prst="ellipse">
              <a:avLst/>
            </a:prstGeom>
            <a:grpFill/>
            <a:ln w="9525">
              <a:solidFill>
                <a:schemeClr val="tx1"/>
              </a:solidFill>
              <a:round/>
              <a:headEnd/>
              <a:tailEnd/>
            </a:ln>
          </p:spPr>
          <p:txBody>
            <a:bodyPr wrap="none" anchor="ctr"/>
            <a:lstStyle/>
            <a:p>
              <a:endParaRPr lang="en-GB"/>
            </a:p>
          </p:txBody>
        </p:sp>
        <p:sp>
          <p:nvSpPr>
            <p:cNvPr id="3130" name="Oval 30"/>
            <p:cNvSpPr>
              <a:spLocks noChangeArrowheads="1"/>
            </p:cNvSpPr>
            <p:nvPr/>
          </p:nvSpPr>
          <p:spPr bwMode="auto">
            <a:xfrm>
              <a:off x="1776" y="1920"/>
              <a:ext cx="96" cy="96"/>
            </a:xfrm>
            <a:prstGeom prst="ellipse">
              <a:avLst/>
            </a:prstGeom>
            <a:grpFill/>
            <a:ln w="9525">
              <a:solidFill>
                <a:schemeClr val="tx1"/>
              </a:solidFill>
              <a:round/>
              <a:headEnd/>
              <a:tailEnd/>
            </a:ln>
          </p:spPr>
          <p:txBody>
            <a:bodyPr wrap="none" anchor="ctr"/>
            <a:lstStyle/>
            <a:p>
              <a:endParaRPr lang="en-GB"/>
            </a:p>
          </p:txBody>
        </p:sp>
        <p:sp>
          <p:nvSpPr>
            <p:cNvPr id="3131" name="Oval 31"/>
            <p:cNvSpPr>
              <a:spLocks noChangeArrowheads="1"/>
            </p:cNvSpPr>
            <p:nvPr/>
          </p:nvSpPr>
          <p:spPr bwMode="auto">
            <a:xfrm>
              <a:off x="2352" y="1920"/>
              <a:ext cx="96" cy="96"/>
            </a:xfrm>
            <a:prstGeom prst="ellipse">
              <a:avLst/>
            </a:prstGeom>
            <a:grpFill/>
            <a:ln w="9525">
              <a:solidFill>
                <a:schemeClr val="tx1"/>
              </a:solidFill>
              <a:round/>
              <a:headEnd/>
              <a:tailEnd/>
            </a:ln>
          </p:spPr>
          <p:txBody>
            <a:bodyPr wrap="none" anchor="ctr"/>
            <a:lstStyle/>
            <a:p>
              <a:endParaRPr lang="en-GB"/>
            </a:p>
          </p:txBody>
        </p:sp>
        <p:sp>
          <p:nvSpPr>
            <p:cNvPr id="3132" name="Oval 32"/>
            <p:cNvSpPr>
              <a:spLocks noChangeArrowheads="1"/>
            </p:cNvSpPr>
            <p:nvPr/>
          </p:nvSpPr>
          <p:spPr bwMode="auto">
            <a:xfrm>
              <a:off x="3360" y="1920"/>
              <a:ext cx="96" cy="96"/>
            </a:xfrm>
            <a:prstGeom prst="ellipse">
              <a:avLst/>
            </a:prstGeom>
            <a:grpFill/>
            <a:ln w="9525">
              <a:solidFill>
                <a:schemeClr val="tx1"/>
              </a:solidFill>
              <a:round/>
              <a:headEnd/>
              <a:tailEnd/>
            </a:ln>
          </p:spPr>
          <p:txBody>
            <a:bodyPr wrap="none" anchor="ctr"/>
            <a:lstStyle/>
            <a:p>
              <a:endParaRPr lang="en-GB"/>
            </a:p>
          </p:txBody>
        </p:sp>
        <p:sp>
          <p:nvSpPr>
            <p:cNvPr id="3133" name="Oval 33"/>
            <p:cNvSpPr>
              <a:spLocks noChangeArrowheads="1"/>
            </p:cNvSpPr>
            <p:nvPr/>
          </p:nvSpPr>
          <p:spPr bwMode="auto">
            <a:xfrm>
              <a:off x="1200" y="2112"/>
              <a:ext cx="96" cy="96"/>
            </a:xfrm>
            <a:prstGeom prst="ellipse">
              <a:avLst/>
            </a:prstGeom>
            <a:grpFill/>
            <a:ln w="9525">
              <a:solidFill>
                <a:schemeClr val="tx1"/>
              </a:solidFill>
              <a:round/>
              <a:headEnd/>
              <a:tailEnd/>
            </a:ln>
          </p:spPr>
          <p:txBody>
            <a:bodyPr wrap="none" anchor="ctr"/>
            <a:lstStyle/>
            <a:p>
              <a:endParaRPr lang="en-GB"/>
            </a:p>
          </p:txBody>
        </p:sp>
        <p:sp>
          <p:nvSpPr>
            <p:cNvPr id="3134" name="Oval 34"/>
            <p:cNvSpPr>
              <a:spLocks noChangeArrowheads="1"/>
            </p:cNvSpPr>
            <p:nvPr/>
          </p:nvSpPr>
          <p:spPr bwMode="auto">
            <a:xfrm>
              <a:off x="1920" y="2112"/>
              <a:ext cx="96" cy="96"/>
            </a:xfrm>
            <a:prstGeom prst="ellipse">
              <a:avLst/>
            </a:prstGeom>
            <a:grpFill/>
            <a:ln w="9525">
              <a:solidFill>
                <a:schemeClr val="tx1"/>
              </a:solidFill>
              <a:round/>
              <a:headEnd/>
              <a:tailEnd/>
            </a:ln>
          </p:spPr>
          <p:txBody>
            <a:bodyPr wrap="none" anchor="ctr"/>
            <a:lstStyle/>
            <a:p>
              <a:endParaRPr lang="en-GB"/>
            </a:p>
          </p:txBody>
        </p:sp>
        <p:sp>
          <p:nvSpPr>
            <p:cNvPr id="3135" name="Oval 35"/>
            <p:cNvSpPr>
              <a:spLocks noChangeArrowheads="1"/>
            </p:cNvSpPr>
            <p:nvPr/>
          </p:nvSpPr>
          <p:spPr bwMode="auto">
            <a:xfrm>
              <a:off x="2640" y="2112"/>
              <a:ext cx="96" cy="96"/>
            </a:xfrm>
            <a:prstGeom prst="ellipse">
              <a:avLst/>
            </a:prstGeom>
            <a:grpFill/>
            <a:ln w="9525">
              <a:solidFill>
                <a:schemeClr val="tx1"/>
              </a:solidFill>
              <a:round/>
              <a:headEnd/>
              <a:tailEnd/>
            </a:ln>
          </p:spPr>
          <p:txBody>
            <a:bodyPr wrap="none" anchor="ctr"/>
            <a:lstStyle/>
            <a:p>
              <a:endParaRPr lang="en-GB"/>
            </a:p>
          </p:txBody>
        </p:sp>
        <p:sp>
          <p:nvSpPr>
            <p:cNvPr id="3136" name="Oval 36"/>
            <p:cNvSpPr>
              <a:spLocks noChangeArrowheads="1"/>
            </p:cNvSpPr>
            <p:nvPr/>
          </p:nvSpPr>
          <p:spPr bwMode="auto">
            <a:xfrm>
              <a:off x="2784" y="2112"/>
              <a:ext cx="96" cy="96"/>
            </a:xfrm>
            <a:prstGeom prst="ellipse">
              <a:avLst/>
            </a:prstGeom>
            <a:grpFill/>
            <a:ln w="9525">
              <a:solidFill>
                <a:schemeClr val="tx1"/>
              </a:solidFill>
              <a:round/>
              <a:headEnd/>
              <a:tailEnd/>
            </a:ln>
          </p:spPr>
          <p:txBody>
            <a:bodyPr wrap="none" anchor="ctr"/>
            <a:lstStyle/>
            <a:p>
              <a:endParaRPr lang="en-GB"/>
            </a:p>
          </p:txBody>
        </p:sp>
        <p:sp>
          <p:nvSpPr>
            <p:cNvPr id="3137" name="Oval 37"/>
            <p:cNvSpPr>
              <a:spLocks noChangeArrowheads="1"/>
            </p:cNvSpPr>
            <p:nvPr/>
          </p:nvSpPr>
          <p:spPr bwMode="auto">
            <a:xfrm>
              <a:off x="3072" y="2112"/>
              <a:ext cx="96" cy="96"/>
            </a:xfrm>
            <a:prstGeom prst="ellipse">
              <a:avLst/>
            </a:prstGeom>
            <a:grpFill/>
            <a:ln w="9525">
              <a:solidFill>
                <a:schemeClr val="tx1"/>
              </a:solidFill>
              <a:round/>
              <a:headEnd/>
              <a:tailEnd/>
            </a:ln>
          </p:spPr>
          <p:txBody>
            <a:bodyPr wrap="none" anchor="ctr"/>
            <a:lstStyle/>
            <a:p>
              <a:endParaRPr lang="en-GB"/>
            </a:p>
          </p:txBody>
        </p:sp>
        <p:sp>
          <p:nvSpPr>
            <p:cNvPr id="3138" name="Oval 38"/>
            <p:cNvSpPr>
              <a:spLocks noChangeArrowheads="1"/>
            </p:cNvSpPr>
            <p:nvPr/>
          </p:nvSpPr>
          <p:spPr bwMode="auto">
            <a:xfrm>
              <a:off x="2496" y="2208"/>
              <a:ext cx="96" cy="96"/>
            </a:xfrm>
            <a:prstGeom prst="ellipse">
              <a:avLst/>
            </a:prstGeom>
            <a:grpFill/>
            <a:ln w="9525">
              <a:solidFill>
                <a:schemeClr val="tx1"/>
              </a:solidFill>
              <a:round/>
              <a:headEnd/>
              <a:tailEnd/>
            </a:ln>
          </p:spPr>
          <p:txBody>
            <a:bodyPr wrap="none" anchor="ctr"/>
            <a:lstStyle/>
            <a:p>
              <a:endParaRPr lang="en-GB"/>
            </a:p>
          </p:txBody>
        </p:sp>
        <p:sp>
          <p:nvSpPr>
            <p:cNvPr id="3139" name="Oval 39"/>
            <p:cNvSpPr>
              <a:spLocks noChangeArrowheads="1"/>
            </p:cNvSpPr>
            <p:nvPr/>
          </p:nvSpPr>
          <p:spPr bwMode="auto">
            <a:xfrm>
              <a:off x="768" y="2304"/>
              <a:ext cx="96" cy="96"/>
            </a:xfrm>
            <a:prstGeom prst="ellipse">
              <a:avLst/>
            </a:prstGeom>
            <a:grpFill/>
            <a:ln w="9525">
              <a:solidFill>
                <a:schemeClr val="tx1"/>
              </a:solidFill>
              <a:round/>
              <a:headEnd/>
              <a:tailEnd/>
            </a:ln>
          </p:spPr>
          <p:txBody>
            <a:bodyPr wrap="none" anchor="ctr"/>
            <a:lstStyle/>
            <a:p>
              <a:endParaRPr lang="en-GB"/>
            </a:p>
          </p:txBody>
        </p:sp>
        <p:sp>
          <p:nvSpPr>
            <p:cNvPr id="3140" name="Oval 40"/>
            <p:cNvSpPr>
              <a:spLocks noChangeArrowheads="1"/>
            </p:cNvSpPr>
            <p:nvPr/>
          </p:nvSpPr>
          <p:spPr bwMode="auto">
            <a:xfrm>
              <a:off x="912" y="2304"/>
              <a:ext cx="96" cy="96"/>
            </a:xfrm>
            <a:prstGeom prst="ellipse">
              <a:avLst/>
            </a:prstGeom>
            <a:grpFill/>
            <a:ln w="9525">
              <a:solidFill>
                <a:schemeClr val="tx1"/>
              </a:solidFill>
              <a:round/>
              <a:headEnd/>
              <a:tailEnd/>
            </a:ln>
          </p:spPr>
          <p:txBody>
            <a:bodyPr wrap="none" anchor="ctr"/>
            <a:lstStyle/>
            <a:p>
              <a:endParaRPr lang="en-GB"/>
            </a:p>
          </p:txBody>
        </p:sp>
        <p:sp>
          <p:nvSpPr>
            <p:cNvPr id="3141" name="Oval 41"/>
            <p:cNvSpPr>
              <a:spLocks noChangeArrowheads="1"/>
            </p:cNvSpPr>
            <p:nvPr/>
          </p:nvSpPr>
          <p:spPr bwMode="auto">
            <a:xfrm>
              <a:off x="1056" y="2304"/>
              <a:ext cx="96" cy="96"/>
            </a:xfrm>
            <a:prstGeom prst="ellipse">
              <a:avLst/>
            </a:prstGeom>
            <a:grpFill/>
            <a:ln w="9525">
              <a:solidFill>
                <a:schemeClr val="tx1"/>
              </a:solidFill>
              <a:round/>
              <a:headEnd/>
              <a:tailEnd/>
            </a:ln>
          </p:spPr>
          <p:txBody>
            <a:bodyPr wrap="none" anchor="ctr"/>
            <a:lstStyle/>
            <a:p>
              <a:endParaRPr lang="en-GB"/>
            </a:p>
          </p:txBody>
        </p:sp>
        <p:sp>
          <p:nvSpPr>
            <p:cNvPr id="3142" name="Oval 42"/>
            <p:cNvSpPr>
              <a:spLocks noChangeArrowheads="1"/>
            </p:cNvSpPr>
            <p:nvPr/>
          </p:nvSpPr>
          <p:spPr bwMode="auto">
            <a:xfrm>
              <a:off x="1920" y="2304"/>
              <a:ext cx="96" cy="96"/>
            </a:xfrm>
            <a:prstGeom prst="ellipse">
              <a:avLst/>
            </a:prstGeom>
            <a:grpFill/>
            <a:ln w="9525">
              <a:solidFill>
                <a:schemeClr val="tx1"/>
              </a:solidFill>
              <a:round/>
              <a:headEnd/>
              <a:tailEnd/>
            </a:ln>
          </p:spPr>
          <p:txBody>
            <a:bodyPr wrap="none" anchor="ctr"/>
            <a:lstStyle/>
            <a:p>
              <a:endParaRPr lang="en-GB"/>
            </a:p>
          </p:txBody>
        </p:sp>
        <p:sp>
          <p:nvSpPr>
            <p:cNvPr id="3143" name="Oval 43"/>
            <p:cNvSpPr>
              <a:spLocks noChangeArrowheads="1"/>
            </p:cNvSpPr>
            <p:nvPr/>
          </p:nvSpPr>
          <p:spPr bwMode="auto">
            <a:xfrm>
              <a:off x="2784" y="2304"/>
              <a:ext cx="96" cy="96"/>
            </a:xfrm>
            <a:prstGeom prst="ellipse">
              <a:avLst/>
            </a:prstGeom>
            <a:grpFill/>
            <a:ln w="9525">
              <a:solidFill>
                <a:schemeClr val="tx1"/>
              </a:solidFill>
              <a:round/>
              <a:headEnd/>
              <a:tailEnd/>
            </a:ln>
          </p:spPr>
          <p:txBody>
            <a:bodyPr wrap="none" anchor="ctr"/>
            <a:lstStyle/>
            <a:p>
              <a:endParaRPr lang="en-GB"/>
            </a:p>
          </p:txBody>
        </p:sp>
        <p:sp>
          <p:nvSpPr>
            <p:cNvPr id="3144" name="Oval 44"/>
            <p:cNvSpPr>
              <a:spLocks noChangeArrowheads="1"/>
            </p:cNvSpPr>
            <p:nvPr/>
          </p:nvSpPr>
          <p:spPr bwMode="auto">
            <a:xfrm>
              <a:off x="3072" y="2304"/>
              <a:ext cx="96" cy="96"/>
            </a:xfrm>
            <a:prstGeom prst="ellipse">
              <a:avLst/>
            </a:prstGeom>
            <a:grpFill/>
            <a:ln w="9525">
              <a:solidFill>
                <a:schemeClr val="tx1"/>
              </a:solidFill>
              <a:round/>
              <a:headEnd/>
              <a:tailEnd/>
            </a:ln>
          </p:spPr>
          <p:txBody>
            <a:bodyPr wrap="none" anchor="ctr"/>
            <a:lstStyle/>
            <a:p>
              <a:endParaRPr lang="en-GB"/>
            </a:p>
          </p:txBody>
        </p:sp>
        <p:sp>
          <p:nvSpPr>
            <p:cNvPr id="3145" name="Line 45"/>
            <p:cNvSpPr>
              <a:spLocks noChangeShapeType="1"/>
            </p:cNvSpPr>
            <p:nvPr/>
          </p:nvSpPr>
          <p:spPr bwMode="auto">
            <a:xfrm>
              <a:off x="432" y="2544"/>
              <a:ext cx="3072" cy="0"/>
            </a:xfrm>
            <a:prstGeom prst="line">
              <a:avLst/>
            </a:prstGeom>
            <a:grpFill/>
            <a:ln w="9525">
              <a:solidFill>
                <a:schemeClr val="tx1"/>
              </a:solidFill>
              <a:round/>
              <a:headEnd/>
              <a:tailEnd/>
            </a:ln>
          </p:spPr>
          <p:txBody>
            <a:bodyPr/>
            <a:lstStyle/>
            <a:p>
              <a:endParaRPr lang="en-GB"/>
            </a:p>
          </p:txBody>
        </p:sp>
        <p:sp>
          <p:nvSpPr>
            <p:cNvPr id="3146" name="Line 46"/>
            <p:cNvSpPr>
              <a:spLocks noChangeShapeType="1"/>
            </p:cNvSpPr>
            <p:nvPr/>
          </p:nvSpPr>
          <p:spPr bwMode="auto">
            <a:xfrm>
              <a:off x="432" y="2640"/>
              <a:ext cx="3072" cy="0"/>
            </a:xfrm>
            <a:prstGeom prst="line">
              <a:avLst/>
            </a:prstGeom>
            <a:grpFill/>
            <a:ln w="9525">
              <a:solidFill>
                <a:schemeClr val="tx1"/>
              </a:solidFill>
              <a:round/>
              <a:headEnd/>
              <a:tailEnd/>
            </a:ln>
          </p:spPr>
          <p:txBody>
            <a:bodyPr/>
            <a:lstStyle/>
            <a:p>
              <a:endParaRPr lang="en-GB"/>
            </a:p>
          </p:txBody>
        </p:sp>
        <p:sp>
          <p:nvSpPr>
            <p:cNvPr id="3147" name="Line 47"/>
            <p:cNvSpPr>
              <a:spLocks noChangeShapeType="1"/>
            </p:cNvSpPr>
            <p:nvPr/>
          </p:nvSpPr>
          <p:spPr bwMode="auto">
            <a:xfrm>
              <a:off x="432" y="2736"/>
              <a:ext cx="3072" cy="0"/>
            </a:xfrm>
            <a:prstGeom prst="line">
              <a:avLst/>
            </a:prstGeom>
            <a:grpFill/>
            <a:ln w="9525">
              <a:solidFill>
                <a:schemeClr val="tx1"/>
              </a:solidFill>
              <a:round/>
              <a:headEnd/>
              <a:tailEnd/>
            </a:ln>
          </p:spPr>
          <p:txBody>
            <a:bodyPr/>
            <a:lstStyle/>
            <a:p>
              <a:endParaRPr lang="en-GB"/>
            </a:p>
          </p:txBody>
        </p:sp>
        <p:sp>
          <p:nvSpPr>
            <p:cNvPr id="3148" name="Line 48"/>
            <p:cNvSpPr>
              <a:spLocks noChangeShapeType="1"/>
            </p:cNvSpPr>
            <p:nvPr/>
          </p:nvSpPr>
          <p:spPr bwMode="auto">
            <a:xfrm>
              <a:off x="432" y="2832"/>
              <a:ext cx="3072" cy="0"/>
            </a:xfrm>
            <a:prstGeom prst="line">
              <a:avLst/>
            </a:prstGeom>
            <a:grpFill/>
            <a:ln w="9525">
              <a:solidFill>
                <a:schemeClr val="tx1"/>
              </a:solidFill>
              <a:round/>
              <a:headEnd/>
              <a:tailEnd/>
            </a:ln>
          </p:spPr>
          <p:txBody>
            <a:bodyPr/>
            <a:lstStyle/>
            <a:p>
              <a:endParaRPr lang="en-GB"/>
            </a:p>
          </p:txBody>
        </p:sp>
        <p:sp>
          <p:nvSpPr>
            <p:cNvPr id="3149" name="Oval 49"/>
            <p:cNvSpPr>
              <a:spLocks noChangeArrowheads="1"/>
            </p:cNvSpPr>
            <p:nvPr/>
          </p:nvSpPr>
          <p:spPr bwMode="auto">
            <a:xfrm>
              <a:off x="2352" y="2400"/>
              <a:ext cx="96" cy="96"/>
            </a:xfrm>
            <a:prstGeom prst="ellipse">
              <a:avLst/>
            </a:prstGeom>
            <a:grpFill/>
            <a:ln w="9525">
              <a:solidFill>
                <a:schemeClr val="tx1"/>
              </a:solidFill>
              <a:round/>
              <a:headEnd/>
              <a:tailEnd/>
            </a:ln>
          </p:spPr>
          <p:txBody>
            <a:bodyPr wrap="none" anchor="ctr"/>
            <a:lstStyle/>
            <a:p>
              <a:endParaRPr lang="en-GB"/>
            </a:p>
          </p:txBody>
        </p:sp>
        <p:sp>
          <p:nvSpPr>
            <p:cNvPr id="3150" name="Oval 50"/>
            <p:cNvSpPr>
              <a:spLocks noChangeArrowheads="1"/>
            </p:cNvSpPr>
            <p:nvPr/>
          </p:nvSpPr>
          <p:spPr bwMode="auto">
            <a:xfrm>
              <a:off x="3360" y="2400"/>
              <a:ext cx="96" cy="96"/>
            </a:xfrm>
            <a:prstGeom prst="ellipse">
              <a:avLst/>
            </a:prstGeom>
            <a:grpFill/>
            <a:ln w="9525">
              <a:solidFill>
                <a:schemeClr val="tx1"/>
              </a:solidFill>
              <a:round/>
              <a:headEnd/>
              <a:tailEnd/>
            </a:ln>
          </p:spPr>
          <p:txBody>
            <a:bodyPr wrap="none" anchor="ctr"/>
            <a:lstStyle/>
            <a:p>
              <a:endParaRPr lang="en-GB"/>
            </a:p>
          </p:txBody>
        </p:sp>
        <p:sp>
          <p:nvSpPr>
            <p:cNvPr id="3151" name="Oval 51"/>
            <p:cNvSpPr>
              <a:spLocks noChangeArrowheads="1"/>
            </p:cNvSpPr>
            <p:nvPr/>
          </p:nvSpPr>
          <p:spPr bwMode="auto">
            <a:xfrm>
              <a:off x="1200" y="2496"/>
              <a:ext cx="96" cy="96"/>
            </a:xfrm>
            <a:prstGeom prst="ellipse">
              <a:avLst/>
            </a:prstGeom>
            <a:grpFill/>
            <a:ln w="9525">
              <a:solidFill>
                <a:schemeClr val="tx1"/>
              </a:solidFill>
              <a:round/>
              <a:headEnd/>
              <a:tailEnd/>
            </a:ln>
          </p:spPr>
          <p:txBody>
            <a:bodyPr wrap="none" anchor="ctr"/>
            <a:lstStyle/>
            <a:p>
              <a:endParaRPr lang="en-GB"/>
            </a:p>
          </p:txBody>
        </p:sp>
        <p:sp>
          <p:nvSpPr>
            <p:cNvPr id="3152" name="Oval 52"/>
            <p:cNvSpPr>
              <a:spLocks noChangeArrowheads="1"/>
            </p:cNvSpPr>
            <p:nvPr/>
          </p:nvSpPr>
          <p:spPr bwMode="auto">
            <a:xfrm>
              <a:off x="1920" y="2496"/>
              <a:ext cx="96" cy="96"/>
            </a:xfrm>
            <a:prstGeom prst="ellipse">
              <a:avLst/>
            </a:prstGeom>
            <a:grpFill/>
            <a:ln w="9525">
              <a:solidFill>
                <a:schemeClr val="tx1"/>
              </a:solidFill>
              <a:round/>
              <a:headEnd/>
              <a:tailEnd/>
            </a:ln>
          </p:spPr>
          <p:txBody>
            <a:bodyPr wrap="none" anchor="ctr"/>
            <a:lstStyle/>
            <a:p>
              <a:endParaRPr lang="en-GB"/>
            </a:p>
          </p:txBody>
        </p:sp>
        <p:sp>
          <p:nvSpPr>
            <p:cNvPr id="3153" name="Oval 53"/>
            <p:cNvSpPr>
              <a:spLocks noChangeArrowheads="1"/>
            </p:cNvSpPr>
            <p:nvPr/>
          </p:nvSpPr>
          <p:spPr bwMode="auto">
            <a:xfrm>
              <a:off x="3216" y="2496"/>
              <a:ext cx="96" cy="96"/>
            </a:xfrm>
            <a:prstGeom prst="ellipse">
              <a:avLst/>
            </a:prstGeom>
            <a:grpFill/>
            <a:ln w="9525">
              <a:solidFill>
                <a:schemeClr val="tx1"/>
              </a:solidFill>
              <a:round/>
              <a:headEnd/>
              <a:tailEnd/>
            </a:ln>
          </p:spPr>
          <p:txBody>
            <a:bodyPr wrap="none" anchor="ctr"/>
            <a:lstStyle/>
            <a:p>
              <a:endParaRPr lang="en-GB"/>
            </a:p>
          </p:txBody>
        </p:sp>
        <p:sp>
          <p:nvSpPr>
            <p:cNvPr id="3154" name="Oval 54"/>
            <p:cNvSpPr>
              <a:spLocks noChangeArrowheads="1"/>
            </p:cNvSpPr>
            <p:nvPr/>
          </p:nvSpPr>
          <p:spPr bwMode="auto">
            <a:xfrm>
              <a:off x="1200" y="2592"/>
              <a:ext cx="96" cy="96"/>
            </a:xfrm>
            <a:prstGeom prst="ellipse">
              <a:avLst/>
            </a:prstGeom>
            <a:grpFill/>
            <a:ln w="9525">
              <a:solidFill>
                <a:schemeClr val="tx1"/>
              </a:solidFill>
              <a:round/>
              <a:headEnd/>
              <a:tailEnd/>
            </a:ln>
          </p:spPr>
          <p:txBody>
            <a:bodyPr wrap="none" anchor="ctr"/>
            <a:lstStyle/>
            <a:p>
              <a:endParaRPr lang="en-GB"/>
            </a:p>
          </p:txBody>
        </p:sp>
        <p:sp>
          <p:nvSpPr>
            <p:cNvPr id="3155" name="Oval 55"/>
            <p:cNvSpPr>
              <a:spLocks noChangeArrowheads="1"/>
            </p:cNvSpPr>
            <p:nvPr/>
          </p:nvSpPr>
          <p:spPr bwMode="auto">
            <a:xfrm>
              <a:off x="2208" y="2592"/>
              <a:ext cx="96" cy="96"/>
            </a:xfrm>
            <a:prstGeom prst="ellipse">
              <a:avLst/>
            </a:prstGeom>
            <a:grpFill/>
            <a:ln w="9525">
              <a:solidFill>
                <a:schemeClr val="tx1"/>
              </a:solidFill>
              <a:round/>
              <a:headEnd/>
              <a:tailEnd/>
            </a:ln>
          </p:spPr>
          <p:txBody>
            <a:bodyPr wrap="none" anchor="ctr"/>
            <a:lstStyle/>
            <a:p>
              <a:endParaRPr lang="en-GB"/>
            </a:p>
          </p:txBody>
        </p:sp>
        <p:sp>
          <p:nvSpPr>
            <p:cNvPr id="3156" name="Oval 56"/>
            <p:cNvSpPr>
              <a:spLocks noChangeArrowheads="1"/>
            </p:cNvSpPr>
            <p:nvPr/>
          </p:nvSpPr>
          <p:spPr bwMode="auto">
            <a:xfrm>
              <a:off x="1488" y="2688"/>
              <a:ext cx="96" cy="96"/>
            </a:xfrm>
            <a:prstGeom prst="ellipse">
              <a:avLst/>
            </a:prstGeom>
            <a:grpFill/>
            <a:ln w="9525">
              <a:solidFill>
                <a:schemeClr val="tx1"/>
              </a:solidFill>
              <a:round/>
              <a:headEnd/>
              <a:tailEnd/>
            </a:ln>
          </p:spPr>
          <p:txBody>
            <a:bodyPr wrap="none" anchor="ctr"/>
            <a:lstStyle/>
            <a:p>
              <a:endParaRPr lang="en-GB"/>
            </a:p>
          </p:txBody>
        </p:sp>
        <p:sp>
          <p:nvSpPr>
            <p:cNvPr id="3157" name="Oval 57"/>
            <p:cNvSpPr>
              <a:spLocks noChangeArrowheads="1"/>
            </p:cNvSpPr>
            <p:nvPr/>
          </p:nvSpPr>
          <p:spPr bwMode="auto">
            <a:xfrm>
              <a:off x="1632" y="2784"/>
              <a:ext cx="96" cy="96"/>
            </a:xfrm>
            <a:prstGeom prst="ellipse">
              <a:avLst/>
            </a:prstGeom>
            <a:grpFill/>
            <a:ln w="9525">
              <a:solidFill>
                <a:schemeClr val="tx1"/>
              </a:solidFill>
              <a:round/>
              <a:headEnd/>
              <a:tailEnd/>
            </a:ln>
          </p:spPr>
          <p:txBody>
            <a:bodyPr wrap="none" anchor="ctr"/>
            <a:lstStyle/>
            <a:p>
              <a:endParaRPr lang="en-GB"/>
            </a:p>
          </p:txBody>
        </p:sp>
        <p:sp>
          <p:nvSpPr>
            <p:cNvPr id="3158" name="Oval 58"/>
            <p:cNvSpPr>
              <a:spLocks noChangeArrowheads="1"/>
            </p:cNvSpPr>
            <p:nvPr/>
          </p:nvSpPr>
          <p:spPr bwMode="auto">
            <a:xfrm>
              <a:off x="1200" y="2880"/>
              <a:ext cx="96" cy="96"/>
            </a:xfrm>
            <a:prstGeom prst="ellipse">
              <a:avLst/>
            </a:prstGeom>
            <a:grpFill/>
            <a:ln w="9525">
              <a:solidFill>
                <a:schemeClr val="tx1"/>
              </a:solidFill>
              <a:round/>
              <a:headEnd/>
              <a:tailEnd/>
            </a:ln>
          </p:spPr>
          <p:txBody>
            <a:bodyPr wrap="none" anchor="ctr"/>
            <a:lstStyle/>
            <a:p>
              <a:endParaRPr lang="en-GB"/>
            </a:p>
          </p:txBody>
        </p:sp>
        <p:sp>
          <p:nvSpPr>
            <p:cNvPr id="3159" name="Oval 59"/>
            <p:cNvSpPr>
              <a:spLocks noChangeArrowheads="1"/>
            </p:cNvSpPr>
            <p:nvPr/>
          </p:nvSpPr>
          <p:spPr bwMode="auto">
            <a:xfrm>
              <a:off x="1344" y="2880"/>
              <a:ext cx="96" cy="96"/>
            </a:xfrm>
            <a:prstGeom prst="ellipse">
              <a:avLst/>
            </a:prstGeom>
            <a:grpFill/>
            <a:ln w="9525">
              <a:solidFill>
                <a:schemeClr val="tx1"/>
              </a:solidFill>
              <a:round/>
              <a:headEnd/>
              <a:tailEnd/>
            </a:ln>
          </p:spPr>
          <p:txBody>
            <a:bodyPr wrap="none" anchor="ctr"/>
            <a:lstStyle/>
            <a:p>
              <a:endParaRPr lang="en-GB"/>
            </a:p>
          </p:txBody>
        </p:sp>
        <p:sp>
          <p:nvSpPr>
            <p:cNvPr id="3160" name="Oval 60"/>
            <p:cNvSpPr>
              <a:spLocks noChangeArrowheads="1"/>
            </p:cNvSpPr>
            <p:nvPr/>
          </p:nvSpPr>
          <p:spPr bwMode="auto">
            <a:xfrm>
              <a:off x="480" y="2880"/>
              <a:ext cx="96" cy="96"/>
            </a:xfrm>
            <a:prstGeom prst="ellipse">
              <a:avLst/>
            </a:prstGeom>
            <a:grpFill/>
            <a:ln w="9525">
              <a:solidFill>
                <a:schemeClr val="tx1"/>
              </a:solidFill>
              <a:round/>
              <a:headEnd/>
              <a:tailEnd/>
            </a:ln>
          </p:spPr>
          <p:txBody>
            <a:bodyPr wrap="none" anchor="ctr"/>
            <a:lstStyle/>
            <a:p>
              <a:endParaRPr lang="en-GB"/>
            </a:p>
          </p:txBody>
        </p:sp>
      </p:grpSp>
      <p:graphicFrame>
        <p:nvGraphicFramePr>
          <p:cNvPr id="3074" name="Object 61"/>
          <p:cNvGraphicFramePr>
            <a:graphicFrameLocks noChangeAspect="1"/>
          </p:cNvGraphicFramePr>
          <p:nvPr/>
        </p:nvGraphicFramePr>
        <p:xfrm>
          <a:off x="4572000" y="1581150"/>
          <a:ext cx="3857625" cy="4133850"/>
        </p:xfrm>
        <a:graphic>
          <a:graphicData uri="http://schemas.openxmlformats.org/presentationml/2006/ole">
            <p:oleObj spid="_x0000_s1026" name="Chart" r:id="rId3" imgW="3664800" imgH="3780000" progId="Excel.Sheet.8">
              <p:embed/>
            </p:oleObj>
          </a:graphicData>
        </a:graphic>
      </p:graphicFrame>
      <p:sp>
        <p:nvSpPr>
          <p:cNvPr id="3079" name="Text Box 62"/>
          <p:cNvSpPr txBox="1">
            <a:spLocks noChangeArrowheads="1"/>
          </p:cNvSpPr>
          <p:nvPr/>
        </p:nvSpPr>
        <p:spPr bwMode="auto">
          <a:xfrm>
            <a:off x="7162800" y="2895600"/>
            <a:ext cx="1600200" cy="304800"/>
          </a:xfrm>
          <a:prstGeom prst="rect">
            <a:avLst/>
          </a:prstGeom>
          <a:noFill/>
          <a:ln w="9525">
            <a:noFill/>
            <a:miter lim="800000"/>
            <a:headEnd/>
            <a:tailEnd/>
          </a:ln>
        </p:spPr>
        <p:txBody>
          <a:bodyPr>
            <a:spAutoFit/>
          </a:bodyPr>
          <a:lstStyle/>
          <a:p>
            <a:pPr>
              <a:spcBef>
                <a:spcPct val="50000"/>
              </a:spcBef>
            </a:pPr>
            <a:r>
              <a:rPr lang="en-GB" sz="1400">
                <a:latin typeface="Verdana" pitchFamily="34" charset="0"/>
              </a:rPr>
              <a:t>Full likelihood</a:t>
            </a:r>
          </a:p>
        </p:txBody>
      </p:sp>
      <p:sp>
        <p:nvSpPr>
          <p:cNvPr id="3080" name="Text Box 63"/>
          <p:cNvSpPr txBox="1">
            <a:spLocks noChangeArrowheads="1"/>
          </p:cNvSpPr>
          <p:nvPr/>
        </p:nvSpPr>
        <p:spPr bwMode="auto">
          <a:xfrm>
            <a:off x="5715000" y="4219575"/>
            <a:ext cx="1524000" cy="730250"/>
          </a:xfrm>
          <a:prstGeom prst="rect">
            <a:avLst/>
          </a:prstGeom>
          <a:noFill/>
          <a:ln w="9525">
            <a:noFill/>
            <a:miter lim="800000"/>
            <a:headEnd/>
            <a:tailEnd/>
          </a:ln>
        </p:spPr>
        <p:txBody>
          <a:bodyPr>
            <a:spAutoFit/>
          </a:bodyPr>
          <a:lstStyle/>
          <a:p>
            <a:pPr>
              <a:spcBef>
                <a:spcPct val="50000"/>
              </a:spcBef>
            </a:pPr>
            <a:r>
              <a:rPr lang="en-GB" sz="1400">
                <a:latin typeface="Verdana" pitchFamily="34" charset="0"/>
              </a:rPr>
              <a:t>Composite-likelihood approximation</a:t>
            </a:r>
          </a:p>
        </p:txBody>
      </p:sp>
      <p:sp>
        <p:nvSpPr>
          <p:cNvPr id="3081" name="Text Box 64"/>
          <p:cNvSpPr txBox="1">
            <a:spLocks noChangeArrowheads="1"/>
          </p:cNvSpPr>
          <p:nvPr/>
        </p:nvSpPr>
        <p:spPr bwMode="auto">
          <a:xfrm>
            <a:off x="7543800" y="1965325"/>
            <a:ext cx="762000" cy="396875"/>
          </a:xfrm>
          <a:prstGeom prst="rect">
            <a:avLst/>
          </a:prstGeom>
          <a:noFill/>
          <a:ln w="9525">
            <a:noFill/>
            <a:miter lim="800000"/>
            <a:headEnd/>
            <a:tailEnd/>
          </a:ln>
        </p:spPr>
        <p:txBody>
          <a:bodyPr>
            <a:spAutoFit/>
          </a:bodyPr>
          <a:lstStyle/>
          <a:p>
            <a:pPr>
              <a:spcBef>
                <a:spcPct val="50000"/>
              </a:spcBef>
            </a:pPr>
            <a:r>
              <a:rPr lang="en-GB" sz="2000" dirty="0" smtClean="0">
                <a:latin typeface="Times New Roman" pitchFamily="18" charset="0"/>
              </a:rPr>
              <a:t>4</a:t>
            </a:r>
            <a:r>
              <a:rPr lang="en-GB" sz="2000" i="1" dirty="0" smtClean="0">
                <a:latin typeface="Times New Roman" pitchFamily="18" charset="0"/>
              </a:rPr>
              <a:t>N</a:t>
            </a:r>
            <a:r>
              <a:rPr lang="en-GB" sz="2000" i="1" baseline="-25000" dirty="0" smtClean="0">
                <a:latin typeface="Times New Roman" pitchFamily="18" charset="0"/>
              </a:rPr>
              <a:t>e</a:t>
            </a:r>
            <a:r>
              <a:rPr lang="en-GB" sz="2000" i="1" dirty="0" smtClean="0">
                <a:latin typeface="Times New Roman" pitchFamily="18" charset="0"/>
              </a:rPr>
              <a:t>r</a:t>
            </a:r>
            <a:endParaRPr lang="en-GB" sz="2000" i="1" dirty="0">
              <a:latin typeface="Times New Roman" pitchFamily="18" charset="0"/>
            </a:endParaRPr>
          </a:p>
        </p:txBody>
      </p:sp>
      <p:sp>
        <p:nvSpPr>
          <p:cNvPr id="3082" name="Text Box 65"/>
          <p:cNvSpPr txBox="1">
            <a:spLocks noChangeArrowheads="1"/>
          </p:cNvSpPr>
          <p:nvPr/>
        </p:nvSpPr>
        <p:spPr bwMode="auto">
          <a:xfrm>
            <a:off x="4114800" y="1965325"/>
            <a:ext cx="1219200" cy="396875"/>
          </a:xfrm>
          <a:prstGeom prst="rect">
            <a:avLst/>
          </a:prstGeom>
          <a:noFill/>
          <a:ln w="9525">
            <a:noFill/>
            <a:miter lim="800000"/>
            <a:headEnd/>
            <a:tailEnd/>
          </a:ln>
        </p:spPr>
        <p:txBody>
          <a:bodyPr>
            <a:spAutoFit/>
          </a:bodyPr>
          <a:lstStyle/>
          <a:p>
            <a:pPr>
              <a:spcBef>
                <a:spcPct val="50000"/>
              </a:spcBef>
            </a:pPr>
            <a:r>
              <a:rPr lang="en-GB" sz="2000" dirty="0" err="1" smtClean="0">
                <a:latin typeface="Mathematica1" pitchFamily="2" charset="2"/>
              </a:rPr>
              <a:t>D</a:t>
            </a:r>
            <a:r>
              <a:rPr lang="en-GB" sz="2000" dirty="0" err="1" smtClean="0">
                <a:latin typeface="Times New Roman" pitchFamily="18" charset="0"/>
              </a:rPr>
              <a:t>ln</a:t>
            </a:r>
            <a:r>
              <a:rPr lang="en-GB" sz="2000" i="1" dirty="0" err="1" smtClean="0">
                <a:latin typeface="Times New Roman" pitchFamily="18" charset="0"/>
              </a:rPr>
              <a:t>L</a:t>
            </a:r>
            <a:endParaRPr lang="en-GB" sz="2000" i="1" dirty="0">
              <a:latin typeface="Times New Roman" pitchFamily="18" charset="0"/>
            </a:endParaRPr>
          </a:p>
        </p:txBody>
      </p:sp>
      <p:grpSp>
        <p:nvGrpSpPr>
          <p:cNvPr id="3" name="Group 66"/>
          <p:cNvGrpSpPr>
            <a:grpSpLocks/>
          </p:cNvGrpSpPr>
          <p:nvPr/>
        </p:nvGrpSpPr>
        <p:grpSpPr bwMode="auto">
          <a:xfrm>
            <a:off x="1331913" y="4683125"/>
            <a:ext cx="1062037" cy="817563"/>
            <a:chOff x="839" y="2840"/>
            <a:chExt cx="408" cy="227"/>
          </a:xfrm>
        </p:grpSpPr>
        <p:sp>
          <p:nvSpPr>
            <p:cNvPr id="3102" name="Line 67"/>
            <p:cNvSpPr>
              <a:spLocks noChangeShapeType="1"/>
            </p:cNvSpPr>
            <p:nvPr/>
          </p:nvSpPr>
          <p:spPr bwMode="auto">
            <a:xfrm>
              <a:off x="839" y="2840"/>
              <a:ext cx="0" cy="227"/>
            </a:xfrm>
            <a:prstGeom prst="line">
              <a:avLst/>
            </a:prstGeom>
            <a:noFill/>
            <a:ln w="9525">
              <a:solidFill>
                <a:schemeClr val="tx1"/>
              </a:solidFill>
              <a:round/>
              <a:headEnd/>
              <a:tailEnd/>
            </a:ln>
          </p:spPr>
          <p:txBody>
            <a:bodyPr/>
            <a:lstStyle/>
            <a:p>
              <a:endParaRPr lang="en-GB"/>
            </a:p>
          </p:txBody>
        </p:sp>
        <p:sp>
          <p:nvSpPr>
            <p:cNvPr id="3103" name="Line 68"/>
            <p:cNvSpPr>
              <a:spLocks noChangeShapeType="1"/>
            </p:cNvSpPr>
            <p:nvPr/>
          </p:nvSpPr>
          <p:spPr bwMode="auto">
            <a:xfrm>
              <a:off x="839" y="3067"/>
              <a:ext cx="408" cy="0"/>
            </a:xfrm>
            <a:prstGeom prst="line">
              <a:avLst/>
            </a:prstGeom>
            <a:noFill/>
            <a:ln w="9525">
              <a:solidFill>
                <a:schemeClr val="tx1"/>
              </a:solidFill>
              <a:round/>
              <a:headEnd/>
              <a:tailEnd/>
            </a:ln>
          </p:spPr>
          <p:txBody>
            <a:bodyPr/>
            <a:lstStyle/>
            <a:p>
              <a:endParaRPr lang="en-GB"/>
            </a:p>
          </p:txBody>
        </p:sp>
        <p:sp>
          <p:nvSpPr>
            <p:cNvPr id="3104" name="Freeform 69"/>
            <p:cNvSpPr>
              <a:spLocks/>
            </p:cNvSpPr>
            <p:nvPr/>
          </p:nvSpPr>
          <p:spPr bwMode="auto">
            <a:xfrm>
              <a:off x="839" y="2886"/>
              <a:ext cx="408" cy="144"/>
            </a:xfrm>
            <a:custGeom>
              <a:avLst/>
              <a:gdLst>
                <a:gd name="T0" fmla="*/ 0 w 408"/>
                <a:gd name="T1" fmla="*/ 0 h 144"/>
                <a:gd name="T2" fmla="*/ 45 w 408"/>
                <a:gd name="T3" fmla="*/ 90 h 144"/>
                <a:gd name="T4" fmla="*/ 91 w 408"/>
                <a:gd name="T5" fmla="*/ 136 h 144"/>
                <a:gd name="T6" fmla="*/ 227 w 408"/>
                <a:gd name="T7" fmla="*/ 136 h 144"/>
                <a:gd name="T8" fmla="*/ 408 w 408"/>
                <a:gd name="T9" fmla="*/ 136 h 144"/>
                <a:gd name="T10" fmla="*/ 0 60000 65536"/>
                <a:gd name="T11" fmla="*/ 0 60000 65536"/>
                <a:gd name="T12" fmla="*/ 0 60000 65536"/>
                <a:gd name="T13" fmla="*/ 0 60000 65536"/>
                <a:gd name="T14" fmla="*/ 0 60000 65536"/>
                <a:gd name="T15" fmla="*/ 0 w 408"/>
                <a:gd name="T16" fmla="*/ 0 h 144"/>
                <a:gd name="T17" fmla="*/ 408 w 408"/>
                <a:gd name="T18" fmla="*/ 144 h 144"/>
              </a:gdLst>
              <a:ahLst/>
              <a:cxnLst>
                <a:cxn ang="T10">
                  <a:pos x="T0" y="T1"/>
                </a:cxn>
                <a:cxn ang="T11">
                  <a:pos x="T2" y="T3"/>
                </a:cxn>
                <a:cxn ang="T12">
                  <a:pos x="T4" y="T5"/>
                </a:cxn>
                <a:cxn ang="T13">
                  <a:pos x="T6" y="T7"/>
                </a:cxn>
                <a:cxn ang="T14">
                  <a:pos x="T8" y="T9"/>
                </a:cxn>
              </a:cxnLst>
              <a:rect l="T15" t="T16" r="T17" b="T18"/>
              <a:pathLst>
                <a:path w="408" h="144">
                  <a:moveTo>
                    <a:pt x="0" y="0"/>
                  </a:moveTo>
                  <a:cubicBezTo>
                    <a:pt x="15" y="33"/>
                    <a:pt x="30" y="67"/>
                    <a:pt x="45" y="90"/>
                  </a:cubicBezTo>
                  <a:cubicBezTo>
                    <a:pt x="60" y="113"/>
                    <a:pt x="61" y="128"/>
                    <a:pt x="91" y="136"/>
                  </a:cubicBezTo>
                  <a:cubicBezTo>
                    <a:pt x="121" y="144"/>
                    <a:pt x="174" y="136"/>
                    <a:pt x="227" y="136"/>
                  </a:cubicBezTo>
                  <a:cubicBezTo>
                    <a:pt x="280" y="136"/>
                    <a:pt x="344" y="136"/>
                    <a:pt x="408" y="136"/>
                  </a:cubicBezTo>
                </a:path>
              </a:pathLst>
            </a:custGeom>
            <a:noFill/>
            <a:ln w="28575" cmpd="sng">
              <a:solidFill>
                <a:schemeClr val="accent1"/>
              </a:solidFill>
              <a:round/>
              <a:headEnd/>
              <a:tailEnd/>
            </a:ln>
          </p:spPr>
          <p:txBody>
            <a:bodyPr/>
            <a:lstStyle/>
            <a:p>
              <a:endParaRPr lang="en-GB"/>
            </a:p>
          </p:txBody>
        </p:sp>
      </p:grpSp>
      <p:sp>
        <p:nvSpPr>
          <p:cNvPr id="3084" name="Line 70"/>
          <p:cNvSpPr>
            <a:spLocks noChangeShapeType="1"/>
          </p:cNvSpPr>
          <p:nvPr/>
        </p:nvSpPr>
        <p:spPr bwMode="auto">
          <a:xfrm>
            <a:off x="1417638" y="3957638"/>
            <a:ext cx="138112" cy="877887"/>
          </a:xfrm>
          <a:prstGeom prst="line">
            <a:avLst/>
          </a:prstGeom>
          <a:noFill/>
          <a:ln w="19050">
            <a:solidFill>
              <a:srgbClr val="FF3300"/>
            </a:solidFill>
            <a:round/>
            <a:headEnd/>
            <a:tailEnd type="triangle" w="med" len="med"/>
          </a:ln>
        </p:spPr>
        <p:txBody>
          <a:bodyPr/>
          <a:lstStyle/>
          <a:p>
            <a:endParaRPr lang="en-GB"/>
          </a:p>
        </p:txBody>
      </p:sp>
      <p:grpSp>
        <p:nvGrpSpPr>
          <p:cNvPr id="4" name="Group 71"/>
          <p:cNvGrpSpPr>
            <a:grpSpLocks/>
          </p:cNvGrpSpPr>
          <p:nvPr/>
        </p:nvGrpSpPr>
        <p:grpSpPr bwMode="auto">
          <a:xfrm>
            <a:off x="1355725" y="3890963"/>
            <a:ext cx="144463" cy="71437"/>
            <a:chOff x="839" y="2387"/>
            <a:chExt cx="91" cy="45"/>
          </a:xfrm>
          <a:solidFill>
            <a:schemeClr val="accent2">
              <a:lumMod val="50000"/>
            </a:schemeClr>
          </a:solidFill>
        </p:grpSpPr>
        <p:sp>
          <p:nvSpPr>
            <p:cNvPr id="3099" name="Line 72"/>
            <p:cNvSpPr>
              <a:spLocks noChangeShapeType="1"/>
            </p:cNvSpPr>
            <p:nvPr/>
          </p:nvSpPr>
          <p:spPr bwMode="auto">
            <a:xfrm>
              <a:off x="839" y="2387"/>
              <a:ext cx="0" cy="45"/>
            </a:xfrm>
            <a:prstGeom prst="line">
              <a:avLst/>
            </a:prstGeom>
            <a:grpFill/>
            <a:ln w="19050">
              <a:solidFill>
                <a:srgbClr val="FF3300"/>
              </a:solidFill>
              <a:round/>
              <a:headEnd/>
              <a:tailEnd/>
            </a:ln>
          </p:spPr>
          <p:txBody>
            <a:bodyPr/>
            <a:lstStyle/>
            <a:p>
              <a:endParaRPr lang="en-GB"/>
            </a:p>
          </p:txBody>
        </p:sp>
        <p:sp>
          <p:nvSpPr>
            <p:cNvPr id="3100" name="Line 73"/>
            <p:cNvSpPr>
              <a:spLocks noChangeShapeType="1"/>
            </p:cNvSpPr>
            <p:nvPr/>
          </p:nvSpPr>
          <p:spPr bwMode="auto">
            <a:xfrm>
              <a:off x="930" y="2387"/>
              <a:ext cx="0" cy="45"/>
            </a:xfrm>
            <a:prstGeom prst="line">
              <a:avLst/>
            </a:prstGeom>
            <a:grpFill/>
            <a:ln w="19050">
              <a:solidFill>
                <a:srgbClr val="FF3300"/>
              </a:solidFill>
              <a:round/>
              <a:headEnd/>
              <a:tailEnd/>
            </a:ln>
          </p:spPr>
          <p:txBody>
            <a:bodyPr/>
            <a:lstStyle/>
            <a:p>
              <a:endParaRPr lang="en-GB"/>
            </a:p>
          </p:txBody>
        </p:sp>
        <p:sp>
          <p:nvSpPr>
            <p:cNvPr id="3101" name="Line 74"/>
            <p:cNvSpPr>
              <a:spLocks noChangeShapeType="1"/>
            </p:cNvSpPr>
            <p:nvPr/>
          </p:nvSpPr>
          <p:spPr bwMode="auto">
            <a:xfrm>
              <a:off x="839" y="2432"/>
              <a:ext cx="91" cy="0"/>
            </a:xfrm>
            <a:prstGeom prst="line">
              <a:avLst/>
            </a:prstGeom>
            <a:grpFill/>
            <a:ln w="19050">
              <a:solidFill>
                <a:srgbClr val="FF3300"/>
              </a:solidFill>
              <a:round/>
              <a:headEnd/>
              <a:tailEnd/>
            </a:ln>
          </p:spPr>
          <p:txBody>
            <a:bodyPr/>
            <a:lstStyle/>
            <a:p>
              <a:endParaRPr lang="en-GB"/>
            </a:p>
          </p:txBody>
        </p:sp>
      </p:grpSp>
      <p:grpSp>
        <p:nvGrpSpPr>
          <p:cNvPr id="5" name="Group 75"/>
          <p:cNvGrpSpPr>
            <a:grpSpLocks/>
          </p:cNvGrpSpPr>
          <p:nvPr/>
        </p:nvGrpSpPr>
        <p:grpSpPr bwMode="auto">
          <a:xfrm flipV="1">
            <a:off x="1631950" y="2759075"/>
            <a:ext cx="636588" cy="79375"/>
            <a:chOff x="839" y="2387"/>
            <a:chExt cx="91" cy="45"/>
          </a:xfrm>
        </p:grpSpPr>
        <p:sp>
          <p:nvSpPr>
            <p:cNvPr id="3096" name="Line 76"/>
            <p:cNvSpPr>
              <a:spLocks noChangeShapeType="1"/>
            </p:cNvSpPr>
            <p:nvPr/>
          </p:nvSpPr>
          <p:spPr bwMode="auto">
            <a:xfrm>
              <a:off x="839" y="2387"/>
              <a:ext cx="0" cy="45"/>
            </a:xfrm>
            <a:prstGeom prst="line">
              <a:avLst/>
            </a:prstGeom>
            <a:noFill/>
            <a:ln w="19050">
              <a:solidFill>
                <a:srgbClr val="FF3300"/>
              </a:solidFill>
              <a:round/>
              <a:headEnd/>
              <a:tailEnd/>
            </a:ln>
          </p:spPr>
          <p:txBody>
            <a:bodyPr/>
            <a:lstStyle/>
            <a:p>
              <a:endParaRPr lang="en-GB"/>
            </a:p>
          </p:txBody>
        </p:sp>
        <p:sp>
          <p:nvSpPr>
            <p:cNvPr id="3097" name="Line 77"/>
            <p:cNvSpPr>
              <a:spLocks noChangeShapeType="1"/>
            </p:cNvSpPr>
            <p:nvPr/>
          </p:nvSpPr>
          <p:spPr bwMode="auto">
            <a:xfrm>
              <a:off x="930" y="2387"/>
              <a:ext cx="0" cy="45"/>
            </a:xfrm>
            <a:prstGeom prst="line">
              <a:avLst/>
            </a:prstGeom>
            <a:noFill/>
            <a:ln w="19050">
              <a:solidFill>
                <a:srgbClr val="FF3300"/>
              </a:solidFill>
              <a:round/>
              <a:headEnd/>
              <a:tailEnd/>
            </a:ln>
          </p:spPr>
          <p:txBody>
            <a:bodyPr/>
            <a:lstStyle/>
            <a:p>
              <a:endParaRPr lang="en-GB"/>
            </a:p>
          </p:txBody>
        </p:sp>
        <p:sp>
          <p:nvSpPr>
            <p:cNvPr id="3098" name="Line 78"/>
            <p:cNvSpPr>
              <a:spLocks noChangeShapeType="1"/>
            </p:cNvSpPr>
            <p:nvPr/>
          </p:nvSpPr>
          <p:spPr bwMode="auto">
            <a:xfrm flipV="1">
              <a:off x="839" y="2432"/>
              <a:ext cx="91" cy="0"/>
            </a:xfrm>
            <a:prstGeom prst="line">
              <a:avLst/>
            </a:prstGeom>
            <a:noFill/>
            <a:ln w="19050">
              <a:solidFill>
                <a:srgbClr val="FF3300"/>
              </a:solidFill>
              <a:round/>
              <a:headEnd/>
              <a:tailEnd/>
            </a:ln>
          </p:spPr>
          <p:txBody>
            <a:bodyPr/>
            <a:lstStyle/>
            <a:p>
              <a:endParaRPr lang="en-GB"/>
            </a:p>
          </p:txBody>
        </p:sp>
      </p:grpSp>
      <p:grpSp>
        <p:nvGrpSpPr>
          <p:cNvPr id="6" name="Group 80"/>
          <p:cNvGrpSpPr>
            <a:grpSpLocks/>
          </p:cNvGrpSpPr>
          <p:nvPr/>
        </p:nvGrpSpPr>
        <p:grpSpPr bwMode="auto">
          <a:xfrm>
            <a:off x="1790700" y="1771650"/>
            <a:ext cx="1330325" cy="728663"/>
            <a:chOff x="1128" y="1130"/>
            <a:chExt cx="536" cy="335"/>
          </a:xfrm>
        </p:grpSpPr>
        <p:sp>
          <p:nvSpPr>
            <p:cNvPr id="3093" name="Line 81"/>
            <p:cNvSpPr>
              <a:spLocks noChangeShapeType="1"/>
            </p:cNvSpPr>
            <p:nvPr/>
          </p:nvSpPr>
          <p:spPr bwMode="auto">
            <a:xfrm>
              <a:off x="1128" y="1130"/>
              <a:ext cx="1" cy="334"/>
            </a:xfrm>
            <a:prstGeom prst="line">
              <a:avLst/>
            </a:prstGeom>
            <a:noFill/>
            <a:ln w="9525">
              <a:solidFill>
                <a:schemeClr val="tx1"/>
              </a:solidFill>
              <a:round/>
              <a:headEnd/>
              <a:tailEnd/>
            </a:ln>
          </p:spPr>
          <p:txBody>
            <a:bodyPr/>
            <a:lstStyle/>
            <a:p>
              <a:endParaRPr lang="en-GB"/>
            </a:p>
          </p:txBody>
        </p:sp>
        <p:sp>
          <p:nvSpPr>
            <p:cNvPr id="3094" name="Line 82"/>
            <p:cNvSpPr>
              <a:spLocks noChangeShapeType="1"/>
            </p:cNvSpPr>
            <p:nvPr/>
          </p:nvSpPr>
          <p:spPr bwMode="auto">
            <a:xfrm>
              <a:off x="1128" y="1464"/>
              <a:ext cx="536" cy="1"/>
            </a:xfrm>
            <a:prstGeom prst="line">
              <a:avLst/>
            </a:prstGeom>
            <a:noFill/>
            <a:ln w="9525">
              <a:solidFill>
                <a:schemeClr val="tx1"/>
              </a:solidFill>
              <a:round/>
              <a:headEnd/>
              <a:tailEnd/>
            </a:ln>
          </p:spPr>
          <p:txBody>
            <a:bodyPr/>
            <a:lstStyle/>
            <a:p>
              <a:endParaRPr lang="en-GB"/>
            </a:p>
          </p:txBody>
        </p:sp>
        <p:sp>
          <p:nvSpPr>
            <p:cNvPr id="3095" name="Freeform 83"/>
            <p:cNvSpPr>
              <a:spLocks/>
            </p:cNvSpPr>
            <p:nvPr/>
          </p:nvSpPr>
          <p:spPr bwMode="auto">
            <a:xfrm>
              <a:off x="1129" y="1157"/>
              <a:ext cx="530" cy="242"/>
            </a:xfrm>
            <a:custGeom>
              <a:avLst/>
              <a:gdLst>
                <a:gd name="T0" fmla="*/ 0 w 530"/>
                <a:gd name="T1" fmla="*/ 242 h 242"/>
                <a:gd name="T2" fmla="*/ 46 w 530"/>
                <a:gd name="T3" fmla="*/ 141 h 242"/>
                <a:gd name="T4" fmla="*/ 119 w 530"/>
                <a:gd name="T5" fmla="*/ 41 h 242"/>
                <a:gd name="T6" fmla="*/ 215 w 530"/>
                <a:gd name="T7" fmla="*/ 0 h 242"/>
                <a:gd name="T8" fmla="*/ 288 w 530"/>
                <a:gd name="T9" fmla="*/ 41 h 242"/>
                <a:gd name="T10" fmla="*/ 380 w 530"/>
                <a:gd name="T11" fmla="*/ 96 h 242"/>
                <a:gd name="T12" fmla="*/ 530 w 530"/>
                <a:gd name="T13" fmla="*/ 146 h 242"/>
                <a:gd name="T14" fmla="*/ 0 60000 65536"/>
                <a:gd name="T15" fmla="*/ 0 60000 65536"/>
                <a:gd name="T16" fmla="*/ 0 60000 65536"/>
                <a:gd name="T17" fmla="*/ 0 60000 65536"/>
                <a:gd name="T18" fmla="*/ 0 60000 65536"/>
                <a:gd name="T19" fmla="*/ 0 60000 65536"/>
                <a:gd name="T20" fmla="*/ 0 60000 65536"/>
                <a:gd name="T21" fmla="*/ 0 w 530"/>
                <a:gd name="T22" fmla="*/ 0 h 242"/>
                <a:gd name="T23" fmla="*/ 530 w 530"/>
                <a:gd name="T24" fmla="*/ 242 h 2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0" h="242">
                  <a:moveTo>
                    <a:pt x="0" y="242"/>
                  </a:moveTo>
                  <a:cubicBezTo>
                    <a:pt x="13" y="208"/>
                    <a:pt x="26" y="174"/>
                    <a:pt x="46" y="141"/>
                  </a:cubicBezTo>
                  <a:cubicBezTo>
                    <a:pt x="66" y="108"/>
                    <a:pt x="91" y="65"/>
                    <a:pt x="119" y="41"/>
                  </a:cubicBezTo>
                  <a:cubicBezTo>
                    <a:pt x="147" y="17"/>
                    <a:pt x="187" y="0"/>
                    <a:pt x="215" y="0"/>
                  </a:cubicBezTo>
                  <a:cubicBezTo>
                    <a:pt x="243" y="0"/>
                    <a:pt x="261" y="25"/>
                    <a:pt x="288" y="41"/>
                  </a:cubicBezTo>
                  <a:cubicBezTo>
                    <a:pt x="315" y="57"/>
                    <a:pt x="340" y="79"/>
                    <a:pt x="380" y="96"/>
                  </a:cubicBezTo>
                  <a:cubicBezTo>
                    <a:pt x="420" y="113"/>
                    <a:pt x="475" y="129"/>
                    <a:pt x="530" y="146"/>
                  </a:cubicBezTo>
                </a:path>
              </a:pathLst>
            </a:custGeom>
            <a:noFill/>
            <a:ln w="19050" cmpd="sng">
              <a:solidFill>
                <a:srgbClr val="0066FF"/>
              </a:solidFill>
              <a:round/>
              <a:headEnd/>
              <a:tailEnd/>
            </a:ln>
          </p:spPr>
          <p:txBody>
            <a:bodyPr/>
            <a:lstStyle/>
            <a:p>
              <a:endParaRPr lang="en-GB"/>
            </a:p>
          </p:txBody>
        </p:sp>
      </p:grpSp>
      <p:sp>
        <p:nvSpPr>
          <p:cNvPr id="3089" name="Line 84"/>
          <p:cNvSpPr>
            <a:spLocks noChangeShapeType="1"/>
          </p:cNvSpPr>
          <p:nvPr/>
        </p:nvSpPr>
        <p:spPr bwMode="auto">
          <a:xfrm flipV="1">
            <a:off x="1908175" y="2609850"/>
            <a:ext cx="87313" cy="144463"/>
          </a:xfrm>
          <a:prstGeom prst="line">
            <a:avLst/>
          </a:prstGeom>
          <a:noFill/>
          <a:ln w="19050">
            <a:solidFill>
              <a:srgbClr val="FF3300"/>
            </a:solidFill>
            <a:round/>
            <a:headEnd/>
            <a:tailEnd type="triangle" w="med" len="med"/>
          </a:ln>
        </p:spPr>
        <p:txBody>
          <a:bodyPr/>
          <a:lstStyle/>
          <a:p>
            <a:endParaRPr lang="en-GB"/>
          </a:p>
        </p:txBody>
      </p:sp>
      <p:sp>
        <p:nvSpPr>
          <p:cNvPr id="3090" name="Text Box 85"/>
          <p:cNvSpPr txBox="1">
            <a:spLocks noChangeArrowheads="1"/>
          </p:cNvSpPr>
          <p:nvPr/>
        </p:nvSpPr>
        <p:spPr bwMode="auto">
          <a:xfrm>
            <a:off x="785813" y="4699000"/>
            <a:ext cx="623887" cy="304800"/>
          </a:xfrm>
          <a:prstGeom prst="rect">
            <a:avLst/>
          </a:prstGeom>
          <a:noFill/>
          <a:ln w="9525">
            <a:noFill/>
            <a:miter lim="800000"/>
            <a:headEnd/>
            <a:tailEnd/>
          </a:ln>
        </p:spPr>
        <p:txBody>
          <a:bodyPr>
            <a:spAutoFit/>
          </a:bodyPr>
          <a:lstStyle/>
          <a:p>
            <a:pPr>
              <a:spcBef>
                <a:spcPct val="50000"/>
              </a:spcBef>
            </a:pPr>
            <a:r>
              <a:rPr lang="en-GB" sz="1400" dirty="0" err="1">
                <a:latin typeface="Mathematica1" pitchFamily="2" charset="2"/>
              </a:rPr>
              <a:t>D</a:t>
            </a:r>
            <a:r>
              <a:rPr lang="en-GB" sz="1400" dirty="0" err="1">
                <a:latin typeface="Times New Roman" pitchFamily="18" charset="0"/>
              </a:rPr>
              <a:t>ln</a:t>
            </a:r>
            <a:r>
              <a:rPr lang="en-GB" sz="1400" i="1" dirty="0" err="1">
                <a:latin typeface="Times New Roman" pitchFamily="18" charset="0"/>
              </a:rPr>
              <a:t>L</a:t>
            </a:r>
            <a:endParaRPr lang="en-GB" sz="1400" i="1" dirty="0">
              <a:latin typeface="Times New Roman" pitchFamily="18" charset="0"/>
            </a:endParaRPr>
          </a:p>
        </p:txBody>
      </p:sp>
      <p:sp>
        <p:nvSpPr>
          <p:cNvPr id="3091" name="Text Box 86"/>
          <p:cNvSpPr txBox="1">
            <a:spLocks noChangeArrowheads="1"/>
          </p:cNvSpPr>
          <p:nvPr/>
        </p:nvSpPr>
        <p:spPr bwMode="auto">
          <a:xfrm>
            <a:off x="2581274" y="2471738"/>
            <a:ext cx="766589" cy="307777"/>
          </a:xfrm>
          <a:prstGeom prst="rect">
            <a:avLst/>
          </a:prstGeom>
          <a:noFill/>
          <a:ln w="9525">
            <a:noFill/>
            <a:miter lim="800000"/>
            <a:headEnd/>
            <a:tailEnd/>
          </a:ln>
        </p:spPr>
        <p:txBody>
          <a:bodyPr wrap="square">
            <a:spAutoFit/>
          </a:bodyPr>
          <a:lstStyle/>
          <a:p>
            <a:pPr>
              <a:spcBef>
                <a:spcPct val="50000"/>
              </a:spcBef>
            </a:pPr>
            <a:r>
              <a:rPr lang="en-GB" sz="1400" i="1" dirty="0" smtClean="0">
                <a:latin typeface="Times New Roman" pitchFamily="18" charset="0"/>
              </a:rPr>
              <a:t>4N</a:t>
            </a:r>
            <a:r>
              <a:rPr lang="en-GB" sz="1400" i="1" baseline="-25000" dirty="0" smtClean="0">
                <a:latin typeface="Times New Roman" pitchFamily="18" charset="0"/>
              </a:rPr>
              <a:t>e</a:t>
            </a:r>
            <a:r>
              <a:rPr lang="en-GB" sz="1400" i="1" dirty="0" smtClean="0">
                <a:latin typeface="Times New Roman" pitchFamily="18" charset="0"/>
              </a:rPr>
              <a:t>r</a:t>
            </a:r>
            <a:endParaRPr lang="en-GB" sz="1400" i="1" dirty="0">
              <a:latin typeface="Times New Roman" pitchFamily="18" charset="0"/>
            </a:endParaRPr>
          </a:p>
        </p:txBody>
      </p:sp>
      <p:sp>
        <p:nvSpPr>
          <p:cNvPr id="3092" name="Text Box 87"/>
          <p:cNvSpPr txBox="1">
            <a:spLocks noChangeArrowheads="1"/>
          </p:cNvSpPr>
          <p:nvPr/>
        </p:nvSpPr>
        <p:spPr bwMode="auto">
          <a:xfrm>
            <a:off x="1257300" y="1709738"/>
            <a:ext cx="623888" cy="304800"/>
          </a:xfrm>
          <a:prstGeom prst="rect">
            <a:avLst/>
          </a:prstGeom>
          <a:noFill/>
          <a:ln w="9525">
            <a:noFill/>
            <a:miter lim="800000"/>
            <a:headEnd/>
            <a:tailEnd/>
          </a:ln>
        </p:spPr>
        <p:txBody>
          <a:bodyPr>
            <a:spAutoFit/>
          </a:bodyPr>
          <a:lstStyle/>
          <a:p>
            <a:pPr>
              <a:spcBef>
                <a:spcPct val="50000"/>
              </a:spcBef>
            </a:pPr>
            <a:r>
              <a:rPr lang="en-GB" sz="1400" dirty="0" err="1">
                <a:latin typeface="Mathematica1" pitchFamily="2" charset="2"/>
              </a:rPr>
              <a:t>D</a:t>
            </a:r>
            <a:r>
              <a:rPr lang="en-GB" sz="1400" dirty="0" err="1">
                <a:latin typeface="Times New Roman" pitchFamily="18" charset="0"/>
              </a:rPr>
              <a:t>ln</a:t>
            </a:r>
            <a:r>
              <a:rPr lang="en-GB" sz="1400" i="1" dirty="0" err="1">
                <a:latin typeface="Times New Roman" pitchFamily="18" charset="0"/>
              </a:rPr>
              <a:t>L</a:t>
            </a:r>
            <a:endParaRPr lang="en-GB" sz="1400" i="1" dirty="0">
              <a:latin typeface="Times New Roman" pitchFamily="18" charset="0"/>
            </a:endParaRPr>
          </a:p>
        </p:txBody>
      </p:sp>
      <p:sp>
        <p:nvSpPr>
          <p:cNvPr id="89" name="Text Box 86"/>
          <p:cNvSpPr txBox="1">
            <a:spLocks noChangeArrowheads="1"/>
          </p:cNvSpPr>
          <p:nvPr/>
        </p:nvSpPr>
        <p:spPr bwMode="auto">
          <a:xfrm>
            <a:off x="1691680" y="5517232"/>
            <a:ext cx="766589" cy="307777"/>
          </a:xfrm>
          <a:prstGeom prst="rect">
            <a:avLst/>
          </a:prstGeom>
          <a:noFill/>
          <a:ln w="9525">
            <a:noFill/>
            <a:miter lim="800000"/>
            <a:headEnd/>
            <a:tailEnd/>
          </a:ln>
        </p:spPr>
        <p:txBody>
          <a:bodyPr wrap="square">
            <a:spAutoFit/>
          </a:bodyPr>
          <a:lstStyle/>
          <a:p>
            <a:pPr>
              <a:spcBef>
                <a:spcPct val="50000"/>
              </a:spcBef>
            </a:pPr>
            <a:r>
              <a:rPr lang="en-GB" sz="1400" dirty="0" smtClean="0">
                <a:latin typeface="Times New Roman" pitchFamily="18" charset="0"/>
              </a:rPr>
              <a:t>4</a:t>
            </a:r>
            <a:r>
              <a:rPr lang="en-GB" sz="1400" i="1" dirty="0" smtClean="0">
                <a:latin typeface="Times New Roman" pitchFamily="18" charset="0"/>
              </a:rPr>
              <a:t>N</a:t>
            </a:r>
            <a:r>
              <a:rPr lang="en-GB" sz="1400" i="1" baseline="-25000" dirty="0" smtClean="0">
                <a:latin typeface="Times New Roman" pitchFamily="18" charset="0"/>
              </a:rPr>
              <a:t>e</a:t>
            </a:r>
            <a:r>
              <a:rPr lang="en-GB" sz="1400" i="1" dirty="0" smtClean="0">
                <a:latin typeface="Times New Roman" pitchFamily="18" charset="0"/>
              </a:rPr>
              <a:t>r</a:t>
            </a:r>
            <a:endParaRPr lang="en-GB" sz="1400" i="1" dirty="0">
              <a:latin typeface="Times New Roman" pitchFamily="18" charset="0"/>
            </a:endParaRPr>
          </a:p>
        </p:txBody>
      </p:sp>
      <p:sp>
        <p:nvSpPr>
          <p:cNvPr id="90" name="Rectangle 5"/>
          <p:cNvSpPr txBox="1">
            <a:spLocks noChangeArrowheads="1"/>
          </p:cNvSpPr>
          <p:nvPr/>
        </p:nvSpPr>
        <p:spPr bwMode="auto">
          <a:xfrm>
            <a:off x="-36512" y="-13741"/>
            <a:ext cx="9180512" cy="706437"/>
          </a:xfrm>
          <a:prstGeom prst="rect">
            <a:avLst/>
          </a:prstGeom>
          <a:solidFill>
            <a:schemeClr val="accent2">
              <a:lumMod val="5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z="2800" kern="0" dirty="0" smtClean="0">
                <a:solidFill>
                  <a:schemeClr val="bg1"/>
                </a:solidFill>
                <a:latin typeface="+mj-lt"/>
                <a:ea typeface="+mj-ea"/>
                <a:cs typeface="+mj-cs"/>
              </a:rPr>
              <a:t>Composite likelihood estimation of 4Ner: Hudson (2001)</a:t>
            </a:r>
            <a:endParaRPr kumimoji="0" lang="en-US" sz="2800" b="0" i="0" u="none" strike="noStrike" kern="0" cap="none" spc="0" normalizeH="0" baseline="0" noProof="0" dirty="0">
              <a:ln>
                <a:noFill/>
              </a:ln>
              <a:solidFill>
                <a:schemeClr val="bg1"/>
              </a:solidFill>
              <a:effectLst/>
              <a:uLnTx/>
              <a:uFillTx/>
              <a:latin typeface="+mj-lt"/>
              <a:ea typeface="+mj-ea"/>
              <a:cs typeface="+mj-cs"/>
            </a:endParaRPr>
          </a:p>
        </p:txBody>
      </p:sp>
      <p:sp>
        <p:nvSpPr>
          <p:cNvPr id="93" name="Title 92"/>
          <p:cNvSpPr>
            <a:spLocks noGrp="1"/>
          </p:cNvSpPr>
          <p:nvPr>
            <p:ph type="title"/>
          </p:nvPr>
        </p:nvSpPr>
        <p:spPr/>
        <p:txBody>
          <a:bodyPr/>
          <a:lstStyle/>
          <a:p>
            <a:r>
              <a:rPr lang="en-GB" dirty="0" smtClean="0"/>
              <a:t>Composite likelihood estimation of the recombination rate</a:t>
            </a:r>
            <a:endParaRPr lang="en-GB" dirty="0"/>
          </a:p>
        </p:txBody>
      </p:sp>
      <p:graphicFrame>
        <p:nvGraphicFramePr>
          <p:cNvPr id="94" name="Object 93"/>
          <p:cNvGraphicFramePr>
            <a:graphicFrameLocks noChangeAspect="1"/>
          </p:cNvGraphicFramePr>
          <p:nvPr/>
        </p:nvGraphicFramePr>
        <p:xfrm>
          <a:off x="4425950" y="3321050"/>
          <a:ext cx="292100" cy="215900"/>
        </p:xfrm>
        <a:graphic>
          <a:graphicData uri="http://schemas.openxmlformats.org/presentationml/2006/ole">
            <p:oleObj spid="_x0000_s1028" name="Equation" r:id="rId4" imgW="291960" imgH="215640"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smtClean="0"/>
              <a:t>Fitting a variable recombination rate</a:t>
            </a:r>
            <a:endParaRPr lang="en-US" smtClean="0"/>
          </a:p>
        </p:txBody>
      </p:sp>
      <p:sp>
        <p:nvSpPr>
          <p:cNvPr id="25603" name="Rectangle 3"/>
          <p:cNvSpPr>
            <a:spLocks noGrp="1" noChangeArrowheads="1"/>
          </p:cNvSpPr>
          <p:nvPr>
            <p:ph type="body" idx="1"/>
          </p:nvPr>
        </p:nvSpPr>
        <p:spPr/>
        <p:txBody>
          <a:bodyPr/>
          <a:lstStyle/>
          <a:p>
            <a:pPr eaLnBrk="1" hangingPunct="1"/>
            <a:r>
              <a:rPr lang="en-GB" smtClean="0"/>
              <a:t>Use a reversible-jump MCMC approach (Green 1995)</a:t>
            </a:r>
            <a:endParaRPr lang="en-US" smtClean="0"/>
          </a:p>
        </p:txBody>
      </p:sp>
      <p:sp>
        <p:nvSpPr>
          <p:cNvPr id="25604" name="Rectangle 4"/>
          <p:cNvSpPr>
            <a:spLocks noChangeArrowheads="1"/>
          </p:cNvSpPr>
          <p:nvPr/>
        </p:nvSpPr>
        <p:spPr bwMode="auto">
          <a:xfrm>
            <a:off x="827088" y="2565623"/>
            <a:ext cx="144462" cy="790575"/>
          </a:xfrm>
          <a:prstGeom prst="rect">
            <a:avLst/>
          </a:prstGeom>
          <a:gradFill rotWithShape="1">
            <a:gsLst>
              <a:gs pos="0">
                <a:srgbClr val="0000FF"/>
              </a:gs>
              <a:gs pos="100000">
                <a:srgbClr val="FF0000"/>
              </a:gs>
            </a:gsLst>
            <a:lin ang="5400000" scaled="1"/>
          </a:gradFill>
          <a:ln w="9525">
            <a:solidFill>
              <a:schemeClr val="tx1"/>
            </a:solidFill>
            <a:miter lim="800000"/>
            <a:headEnd/>
            <a:tailEnd/>
          </a:ln>
        </p:spPr>
        <p:txBody>
          <a:bodyPr wrap="none" anchor="ctr"/>
          <a:lstStyle/>
          <a:p>
            <a:endParaRPr lang="en-GB"/>
          </a:p>
        </p:txBody>
      </p:sp>
      <p:sp>
        <p:nvSpPr>
          <p:cNvPr id="25605" name="Rectangle 5"/>
          <p:cNvSpPr>
            <a:spLocks noChangeArrowheads="1"/>
          </p:cNvSpPr>
          <p:nvPr/>
        </p:nvSpPr>
        <p:spPr bwMode="auto">
          <a:xfrm>
            <a:off x="1800225" y="2637061"/>
            <a:ext cx="1068388" cy="165100"/>
          </a:xfrm>
          <a:prstGeom prst="rect">
            <a:avLst/>
          </a:prstGeom>
          <a:solidFill>
            <a:srgbClr val="0000FF"/>
          </a:solidFill>
          <a:ln w="9525">
            <a:solidFill>
              <a:schemeClr val="tx1"/>
            </a:solidFill>
            <a:miter lim="800000"/>
            <a:headEnd/>
            <a:tailEnd/>
          </a:ln>
        </p:spPr>
        <p:txBody>
          <a:bodyPr wrap="none" anchor="ctr"/>
          <a:lstStyle/>
          <a:p>
            <a:endParaRPr lang="en-GB"/>
          </a:p>
        </p:txBody>
      </p:sp>
      <p:sp>
        <p:nvSpPr>
          <p:cNvPr id="25606" name="Rectangle 6"/>
          <p:cNvSpPr>
            <a:spLocks noChangeArrowheads="1"/>
          </p:cNvSpPr>
          <p:nvPr/>
        </p:nvSpPr>
        <p:spPr bwMode="auto">
          <a:xfrm>
            <a:off x="2868613" y="2637061"/>
            <a:ext cx="355600" cy="165100"/>
          </a:xfrm>
          <a:prstGeom prst="rect">
            <a:avLst/>
          </a:prstGeom>
          <a:solidFill>
            <a:srgbClr val="FF0066"/>
          </a:solidFill>
          <a:ln w="9525">
            <a:solidFill>
              <a:schemeClr val="tx1"/>
            </a:solidFill>
            <a:miter lim="800000"/>
            <a:headEnd/>
            <a:tailEnd/>
          </a:ln>
        </p:spPr>
        <p:txBody>
          <a:bodyPr wrap="none" anchor="ctr"/>
          <a:lstStyle/>
          <a:p>
            <a:endParaRPr lang="en-GB"/>
          </a:p>
        </p:txBody>
      </p:sp>
      <p:sp>
        <p:nvSpPr>
          <p:cNvPr id="25607" name="Rectangle 7"/>
          <p:cNvSpPr>
            <a:spLocks noChangeArrowheads="1"/>
          </p:cNvSpPr>
          <p:nvPr/>
        </p:nvSpPr>
        <p:spPr bwMode="auto">
          <a:xfrm>
            <a:off x="3224213" y="2637061"/>
            <a:ext cx="871537" cy="165100"/>
          </a:xfrm>
          <a:prstGeom prst="rect">
            <a:avLst/>
          </a:prstGeom>
          <a:solidFill>
            <a:srgbClr val="3333FF"/>
          </a:solidFill>
          <a:ln w="9525">
            <a:solidFill>
              <a:schemeClr val="tx1"/>
            </a:solidFill>
            <a:miter lim="800000"/>
            <a:headEnd/>
            <a:tailEnd/>
          </a:ln>
        </p:spPr>
        <p:txBody>
          <a:bodyPr wrap="none" anchor="ctr"/>
          <a:lstStyle/>
          <a:p>
            <a:endParaRPr lang="en-GB"/>
          </a:p>
        </p:txBody>
      </p:sp>
      <p:sp>
        <p:nvSpPr>
          <p:cNvPr id="25608" name="Rectangle 8"/>
          <p:cNvSpPr>
            <a:spLocks noChangeArrowheads="1"/>
          </p:cNvSpPr>
          <p:nvPr/>
        </p:nvSpPr>
        <p:spPr bwMode="auto">
          <a:xfrm>
            <a:off x="3976688" y="2637061"/>
            <a:ext cx="1662112" cy="165100"/>
          </a:xfrm>
          <a:prstGeom prst="rect">
            <a:avLst/>
          </a:prstGeom>
          <a:solidFill>
            <a:srgbClr val="CC00CC"/>
          </a:solidFill>
          <a:ln w="9525">
            <a:solidFill>
              <a:schemeClr val="tx1"/>
            </a:solidFill>
            <a:miter lim="800000"/>
            <a:headEnd/>
            <a:tailEnd/>
          </a:ln>
        </p:spPr>
        <p:txBody>
          <a:bodyPr wrap="none" anchor="ctr"/>
          <a:lstStyle/>
          <a:p>
            <a:endParaRPr lang="en-GB"/>
          </a:p>
        </p:txBody>
      </p:sp>
      <p:sp>
        <p:nvSpPr>
          <p:cNvPr id="25609" name="Rectangle 9"/>
          <p:cNvSpPr>
            <a:spLocks noChangeArrowheads="1"/>
          </p:cNvSpPr>
          <p:nvPr/>
        </p:nvSpPr>
        <p:spPr bwMode="auto">
          <a:xfrm>
            <a:off x="5638800" y="2637061"/>
            <a:ext cx="554038" cy="165100"/>
          </a:xfrm>
          <a:prstGeom prst="rect">
            <a:avLst/>
          </a:prstGeom>
          <a:solidFill>
            <a:srgbClr val="0000FF"/>
          </a:solidFill>
          <a:ln w="9525">
            <a:solidFill>
              <a:schemeClr val="tx1"/>
            </a:solidFill>
            <a:miter lim="800000"/>
            <a:headEnd/>
            <a:tailEnd/>
          </a:ln>
        </p:spPr>
        <p:txBody>
          <a:bodyPr wrap="none" anchor="ctr"/>
          <a:lstStyle/>
          <a:p>
            <a:endParaRPr lang="en-GB"/>
          </a:p>
        </p:txBody>
      </p:sp>
      <p:sp>
        <p:nvSpPr>
          <p:cNvPr id="25610" name="Line 10"/>
          <p:cNvSpPr>
            <a:spLocks noChangeShapeType="1"/>
          </p:cNvSpPr>
          <p:nvPr/>
        </p:nvSpPr>
        <p:spPr bwMode="auto">
          <a:xfrm>
            <a:off x="4032250" y="2852961"/>
            <a:ext cx="0" cy="144462"/>
          </a:xfrm>
          <a:prstGeom prst="line">
            <a:avLst/>
          </a:prstGeom>
          <a:noFill/>
          <a:ln w="9525">
            <a:solidFill>
              <a:schemeClr val="tx1"/>
            </a:solidFill>
            <a:round/>
            <a:headEnd/>
            <a:tailEnd type="triangle" w="med" len="med"/>
          </a:ln>
        </p:spPr>
        <p:txBody>
          <a:bodyPr/>
          <a:lstStyle/>
          <a:p>
            <a:endParaRPr lang="en-GB"/>
          </a:p>
        </p:txBody>
      </p:sp>
      <p:grpSp>
        <p:nvGrpSpPr>
          <p:cNvPr id="2" name="Group 11"/>
          <p:cNvGrpSpPr>
            <a:grpSpLocks/>
          </p:cNvGrpSpPr>
          <p:nvPr/>
        </p:nvGrpSpPr>
        <p:grpSpPr bwMode="auto">
          <a:xfrm>
            <a:off x="1800225" y="3573686"/>
            <a:ext cx="6473826" cy="657225"/>
            <a:chOff x="1134" y="1979"/>
            <a:chExt cx="4078" cy="414"/>
          </a:xfrm>
        </p:grpSpPr>
        <p:sp>
          <p:nvSpPr>
            <p:cNvPr id="25658" name="Rectangle 12"/>
            <p:cNvSpPr>
              <a:spLocks noChangeArrowheads="1"/>
            </p:cNvSpPr>
            <p:nvPr/>
          </p:nvSpPr>
          <p:spPr bwMode="auto">
            <a:xfrm>
              <a:off x="1134" y="2289"/>
              <a:ext cx="673" cy="104"/>
            </a:xfrm>
            <a:prstGeom prst="rect">
              <a:avLst/>
            </a:prstGeom>
            <a:solidFill>
              <a:srgbClr val="0000FF"/>
            </a:solidFill>
            <a:ln w="9525">
              <a:solidFill>
                <a:schemeClr val="tx1"/>
              </a:solidFill>
              <a:miter lim="800000"/>
              <a:headEnd/>
              <a:tailEnd/>
            </a:ln>
          </p:spPr>
          <p:txBody>
            <a:bodyPr wrap="none" anchor="ctr"/>
            <a:lstStyle/>
            <a:p>
              <a:endParaRPr lang="en-GB" sz="2000"/>
            </a:p>
          </p:txBody>
        </p:sp>
        <p:sp>
          <p:nvSpPr>
            <p:cNvPr id="25659" name="Rectangle 13"/>
            <p:cNvSpPr>
              <a:spLocks noChangeArrowheads="1"/>
            </p:cNvSpPr>
            <p:nvPr/>
          </p:nvSpPr>
          <p:spPr bwMode="auto">
            <a:xfrm>
              <a:off x="2580" y="2289"/>
              <a:ext cx="972" cy="104"/>
            </a:xfrm>
            <a:prstGeom prst="rect">
              <a:avLst/>
            </a:prstGeom>
            <a:solidFill>
              <a:srgbClr val="CC00CC"/>
            </a:solidFill>
            <a:ln w="9525">
              <a:solidFill>
                <a:schemeClr val="tx1"/>
              </a:solidFill>
              <a:miter lim="800000"/>
              <a:headEnd/>
              <a:tailEnd/>
            </a:ln>
          </p:spPr>
          <p:txBody>
            <a:bodyPr wrap="none" anchor="ctr"/>
            <a:lstStyle/>
            <a:p>
              <a:endParaRPr lang="en-GB" sz="2000"/>
            </a:p>
          </p:txBody>
        </p:sp>
        <p:sp>
          <p:nvSpPr>
            <p:cNvPr id="25660" name="Rectangle 14"/>
            <p:cNvSpPr>
              <a:spLocks noChangeArrowheads="1"/>
            </p:cNvSpPr>
            <p:nvPr/>
          </p:nvSpPr>
          <p:spPr bwMode="auto">
            <a:xfrm>
              <a:off x="3552" y="2289"/>
              <a:ext cx="349" cy="104"/>
            </a:xfrm>
            <a:prstGeom prst="rect">
              <a:avLst/>
            </a:prstGeom>
            <a:solidFill>
              <a:srgbClr val="0000FF"/>
            </a:solidFill>
            <a:ln w="9525">
              <a:solidFill>
                <a:schemeClr val="tx1"/>
              </a:solidFill>
              <a:miter lim="800000"/>
              <a:headEnd/>
              <a:tailEnd/>
            </a:ln>
          </p:spPr>
          <p:txBody>
            <a:bodyPr wrap="none" anchor="ctr"/>
            <a:lstStyle/>
            <a:p>
              <a:endParaRPr lang="en-GB" sz="2000"/>
            </a:p>
          </p:txBody>
        </p:sp>
        <p:sp>
          <p:nvSpPr>
            <p:cNvPr id="25661" name="Rectangle 15"/>
            <p:cNvSpPr>
              <a:spLocks noChangeArrowheads="1"/>
            </p:cNvSpPr>
            <p:nvPr/>
          </p:nvSpPr>
          <p:spPr bwMode="auto">
            <a:xfrm>
              <a:off x="2505" y="2289"/>
              <a:ext cx="99" cy="104"/>
            </a:xfrm>
            <a:prstGeom prst="rect">
              <a:avLst/>
            </a:prstGeom>
            <a:solidFill>
              <a:srgbClr val="FF0000"/>
            </a:solidFill>
            <a:ln w="9525">
              <a:solidFill>
                <a:schemeClr val="tx1"/>
              </a:solidFill>
              <a:miter lim="800000"/>
              <a:headEnd/>
              <a:tailEnd/>
            </a:ln>
          </p:spPr>
          <p:txBody>
            <a:bodyPr wrap="none" anchor="ctr"/>
            <a:lstStyle/>
            <a:p>
              <a:endParaRPr lang="en-GB" sz="2000"/>
            </a:p>
          </p:txBody>
        </p:sp>
        <p:sp>
          <p:nvSpPr>
            <p:cNvPr id="25662" name="Rectangle 16"/>
            <p:cNvSpPr>
              <a:spLocks noChangeArrowheads="1"/>
            </p:cNvSpPr>
            <p:nvPr/>
          </p:nvSpPr>
          <p:spPr bwMode="auto">
            <a:xfrm>
              <a:off x="1807" y="2289"/>
              <a:ext cx="698" cy="104"/>
            </a:xfrm>
            <a:prstGeom prst="rect">
              <a:avLst/>
            </a:prstGeom>
            <a:solidFill>
              <a:srgbClr val="9900FF"/>
            </a:solidFill>
            <a:ln w="9525">
              <a:solidFill>
                <a:schemeClr val="tx1"/>
              </a:solidFill>
              <a:miter lim="800000"/>
              <a:headEnd/>
              <a:tailEnd/>
            </a:ln>
          </p:spPr>
          <p:txBody>
            <a:bodyPr wrap="none" anchor="ctr"/>
            <a:lstStyle/>
            <a:p>
              <a:endParaRPr lang="en-GB" sz="2000"/>
            </a:p>
          </p:txBody>
        </p:sp>
        <p:sp>
          <p:nvSpPr>
            <p:cNvPr id="25663" name="Text Box 17"/>
            <p:cNvSpPr txBox="1">
              <a:spLocks noChangeArrowheads="1"/>
            </p:cNvSpPr>
            <p:nvPr/>
          </p:nvSpPr>
          <p:spPr bwMode="auto">
            <a:xfrm>
              <a:off x="4219" y="2053"/>
              <a:ext cx="993" cy="252"/>
            </a:xfrm>
            <a:prstGeom prst="rect">
              <a:avLst/>
            </a:prstGeom>
            <a:noFill/>
            <a:ln w="9525">
              <a:noFill/>
              <a:miter lim="800000"/>
              <a:headEnd/>
              <a:tailEnd/>
            </a:ln>
          </p:spPr>
          <p:txBody>
            <a:bodyPr wrap="none">
              <a:spAutoFit/>
            </a:bodyPr>
            <a:lstStyle/>
            <a:p>
              <a:r>
                <a:rPr lang="en-GB" sz="2000"/>
                <a:t>Merge blocks</a:t>
              </a:r>
            </a:p>
          </p:txBody>
        </p:sp>
        <p:sp>
          <p:nvSpPr>
            <p:cNvPr id="25664" name="Line 18"/>
            <p:cNvSpPr>
              <a:spLocks noChangeShapeType="1"/>
            </p:cNvSpPr>
            <p:nvPr/>
          </p:nvSpPr>
          <p:spPr bwMode="auto">
            <a:xfrm>
              <a:off x="2540" y="1979"/>
              <a:ext cx="0" cy="91"/>
            </a:xfrm>
            <a:prstGeom prst="line">
              <a:avLst/>
            </a:prstGeom>
            <a:noFill/>
            <a:ln w="9525">
              <a:solidFill>
                <a:schemeClr val="tx1"/>
              </a:solidFill>
              <a:round/>
              <a:headEnd/>
              <a:tailEnd type="triangle" w="med" len="med"/>
            </a:ln>
          </p:spPr>
          <p:txBody>
            <a:bodyPr/>
            <a:lstStyle/>
            <a:p>
              <a:endParaRPr lang="en-GB" sz="2000"/>
            </a:p>
          </p:txBody>
        </p:sp>
        <p:sp>
          <p:nvSpPr>
            <p:cNvPr id="25665" name="Line 19"/>
            <p:cNvSpPr>
              <a:spLocks noChangeShapeType="1"/>
            </p:cNvSpPr>
            <p:nvPr/>
          </p:nvSpPr>
          <p:spPr bwMode="auto">
            <a:xfrm>
              <a:off x="2540" y="2070"/>
              <a:ext cx="0" cy="91"/>
            </a:xfrm>
            <a:prstGeom prst="line">
              <a:avLst/>
            </a:prstGeom>
            <a:noFill/>
            <a:ln w="9525">
              <a:solidFill>
                <a:schemeClr val="tx1"/>
              </a:solidFill>
              <a:round/>
              <a:headEnd/>
              <a:tailEnd type="triangle" w="med" len="med"/>
            </a:ln>
          </p:spPr>
          <p:txBody>
            <a:bodyPr/>
            <a:lstStyle/>
            <a:p>
              <a:endParaRPr lang="en-GB" sz="2000"/>
            </a:p>
          </p:txBody>
        </p:sp>
        <p:sp>
          <p:nvSpPr>
            <p:cNvPr id="25666" name="Line 20"/>
            <p:cNvSpPr>
              <a:spLocks noChangeShapeType="1"/>
            </p:cNvSpPr>
            <p:nvPr/>
          </p:nvSpPr>
          <p:spPr bwMode="auto">
            <a:xfrm>
              <a:off x="2540" y="2160"/>
              <a:ext cx="0" cy="91"/>
            </a:xfrm>
            <a:prstGeom prst="line">
              <a:avLst/>
            </a:prstGeom>
            <a:noFill/>
            <a:ln w="9525">
              <a:solidFill>
                <a:schemeClr val="tx1"/>
              </a:solidFill>
              <a:round/>
              <a:headEnd/>
              <a:tailEnd type="triangle" w="med" len="med"/>
            </a:ln>
          </p:spPr>
          <p:txBody>
            <a:bodyPr/>
            <a:lstStyle/>
            <a:p>
              <a:endParaRPr lang="en-GB" sz="2000"/>
            </a:p>
          </p:txBody>
        </p:sp>
      </p:grpSp>
      <p:grpSp>
        <p:nvGrpSpPr>
          <p:cNvPr id="3" name="Group 21"/>
          <p:cNvGrpSpPr>
            <a:grpSpLocks/>
          </p:cNvGrpSpPr>
          <p:nvPr/>
        </p:nvGrpSpPr>
        <p:grpSpPr bwMode="auto">
          <a:xfrm>
            <a:off x="1800225" y="4292823"/>
            <a:ext cx="6911975" cy="654050"/>
            <a:chOff x="1134" y="2432"/>
            <a:chExt cx="4354" cy="412"/>
          </a:xfrm>
        </p:grpSpPr>
        <p:sp>
          <p:nvSpPr>
            <p:cNvPr id="25649" name="Rectangle 22"/>
            <p:cNvSpPr>
              <a:spLocks noChangeArrowheads="1"/>
            </p:cNvSpPr>
            <p:nvPr/>
          </p:nvSpPr>
          <p:spPr bwMode="auto">
            <a:xfrm>
              <a:off x="1134" y="2740"/>
              <a:ext cx="324" cy="104"/>
            </a:xfrm>
            <a:prstGeom prst="rect">
              <a:avLst/>
            </a:prstGeom>
            <a:solidFill>
              <a:srgbClr val="3333FF"/>
            </a:solidFill>
            <a:ln w="9525">
              <a:solidFill>
                <a:schemeClr val="tx1"/>
              </a:solidFill>
              <a:miter lim="800000"/>
              <a:headEnd/>
              <a:tailEnd/>
            </a:ln>
          </p:spPr>
          <p:txBody>
            <a:bodyPr wrap="none" anchor="ctr"/>
            <a:lstStyle/>
            <a:p>
              <a:endParaRPr lang="en-GB" sz="2000"/>
            </a:p>
          </p:txBody>
        </p:sp>
        <p:sp>
          <p:nvSpPr>
            <p:cNvPr id="25650" name="Rectangle 23"/>
            <p:cNvSpPr>
              <a:spLocks noChangeArrowheads="1"/>
            </p:cNvSpPr>
            <p:nvPr/>
          </p:nvSpPr>
          <p:spPr bwMode="auto">
            <a:xfrm>
              <a:off x="2579" y="2740"/>
              <a:ext cx="972" cy="104"/>
            </a:xfrm>
            <a:prstGeom prst="rect">
              <a:avLst/>
            </a:prstGeom>
            <a:solidFill>
              <a:srgbClr val="CC00CC"/>
            </a:solidFill>
            <a:ln w="9525">
              <a:solidFill>
                <a:schemeClr val="tx1"/>
              </a:solidFill>
              <a:miter lim="800000"/>
              <a:headEnd/>
              <a:tailEnd/>
            </a:ln>
          </p:spPr>
          <p:txBody>
            <a:bodyPr wrap="none" anchor="ctr"/>
            <a:lstStyle/>
            <a:p>
              <a:endParaRPr lang="en-GB" sz="2000"/>
            </a:p>
          </p:txBody>
        </p:sp>
        <p:sp>
          <p:nvSpPr>
            <p:cNvPr id="25651" name="Rectangle 24"/>
            <p:cNvSpPr>
              <a:spLocks noChangeArrowheads="1"/>
            </p:cNvSpPr>
            <p:nvPr/>
          </p:nvSpPr>
          <p:spPr bwMode="auto">
            <a:xfrm>
              <a:off x="3551" y="2740"/>
              <a:ext cx="349" cy="104"/>
            </a:xfrm>
            <a:prstGeom prst="rect">
              <a:avLst/>
            </a:prstGeom>
            <a:solidFill>
              <a:srgbClr val="0000FF"/>
            </a:solidFill>
            <a:ln w="9525">
              <a:solidFill>
                <a:schemeClr val="tx1"/>
              </a:solidFill>
              <a:miter lim="800000"/>
              <a:headEnd/>
              <a:tailEnd/>
            </a:ln>
          </p:spPr>
          <p:txBody>
            <a:bodyPr wrap="none" anchor="ctr"/>
            <a:lstStyle/>
            <a:p>
              <a:endParaRPr lang="en-GB" sz="2000"/>
            </a:p>
          </p:txBody>
        </p:sp>
        <p:sp>
          <p:nvSpPr>
            <p:cNvPr id="25652" name="Rectangle 25"/>
            <p:cNvSpPr>
              <a:spLocks noChangeArrowheads="1"/>
            </p:cNvSpPr>
            <p:nvPr/>
          </p:nvSpPr>
          <p:spPr bwMode="auto">
            <a:xfrm>
              <a:off x="2504" y="2740"/>
              <a:ext cx="100" cy="104"/>
            </a:xfrm>
            <a:prstGeom prst="rect">
              <a:avLst/>
            </a:prstGeom>
            <a:solidFill>
              <a:srgbClr val="FF0000"/>
            </a:solidFill>
            <a:ln w="9525">
              <a:solidFill>
                <a:schemeClr val="tx1"/>
              </a:solidFill>
              <a:miter lim="800000"/>
              <a:headEnd/>
              <a:tailEnd/>
            </a:ln>
          </p:spPr>
          <p:txBody>
            <a:bodyPr wrap="none" anchor="ctr"/>
            <a:lstStyle/>
            <a:p>
              <a:endParaRPr lang="en-GB" sz="2000"/>
            </a:p>
          </p:txBody>
        </p:sp>
        <p:sp>
          <p:nvSpPr>
            <p:cNvPr id="25653" name="Rectangle 26"/>
            <p:cNvSpPr>
              <a:spLocks noChangeArrowheads="1"/>
            </p:cNvSpPr>
            <p:nvPr/>
          </p:nvSpPr>
          <p:spPr bwMode="auto">
            <a:xfrm>
              <a:off x="1458" y="2740"/>
              <a:ext cx="1047" cy="104"/>
            </a:xfrm>
            <a:prstGeom prst="rect">
              <a:avLst/>
            </a:prstGeom>
            <a:solidFill>
              <a:srgbClr val="9900FF"/>
            </a:solidFill>
            <a:ln w="9525">
              <a:solidFill>
                <a:schemeClr val="tx1"/>
              </a:solidFill>
              <a:miter lim="800000"/>
              <a:headEnd/>
              <a:tailEnd/>
            </a:ln>
          </p:spPr>
          <p:txBody>
            <a:bodyPr wrap="none" anchor="ctr"/>
            <a:lstStyle/>
            <a:p>
              <a:endParaRPr lang="en-GB" sz="2000"/>
            </a:p>
          </p:txBody>
        </p:sp>
        <p:sp>
          <p:nvSpPr>
            <p:cNvPr id="25654" name="Text Box 27"/>
            <p:cNvSpPr txBox="1">
              <a:spLocks noChangeArrowheads="1"/>
            </p:cNvSpPr>
            <p:nvPr/>
          </p:nvSpPr>
          <p:spPr bwMode="auto">
            <a:xfrm>
              <a:off x="4219" y="2506"/>
              <a:ext cx="1269" cy="252"/>
            </a:xfrm>
            <a:prstGeom prst="rect">
              <a:avLst/>
            </a:prstGeom>
            <a:noFill/>
            <a:ln w="9525">
              <a:noFill/>
              <a:miter lim="800000"/>
              <a:headEnd/>
              <a:tailEnd/>
            </a:ln>
          </p:spPr>
          <p:txBody>
            <a:bodyPr wrap="none">
              <a:spAutoFit/>
            </a:bodyPr>
            <a:lstStyle/>
            <a:p>
              <a:r>
                <a:rPr lang="en-GB" sz="2000"/>
                <a:t>Change block size</a:t>
              </a:r>
            </a:p>
          </p:txBody>
        </p:sp>
        <p:sp>
          <p:nvSpPr>
            <p:cNvPr id="25655" name="Line 28"/>
            <p:cNvSpPr>
              <a:spLocks noChangeShapeType="1"/>
            </p:cNvSpPr>
            <p:nvPr/>
          </p:nvSpPr>
          <p:spPr bwMode="auto">
            <a:xfrm>
              <a:off x="2540" y="2432"/>
              <a:ext cx="0" cy="91"/>
            </a:xfrm>
            <a:prstGeom prst="line">
              <a:avLst/>
            </a:prstGeom>
            <a:noFill/>
            <a:ln w="9525">
              <a:solidFill>
                <a:schemeClr val="tx1"/>
              </a:solidFill>
              <a:round/>
              <a:headEnd/>
              <a:tailEnd type="triangle" w="med" len="med"/>
            </a:ln>
          </p:spPr>
          <p:txBody>
            <a:bodyPr/>
            <a:lstStyle/>
            <a:p>
              <a:endParaRPr lang="en-GB" sz="2000"/>
            </a:p>
          </p:txBody>
        </p:sp>
        <p:sp>
          <p:nvSpPr>
            <p:cNvPr id="25656" name="Line 29"/>
            <p:cNvSpPr>
              <a:spLocks noChangeShapeType="1"/>
            </p:cNvSpPr>
            <p:nvPr/>
          </p:nvSpPr>
          <p:spPr bwMode="auto">
            <a:xfrm>
              <a:off x="2540" y="2523"/>
              <a:ext cx="0" cy="91"/>
            </a:xfrm>
            <a:prstGeom prst="line">
              <a:avLst/>
            </a:prstGeom>
            <a:noFill/>
            <a:ln w="9525">
              <a:solidFill>
                <a:schemeClr val="tx1"/>
              </a:solidFill>
              <a:round/>
              <a:headEnd/>
              <a:tailEnd type="triangle" w="med" len="med"/>
            </a:ln>
          </p:spPr>
          <p:txBody>
            <a:bodyPr/>
            <a:lstStyle/>
            <a:p>
              <a:endParaRPr lang="en-GB" sz="2000"/>
            </a:p>
          </p:txBody>
        </p:sp>
        <p:sp>
          <p:nvSpPr>
            <p:cNvPr id="25657" name="Line 30"/>
            <p:cNvSpPr>
              <a:spLocks noChangeShapeType="1"/>
            </p:cNvSpPr>
            <p:nvPr/>
          </p:nvSpPr>
          <p:spPr bwMode="auto">
            <a:xfrm>
              <a:off x="2540" y="2613"/>
              <a:ext cx="0" cy="91"/>
            </a:xfrm>
            <a:prstGeom prst="line">
              <a:avLst/>
            </a:prstGeom>
            <a:noFill/>
            <a:ln w="9525">
              <a:solidFill>
                <a:schemeClr val="tx1"/>
              </a:solidFill>
              <a:round/>
              <a:headEnd/>
              <a:tailEnd type="triangle" w="med" len="med"/>
            </a:ln>
          </p:spPr>
          <p:txBody>
            <a:bodyPr/>
            <a:lstStyle/>
            <a:p>
              <a:endParaRPr lang="en-GB" sz="2000"/>
            </a:p>
          </p:txBody>
        </p:sp>
      </p:grpSp>
      <p:grpSp>
        <p:nvGrpSpPr>
          <p:cNvPr id="4" name="Group 31"/>
          <p:cNvGrpSpPr>
            <a:grpSpLocks/>
          </p:cNvGrpSpPr>
          <p:nvPr/>
        </p:nvGrpSpPr>
        <p:grpSpPr bwMode="auto">
          <a:xfrm>
            <a:off x="1800225" y="5013548"/>
            <a:ext cx="6945313" cy="647700"/>
            <a:chOff x="1134" y="2886"/>
            <a:chExt cx="4375" cy="408"/>
          </a:xfrm>
        </p:grpSpPr>
        <p:sp>
          <p:nvSpPr>
            <p:cNvPr id="25640" name="Rectangle 32"/>
            <p:cNvSpPr>
              <a:spLocks noChangeArrowheads="1"/>
            </p:cNvSpPr>
            <p:nvPr/>
          </p:nvSpPr>
          <p:spPr bwMode="auto">
            <a:xfrm>
              <a:off x="1134" y="3190"/>
              <a:ext cx="324" cy="104"/>
            </a:xfrm>
            <a:prstGeom prst="rect">
              <a:avLst/>
            </a:prstGeom>
            <a:solidFill>
              <a:srgbClr val="3333FF"/>
            </a:solidFill>
            <a:ln w="9525">
              <a:solidFill>
                <a:schemeClr val="tx1"/>
              </a:solidFill>
              <a:miter lim="800000"/>
              <a:headEnd/>
              <a:tailEnd/>
            </a:ln>
          </p:spPr>
          <p:txBody>
            <a:bodyPr wrap="none" anchor="ctr"/>
            <a:lstStyle/>
            <a:p>
              <a:endParaRPr lang="en-GB" sz="2000"/>
            </a:p>
          </p:txBody>
        </p:sp>
        <p:sp>
          <p:nvSpPr>
            <p:cNvPr id="25641" name="Rectangle 33"/>
            <p:cNvSpPr>
              <a:spLocks noChangeArrowheads="1"/>
            </p:cNvSpPr>
            <p:nvPr/>
          </p:nvSpPr>
          <p:spPr bwMode="auto">
            <a:xfrm>
              <a:off x="2579" y="3190"/>
              <a:ext cx="972" cy="104"/>
            </a:xfrm>
            <a:prstGeom prst="rect">
              <a:avLst/>
            </a:prstGeom>
            <a:solidFill>
              <a:srgbClr val="FF0066"/>
            </a:solidFill>
            <a:ln w="9525">
              <a:solidFill>
                <a:schemeClr val="tx1"/>
              </a:solidFill>
              <a:miter lim="800000"/>
              <a:headEnd/>
              <a:tailEnd/>
            </a:ln>
          </p:spPr>
          <p:txBody>
            <a:bodyPr wrap="none" anchor="ctr"/>
            <a:lstStyle/>
            <a:p>
              <a:endParaRPr lang="en-GB" sz="2000"/>
            </a:p>
          </p:txBody>
        </p:sp>
        <p:sp>
          <p:nvSpPr>
            <p:cNvPr id="25642" name="Rectangle 34"/>
            <p:cNvSpPr>
              <a:spLocks noChangeArrowheads="1"/>
            </p:cNvSpPr>
            <p:nvPr/>
          </p:nvSpPr>
          <p:spPr bwMode="auto">
            <a:xfrm>
              <a:off x="3551" y="3190"/>
              <a:ext cx="349" cy="104"/>
            </a:xfrm>
            <a:prstGeom prst="rect">
              <a:avLst/>
            </a:prstGeom>
            <a:solidFill>
              <a:srgbClr val="0000FF"/>
            </a:solidFill>
            <a:ln w="9525">
              <a:solidFill>
                <a:schemeClr val="tx1"/>
              </a:solidFill>
              <a:miter lim="800000"/>
              <a:headEnd/>
              <a:tailEnd/>
            </a:ln>
          </p:spPr>
          <p:txBody>
            <a:bodyPr wrap="none" anchor="ctr"/>
            <a:lstStyle/>
            <a:p>
              <a:endParaRPr lang="en-GB" sz="2000"/>
            </a:p>
          </p:txBody>
        </p:sp>
        <p:sp>
          <p:nvSpPr>
            <p:cNvPr id="25643" name="Rectangle 35"/>
            <p:cNvSpPr>
              <a:spLocks noChangeArrowheads="1"/>
            </p:cNvSpPr>
            <p:nvPr/>
          </p:nvSpPr>
          <p:spPr bwMode="auto">
            <a:xfrm>
              <a:off x="2504" y="3190"/>
              <a:ext cx="100" cy="104"/>
            </a:xfrm>
            <a:prstGeom prst="rect">
              <a:avLst/>
            </a:prstGeom>
            <a:solidFill>
              <a:srgbClr val="FF0000"/>
            </a:solidFill>
            <a:ln w="9525">
              <a:solidFill>
                <a:schemeClr val="tx1"/>
              </a:solidFill>
              <a:miter lim="800000"/>
              <a:headEnd/>
              <a:tailEnd/>
            </a:ln>
          </p:spPr>
          <p:txBody>
            <a:bodyPr wrap="none" anchor="ctr"/>
            <a:lstStyle/>
            <a:p>
              <a:endParaRPr lang="en-GB" sz="2000"/>
            </a:p>
          </p:txBody>
        </p:sp>
        <p:sp>
          <p:nvSpPr>
            <p:cNvPr id="25644" name="Rectangle 36"/>
            <p:cNvSpPr>
              <a:spLocks noChangeArrowheads="1"/>
            </p:cNvSpPr>
            <p:nvPr/>
          </p:nvSpPr>
          <p:spPr bwMode="auto">
            <a:xfrm>
              <a:off x="1458" y="3190"/>
              <a:ext cx="1047" cy="104"/>
            </a:xfrm>
            <a:prstGeom prst="rect">
              <a:avLst/>
            </a:prstGeom>
            <a:solidFill>
              <a:srgbClr val="9900FF"/>
            </a:solidFill>
            <a:ln w="9525">
              <a:solidFill>
                <a:schemeClr val="tx1"/>
              </a:solidFill>
              <a:miter lim="800000"/>
              <a:headEnd/>
              <a:tailEnd/>
            </a:ln>
          </p:spPr>
          <p:txBody>
            <a:bodyPr wrap="none" anchor="ctr"/>
            <a:lstStyle/>
            <a:p>
              <a:endParaRPr lang="en-GB" sz="2000"/>
            </a:p>
          </p:txBody>
        </p:sp>
        <p:sp>
          <p:nvSpPr>
            <p:cNvPr id="25645" name="Text Box 37"/>
            <p:cNvSpPr txBox="1">
              <a:spLocks noChangeArrowheads="1"/>
            </p:cNvSpPr>
            <p:nvPr/>
          </p:nvSpPr>
          <p:spPr bwMode="auto">
            <a:xfrm>
              <a:off x="4219" y="3005"/>
              <a:ext cx="1290" cy="252"/>
            </a:xfrm>
            <a:prstGeom prst="rect">
              <a:avLst/>
            </a:prstGeom>
            <a:noFill/>
            <a:ln w="9525">
              <a:noFill/>
              <a:miter lim="800000"/>
              <a:headEnd/>
              <a:tailEnd/>
            </a:ln>
          </p:spPr>
          <p:txBody>
            <a:bodyPr wrap="none">
              <a:spAutoFit/>
            </a:bodyPr>
            <a:lstStyle/>
            <a:p>
              <a:r>
                <a:rPr lang="en-GB" sz="2000"/>
                <a:t>Change block rate</a:t>
              </a:r>
            </a:p>
          </p:txBody>
        </p:sp>
        <p:sp>
          <p:nvSpPr>
            <p:cNvPr id="25646" name="Line 38"/>
            <p:cNvSpPr>
              <a:spLocks noChangeShapeType="1"/>
            </p:cNvSpPr>
            <p:nvPr/>
          </p:nvSpPr>
          <p:spPr bwMode="auto">
            <a:xfrm>
              <a:off x="2540" y="2886"/>
              <a:ext cx="0" cy="91"/>
            </a:xfrm>
            <a:prstGeom prst="line">
              <a:avLst/>
            </a:prstGeom>
            <a:noFill/>
            <a:ln w="9525">
              <a:solidFill>
                <a:schemeClr val="tx1"/>
              </a:solidFill>
              <a:round/>
              <a:headEnd/>
              <a:tailEnd type="triangle" w="med" len="med"/>
            </a:ln>
          </p:spPr>
          <p:txBody>
            <a:bodyPr/>
            <a:lstStyle/>
            <a:p>
              <a:endParaRPr lang="en-GB" sz="2000"/>
            </a:p>
          </p:txBody>
        </p:sp>
        <p:sp>
          <p:nvSpPr>
            <p:cNvPr id="25647" name="Line 39"/>
            <p:cNvSpPr>
              <a:spLocks noChangeShapeType="1"/>
            </p:cNvSpPr>
            <p:nvPr/>
          </p:nvSpPr>
          <p:spPr bwMode="auto">
            <a:xfrm>
              <a:off x="2540" y="2977"/>
              <a:ext cx="0" cy="91"/>
            </a:xfrm>
            <a:prstGeom prst="line">
              <a:avLst/>
            </a:prstGeom>
            <a:noFill/>
            <a:ln w="9525">
              <a:solidFill>
                <a:schemeClr val="tx1"/>
              </a:solidFill>
              <a:round/>
              <a:headEnd/>
              <a:tailEnd type="triangle" w="med" len="med"/>
            </a:ln>
          </p:spPr>
          <p:txBody>
            <a:bodyPr/>
            <a:lstStyle/>
            <a:p>
              <a:endParaRPr lang="en-GB" sz="2000"/>
            </a:p>
          </p:txBody>
        </p:sp>
        <p:sp>
          <p:nvSpPr>
            <p:cNvPr id="25648" name="Line 40"/>
            <p:cNvSpPr>
              <a:spLocks noChangeShapeType="1"/>
            </p:cNvSpPr>
            <p:nvPr/>
          </p:nvSpPr>
          <p:spPr bwMode="auto">
            <a:xfrm>
              <a:off x="2540" y="3067"/>
              <a:ext cx="0" cy="91"/>
            </a:xfrm>
            <a:prstGeom prst="line">
              <a:avLst/>
            </a:prstGeom>
            <a:noFill/>
            <a:ln w="9525">
              <a:solidFill>
                <a:schemeClr val="tx1"/>
              </a:solidFill>
              <a:round/>
              <a:headEnd/>
              <a:tailEnd type="triangle" w="med" len="med"/>
            </a:ln>
          </p:spPr>
          <p:txBody>
            <a:bodyPr/>
            <a:lstStyle/>
            <a:p>
              <a:endParaRPr lang="en-GB" sz="2000"/>
            </a:p>
          </p:txBody>
        </p:sp>
      </p:grpSp>
      <p:sp>
        <p:nvSpPr>
          <p:cNvPr id="25614" name="Text Box 41"/>
          <p:cNvSpPr txBox="1">
            <a:spLocks noChangeArrowheads="1"/>
          </p:cNvSpPr>
          <p:nvPr/>
        </p:nvSpPr>
        <p:spPr bwMode="auto">
          <a:xfrm>
            <a:off x="158750" y="2440211"/>
            <a:ext cx="649537" cy="400110"/>
          </a:xfrm>
          <a:prstGeom prst="rect">
            <a:avLst/>
          </a:prstGeom>
          <a:noFill/>
          <a:ln w="9525">
            <a:noFill/>
            <a:miter lim="800000"/>
            <a:headEnd/>
            <a:tailEnd/>
          </a:ln>
        </p:spPr>
        <p:txBody>
          <a:bodyPr wrap="none">
            <a:spAutoFit/>
          </a:bodyPr>
          <a:lstStyle/>
          <a:p>
            <a:r>
              <a:rPr lang="en-GB" sz="2000"/>
              <a:t>Cold</a:t>
            </a:r>
          </a:p>
        </p:txBody>
      </p:sp>
      <p:sp>
        <p:nvSpPr>
          <p:cNvPr id="25615" name="Text Box 42"/>
          <p:cNvSpPr txBox="1">
            <a:spLocks noChangeArrowheads="1"/>
          </p:cNvSpPr>
          <p:nvPr/>
        </p:nvSpPr>
        <p:spPr bwMode="auto">
          <a:xfrm>
            <a:off x="273050" y="3068861"/>
            <a:ext cx="566181" cy="400110"/>
          </a:xfrm>
          <a:prstGeom prst="rect">
            <a:avLst/>
          </a:prstGeom>
          <a:noFill/>
          <a:ln w="9525">
            <a:noFill/>
            <a:miter lim="800000"/>
            <a:headEnd/>
            <a:tailEnd/>
          </a:ln>
        </p:spPr>
        <p:txBody>
          <a:bodyPr wrap="none">
            <a:spAutoFit/>
          </a:bodyPr>
          <a:lstStyle/>
          <a:p>
            <a:r>
              <a:rPr lang="en-GB" sz="2000"/>
              <a:t>Hot</a:t>
            </a:r>
          </a:p>
        </p:txBody>
      </p:sp>
      <p:sp>
        <p:nvSpPr>
          <p:cNvPr id="25616" name="Line 43"/>
          <p:cNvSpPr>
            <a:spLocks noChangeShapeType="1"/>
          </p:cNvSpPr>
          <p:nvPr/>
        </p:nvSpPr>
        <p:spPr bwMode="auto">
          <a:xfrm>
            <a:off x="1835150" y="2421161"/>
            <a:ext cx="0" cy="215900"/>
          </a:xfrm>
          <a:prstGeom prst="line">
            <a:avLst/>
          </a:prstGeom>
          <a:noFill/>
          <a:ln w="38100">
            <a:solidFill>
              <a:srgbClr val="FF0000"/>
            </a:solidFill>
            <a:round/>
            <a:headEnd/>
            <a:tailEnd type="triangle" w="med" len="med"/>
          </a:ln>
        </p:spPr>
        <p:txBody>
          <a:bodyPr/>
          <a:lstStyle/>
          <a:p>
            <a:endParaRPr lang="en-GB"/>
          </a:p>
        </p:txBody>
      </p:sp>
      <p:sp>
        <p:nvSpPr>
          <p:cNvPr id="25617" name="Line 44"/>
          <p:cNvSpPr>
            <a:spLocks noChangeShapeType="1"/>
          </p:cNvSpPr>
          <p:nvPr/>
        </p:nvSpPr>
        <p:spPr bwMode="auto">
          <a:xfrm>
            <a:off x="2339975" y="2421161"/>
            <a:ext cx="0" cy="215900"/>
          </a:xfrm>
          <a:prstGeom prst="line">
            <a:avLst/>
          </a:prstGeom>
          <a:noFill/>
          <a:ln w="38100">
            <a:solidFill>
              <a:srgbClr val="FF0000"/>
            </a:solidFill>
            <a:round/>
            <a:headEnd/>
            <a:tailEnd type="triangle" w="med" len="med"/>
          </a:ln>
        </p:spPr>
        <p:txBody>
          <a:bodyPr/>
          <a:lstStyle/>
          <a:p>
            <a:endParaRPr lang="en-GB"/>
          </a:p>
        </p:txBody>
      </p:sp>
      <p:sp>
        <p:nvSpPr>
          <p:cNvPr id="25618" name="Line 45"/>
          <p:cNvSpPr>
            <a:spLocks noChangeShapeType="1"/>
          </p:cNvSpPr>
          <p:nvPr/>
        </p:nvSpPr>
        <p:spPr bwMode="auto">
          <a:xfrm>
            <a:off x="2555875" y="2421161"/>
            <a:ext cx="0" cy="215900"/>
          </a:xfrm>
          <a:prstGeom prst="line">
            <a:avLst/>
          </a:prstGeom>
          <a:noFill/>
          <a:ln w="38100">
            <a:solidFill>
              <a:srgbClr val="FF0000"/>
            </a:solidFill>
            <a:round/>
            <a:headEnd/>
            <a:tailEnd type="triangle" w="med" len="med"/>
          </a:ln>
        </p:spPr>
        <p:txBody>
          <a:bodyPr/>
          <a:lstStyle/>
          <a:p>
            <a:endParaRPr lang="en-GB"/>
          </a:p>
        </p:txBody>
      </p:sp>
      <p:sp>
        <p:nvSpPr>
          <p:cNvPr id="25619" name="Line 46"/>
          <p:cNvSpPr>
            <a:spLocks noChangeShapeType="1"/>
          </p:cNvSpPr>
          <p:nvPr/>
        </p:nvSpPr>
        <p:spPr bwMode="auto">
          <a:xfrm>
            <a:off x="2843213" y="2421161"/>
            <a:ext cx="0" cy="215900"/>
          </a:xfrm>
          <a:prstGeom prst="line">
            <a:avLst/>
          </a:prstGeom>
          <a:noFill/>
          <a:ln w="38100">
            <a:solidFill>
              <a:srgbClr val="FF0000"/>
            </a:solidFill>
            <a:round/>
            <a:headEnd/>
            <a:tailEnd type="triangle" w="med" len="med"/>
          </a:ln>
        </p:spPr>
        <p:txBody>
          <a:bodyPr/>
          <a:lstStyle/>
          <a:p>
            <a:endParaRPr lang="en-GB"/>
          </a:p>
        </p:txBody>
      </p:sp>
      <p:sp>
        <p:nvSpPr>
          <p:cNvPr id="25620" name="Line 47"/>
          <p:cNvSpPr>
            <a:spLocks noChangeShapeType="1"/>
          </p:cNvSpPr>
          <p:nvPr/>
        </p:nvSpPr>
        <p:spPr bwMode="auto">
          <a:xfrm>
            <a:off x="3203575" y="2421161"/>
            <a:ext cx="0" cy="215900"/>
          </a:xfrm>
          <a:prstGeom prst="line">
            <a:avLst/>
          </a:prstGeom>
          <a:noFill/>
          <a:ln w="38100">
            <a:solidFill>
              <a:srgbClr val="FF0000"/>
            </a:solidFill>
            <a:round/>
            <a:headEnd/>
            <a:tailEnd type="triangle" w="med" len="med"/>
          </a:ln>
        </p:spPr>
        <p:txBody>
          <a:bodyPr/>
          <a:lstStyle/>
          <a:p>
            <a:endParaRPr lang="en-GB"/>
          </a:p>
        </p:txBody>
      </p:sp>
      <p:sp>
        <p:nvSpPr>
          <p:cNvPr id="25621" name="Line 48"/>
          <p:cNvSpPr>
            <a:spLocks noChangeShapeType="1"/>
          </p:cNvSpPr>
          <p:nvPr/>
        </p:nvSpPr>
        <p:spPr bwMode="auto">
          <a:xfrm>
            <a:off x="3348038" y="2421161"/>
            <a:ext cx="0" cy="215900"/>
          </a:xfrm>
          <a:prstGeom prst="line">
            <a:avLst/>
          </a:prstGeom>
          <a:noFill/>
          <a:ln w="38100">
            <a:solidFill>
              <a:srgbClr val="FF0000"/>
            </a:solidFill>
            <a:round/>
            <a:headEnd/>
            <a:tailEnd type="triangle" w="med" len="med"/>
          </a:ln>
        </p:spPr>
        <p:txBody>
          <a:bodyPr/>
          <a:lstStyle/>
          <a:p>
            <a:endParaRPr lang="en-GB"/>
          </a:p>
        </p:txBody>
      </p:sp>
      <p:sp>
        <p:nvSpPr>
          <p:cNvPr id="25622" name="Line 49"/>
          <p:cNvSpPr>
            <a:spLocks noChangeShapeType="1"/>
          </p:cNvSpPr>
          <p:nvPr/>
        </p:nvSpPr>
        <p:spPr bwMode="auto">
          <a:xfrm>
            <a:off x="3995738" y="2421161"/>
            <a:ext cx="0" cy="215900"/>
          </a:xfrm>
          <a:prstGeom prst="line">
            <a:avLst/>
          </a:prstGeom>
          <a:noFill/>
          <a:ln w="38100">
            <a:solidFill>
              <a:srgbClr val="FF0000"/>
            </a:solidFill>
            <a:round/>
            <a:headEnd/>
            <a:tailEnd type="triangle" w="med" len="med"/>
          </a:ln>
        </p:spPr>
        <p:txBody>
          <a:bodyPr/>
          <a:lstStyle/>
          <a:p>
            <a:endParaRPr lang="en-GB"/>
          </a:p>
        </p:txBody>
      </p:sp>
      <p:sp>
        <p:nvSpPr>
          <p:cNvPr id="25623" name="Line 50"/>
          <p:cNvSpPr>
            <a:spLocks noChangeShapeType="1"/>
          </p:cNvSpPr>
          <p:nvPr/>
        </p:nvSpPr>
        <p:spPr bwMode="auto">
          <a:xfrm>
            <a:off x="4140200" y="2421161"/>
            <a:ext cx="0" cy="215900"/>
          </a:xfrm>
          <a:prstGeom prst="line">
            <a:avLst/>
          </a:prstGeom>
          <a:noFill/>
          <a:ln w="38100">
            <a:solidFill>
              <a:srgbClr val="FF0000"/>
            </a:solidFill>
            <a:round/>
            <a:headEnd/>
            <a:tailEnd type="triangle" w="med" len="med"/>
          </a:ln>
        </p:spPr>
        <p:txBody>
          <a:bodyPr/>
          <a:lstStyle/>
          <a:p>
            <a:endParaRPr lang="en-GB"/>
          </a:p>
        </p:txBody>
      </p:sp>
      <p:sp>
        <p:nvSpPr>
          <p:cNvPr id="25624" name="Line 51"/>
          <p:cNvSpPr>
            <a:spLocks noChangeShapeType="1"/>
          </p:cNvSpPr>
          <p:nvPr/>
        </p:nvSpPr>
        <p:spPr bwMode="auto">
          <a:xfrm>
            <a:off x="4500563" y="2421161"/>
            <a:ext cx="0" cy="215900"/>
          </a:xfrm>
          <a:prstGeom prst="line">
            <a:avLst/>
          </a:prstGeom>
          <a:noFill/>
          <a:ln w="38100">
            <a:solidFill>
              <a:srgbClr val="FF0000"/>
            </a:solidFill>
            <a:round/>
            <a:headEnd/>
            <a:tailEnd type="triangle" w="med" len="med"/>
          </a:ln>
        </p:spPr>
        <p:txBody>
          <a:bodyPr/>
          <a:lstStyle/>
          <a:p>
            <a:endParaRPr lang="en-GB"/>
          </a:p>
        </p:txBody>
      </p:sp>
      <p:sp>
        <p:nvSpPr>
          <p:cNvPr id="25625" name="Line 52"/>
          <p:cNvSpPr>
            <a:spLocks noChangeShapeType="1"/>
          </p:cNvSpPr>
          <p:nvPr/>
        </p:nvSpPr>
        <p:spPr bwMode="auto">
          <a:xfrm>
            <a:off x="5651500" y="2421161"/>
            <a:ext cx="0" cy="215900"/>
          </a:xfrm>
          <a:prstGeom prst="line">
            <a:avLst/>
          </a:prstGeom>
          <a:noFill/>
          <a:ln w="38100">
            <a:solidFill>
              <a:srgbClr val="FF0000"/>
            </a:solidFill>
            <a:round/>
            <a:headEnd/>
            <a:tailEnd type="triangle" w="med" len="med"/>
          </a:ln>
        </p:spPr>
        <p:txBody>
          <a:bodyPr/>
          <a:lstStyle/>
          <a:p>
            <a:endParaRPr lang="en-GB"/>
          </a:p>
        </p:txBody>
      </p:sp>
      <p:sp>
        <p:nvSpPr>
          <p:cNvPr id="25626" name="Line 53"/>
          <p:cNvSpPr>
            <a:spLocks noChangeShapeType="1"/>
          </p:cNvSpPr>
          <p:nvPr/>
        </p:nvSpPr>
        <p:spPr bwMode="auto">
          <a:xfrm>
            <a:off x="5867400" y="2421161"/>
            <a:ext cx="0" cy="215900"/>
          </a:xfrm>
          <a:prstGeom prst="line">
            <a:avLst/>
          </a:prstGeom>
          <a:noFill/>
          <a:ln w="38100">
            <a:solidFill>
              <a:srgbClr val="FF0000"/>
            </a:solidFill>
            <a:round/>
            <a:headEnd/>
            <a:tailEnd type="triangle" w="med" len="med"/>
          </a:ln>
        </p:spPr>
        <p:txBody>
          <a:bodyPr/>
          <a:lstStyle/>
          <a:p>
            <a:endParaRPr lang="en-GB"/>
          </a:p>
        </p:txBody>
      </p:sp>
      <p:sp>
        <p:nvSpPr>
          <p:cNvPr id="25627" name="Line 54"/>
          <p:cNvSpPr>
            <a:spLocks noChangeShapeType="1"/>
          </p:cNvSpPr>
          <p:nvPr/>
        </p:nvSpPr>
        <p:spPr bwMode="auto">
          <a:xfrm>
            <a:off x="6156325" y="2421161"/>
            <a:ext cx="0" cy="215900"/>
          </a:xfrm>
          <a:prstGeom prst="line">
            <a:avLst/>
          </a:prstGeom>
          <a:noFill/>
          <a:ln w="38100">
            <a:solidFill>
              <a:srgbClr val="FF0000"/>
            </a:solidFill>
            <a:round/>
            <a:headEnd/>
            <a:tailEnd type="triangle" w="med" len="med"/>
          </a:ln>
        </p:spPr>
        <p:txBody>
          <a:bodyPr/>
          <a:lstStyle/>
          <a:p>
            <a:endParaRPr lang="en-GB"/>
          </a:p>
        </p:txBody>
      </p:sp>
      <p:sp>
        <p:nvSpPr>
          <p:cNvPr id="25628" name="Text Box 55"/>
          <p:cNvSpPr txBox="1">
            <a:spLocks noChangeArrowheads="1"/>
          </p:cNvSpPr>
          <p:nvPr/>
        </p:nvSpPr>
        <p:spPr bwMode="auto">
          <a:xfrm>
            <a:off x="6659563" y="2348136"/>
            <a:ext cx="1604927" cy="400110"/>
          </a:xfrm>
          <a:prstGeom prst="rect">
            <a:avLst/>
          </a:prstGeom>
          <a:noFill/>
          <a:ln w="9525">
            <a:noFill/>
            <a:miter lim="800000"/>
            <a:headEnd/>
            <a:tailEnd/>
          </a:ln>
        </p:spPr>
        <p:txBody>
          <a:bodyPr wrap="none">
            <a:spAutoFit/>
          </a:bodyPr>
          <a:lstStyle/>
          <a:p>
            <a:r>
              <a:rPr lang="en-GB" sz="2000">
                <a:solidFill>
                  <a:srgbClr val="FF3300"/>
                </a:solidFill>
              </a:rPr>
              <a:t>SNP positions</a:t>
            </a:r>
          </a:p>
        </p:txBody>
      </p:sp>
      <p:sp>
        <p:nvSpPr>
          <p:cNvPr id="25629" name="Rectangle 56"/>
          <p:cNvSpPr>
            <a:spLocks noChangeArrowheads="1"/>
          </p:cNvSpPr>
          <p:nvPr/>
        </p:nvSpPr>
        <p:spPr bwMode="auto">
          <a:xfrm>
            <a:off x="0" y="3618136"/>
            <a:ext cx="9144000" cy="0"/>
          </a:xfrm>
          <a:prstGeom prst="rect">
            <a:avLst/>
          </a:prstGeom>
          <a:noFill/>
          <a:ln w="9525">
            <a:noFill/>
            <a:miter lim="800000"/>
            <a:headEnd/>
            <a:tailEnd/>
          </a:ln>
        </p:spPr>
        <p:txBody>
          <a:bodyPr wrap="none" anchor="ctr">
            <a:spAutoFit/>
          </a:bodyPr>
          <a:lstStyle/>
          <a:p>
            <a:endParaRPr lang="en-GB"/>
          </a:p>
        </p:txBody>
      </p:sp>
      <p:grpSp>
        <p:nvGrpSpPr>
          <p:cNvPr id="5" name="Group 57"/>
          <p:cNvGrpSpPr>
            <a:grpSpLocks/>
          </p:cNvGrpSpPr>
          <p:nvPr/>
        </p:nvGrpSpPr>
        <p:grpSpPr bwMode="auto">
          <a:xfrm>
            <a:off x="1800225" y="2924398"/>
            <a:ext cx="6230938" cy="596900"/>
            <a:chOff x="1134" y="1570"/>
            <a:chExt cx="3925" cy="376"/>
          </a:xfrm>
        </p:grpSpPr>
        <p:sp>
          <p:nvSpPr>
            <p:cNvPr id="25631" name="Rectangle 58"/>
            <p:cNvSpPr>
              <a:spLocks noChangeArrowheads="1"/>
            </p:cNvSpPr>
            <p:nvPr/>
          </p:nvSpPr>
          <p:spPr bwMode="auto">
            <a:xfrm>
              <a:off x="1134" y="1839"/>
              <a:ext cx="673" cy="104"/>
            </a:xfrm>
            <a:prstGeom prst="rect">
              <a:avLst/>
            </a:prstGeom>
            <a:solidFill>
              <a:srgbClr val="0000FF"/>
            </a:solidFill>
            <a:ln w="9525">
              <a:solidFill>
                <a:schemeClr val="tx1"/>
              </a:solidFill>
              <a:miter lim="800000"/>
              <a:headEnd/>
              <a:tailEnd/>
            </a:ln>
          </p:spPr>
          <p:txBody>
            <a:bodyPr wrap="none" anchor="ctr"/>
            <a:lstStyle/>
            <a:p>
              <a:endParaRPr lang="en-GB" sz="2000"/>
            </a:p>
          </p:txBody>
        </p:sp>
        <p:sp>
          <p:nvSpPr>
            <p:cNvPr id="25632" name="Rectangle 59"/>
            <p:cNvSpPr>
              <a:spLocks noChangeArrowheads="1"/>
            </p:cNvSpPr>
            <p:nvPr/>
          </p:nvSpPr>
          <p:spPr bwMode="auto">
            <a:xfrm>
              <a:off x="1807" y="1839"/>
              <a:ext cx="224" cy="104"/>
            </a:xfrm>
            <a:prstGeom prst="rect">
              <a:avLst/>
            </a:prstGeom>
            <a:solidFill>
              <a:srgbClr val="FF0066"/>
            </a:solidFill>
            <a:ln w="9525">
              <a:solidFill>
                <a:schemeClr val="tx1"/>
              </a:solidFill>
              <a:miter lim="800000"/>
              <a:headEnd/>
              <a:tailEnd/>
            </a:ln>
          </p:spPr>
          <p:txBody>
            <a:bodyPr wrap="none" anchor="ctr"/>
            <a:lstStyle/>
            <a:p>
              <a:endParaRPr lang="en-GB" sz="2000"/>
            </a:p>
          </p:txBody>
        </p:sp>
        <p:sp>
          <p:nvSpPr>
            <p:cNvPr id="25633" name="Rectangle 60"/>
            <p:cNvSpPr>
              <a:spLocks noChangeArrowheads="1"/>
            </p:cNvSpPr>
            <p:nvPr/>
          </p:nvSpPr>
          <p:spPr bwMode="auto">
            <a:xfrm>
              <a:off x="2031" y="1839"/>
              <a:ext cx="549" cy="104"/>
            </a:xfrm>
            <a:prstGeom prst="rect">
              <a:avLst/>
            </a:prstGeom>
            <a:solidFill>
              <a:srgbClr val="3333FF"/>
            </a:solidFill>
            <a:ln w="9525">
              <a:solidFill>
                <a:schemeClr val="tx1"/>
              </a:solidFill>
              <a:miter lim="800000"/>
              <a:headEnd/>
              <a:tailEnd/>
            </a:ln>
          </p:spPr>
          <p:txBody>
            <a:bodyPr wrap="none" anchor="ctr"/>
            <a:lstStyle/>
            <a:p>
              <a:endParaRPr lang="en-GB" sz="2000"/>
            </a:p>
          </p:txBody>
        </p:sp>
        <p:sp>
          <p:nvSpPr>
            <p:cNvPr id="25634" name="Rectangle 61"/>
            <p:cNvSpPr>
              <a:spLocks noChangeArrowheads="1"/>
            </p:cNvSpPr>
            <p:nvPr/>
          </p:nvSpPr>
          <p:spPr bwMode="auto">
            <a:xfrm>
              <a:off x="2580" y="1839"/>
              <a:ext cx="972" cy="104"/>
            </a:xfrm>
            <a:prstGeom prst="rect">
              <a:avLst/>
            </a:prstGeom>
            <a:solidFill>
              <a:srgbClr val="9900FF"/>
            </a:solidFill>
            <a:ln w="9525">
              <a:solidFill>
                <a:schemeClr val="tx1"/>
              </a:solidFill>
              <a:miter lim="800000"/>
              <a:headEnd/>
              <a:tailEnd/>
            </a:ln>
          </p:spPr>
          <p:txBody>
            <a:bodyPr wrap="none" anchor="ctr"/>
            <a:lstStyle/>
            <a:p>
              <a:endParaRPr lang="en-GB" sz="2000"/>
            </a:p>
          </p:txBody>
        </p:sp>
        <p:sp>
          <p:nvSpPr>
            <p:cNvPr id="25635" name="Rectangle 62"/>
            <p:cNvSpPr>
              <a:spLocks noChangeArrowheads="1"/>
            </p:cNvSpPr>
            <p:nvPr/>
          </p:nvSpPr>
          <p:spPr bwMode="auto">
            <a:xfrm>
              <a:off x="3552" y="1839"/>
              <a:ext cx="349" cy="104"/>
            </a:xfrm>
            <a:prstGeom prst="rect">
              <a:avLst/>
            </a:prstGeom>
            <a:solidFill>
              <a:srgbClr val="0000FF"/>
            </a:solidFill>
            <a:ln w="9525">
              <a:solidFill>
                <a:schemeClr val="tx1"/>
              </a:solidFill>
              <a:miter lim="800000"/>
              <a:headEnd/>
              <a:tailEnd/>
            </a:ln>
          </p:spPr>
          <p:txBody>
            <a:bodyPr wrap="none" anchor="ctr"/>
            <a:lstStyle/>
            <a:p>
              <a:endParaRPr lang="en-GB" sz="2000"/>
            </a:p>
          </p:txBody>
        </p:sp>
        <p:sp>
          <p:nvSpPr>
            <p:cNvPr id="25636" name="Text Box 63"/>
            <p:cNvSpPr txBox="1">
              <a:spLocks noChangeArrowheads="1"/>
            </p:cNvSpPr>
            <p:nvPr/>
          </p:nvSpPr>
          <p:spPr bwMode="auto">
            <a:xfrm>
              <a:off x="4206" y="1570"/>
              <a:ext cx="853" cy="252"/>
            </a:xfrm>
            <a:prstGeom prst="rect">
              <a:avLst/>
            </a:prstGeom>
            <a:noFill/>
            <a:ln w="9525">
              <a:noFill/>
              <a:miter lim="800000"/>
              <a:headEnd/>
              <a:tailEnd/>
            </a:ln>
          </p:spPr>
          <p:txBody>
            <a:bodyPr wrap="none">
              <a:spAutoFit/>
            </a:bodyPr>
            <a:lstStyle/>
            <a:p>
              <a:r>
                <a:rPr lang="en-GB" sz="2000"/>
                <a:t>Split blocks</a:t>
              </a:r>
            </a:p>
          </p:txBody>
        </p:sp>
        <p:sp>
          <p:nvSpPr>
            <p:cNvPr id="25637" name="Line 64"/>
            <p:cNvSpPr>
              <a:spLocks noChangeShapeType="1"/>
            </p:cNvSpPr>
            <p:nvPr/>
          </p:nvSpPr>
          <p:spPr bwMode="auto">
            <a:xfrm>
              <a:off x="2540" y="1616"/>
              <a:ext cx="0" cy="91"/>
            </a:xfrm>
            <a:prstGeom prst="line">
              <a:avLst/>
            </a:prstGeom>
            <a:noFill/>
            <a:ln w="9525">
              <a:solidFill>
                <a:schemeClr val="tx1"/>
              </a:solidFill>
              <a:round/>
              <a:headEnd/>
              <a:tailEnd type="triangle" w="med" len="med"/>
            </a:ln>
          </p:spPr>
          <p:txBody>
            <a:bodyPr/>
            <a:lstStyle/>
            <a:p>
              <a:endParaRPr lang="en-GB" sz="2000"/>
            </a:p>
          </p:txBody>
        </p:sp>
        <p:sp>
          <p:nvSpPr>
            <p:cNvPr id="25638" name="Line 65"/>
            <p:cNvSpPr>
              <a:spLocks noChangeShapeType="1"/>
            </p:cNvSpPr>
            <p:nvPr/>
          </p:nvSpPr>
          <p:spPr bwMode="auto">
            <a:xfrm>
              <a:off x="2540" y="1706"/>
              <a:ext cx="0" cy="91"/>
            </a:xfrm>
            <a:prstGeom prst="line">
              <a:avLst/>
            </a:prstGeom>
            <a:noFill/>
            <a:ln w="9525">
              <a:solidFill>
                <a:schemeClr val="tx1"/>
              </a:solidFill>
              <a:round/>
              <a:headEnd/>
              <a:tailEnd type="triangle" w="med" len="med"/>
            </a:ln>
          </p:spPr>
          <p:txBody>
            <a:bodyPr/>
            <a:lstStyle/>
            <a:p>
              <a:endParaRPr lang="en-GB" sz="2000"/>
            </a:p>
          </p:txBody>
        </p:sp>
        <p:sp>
          <p:nvSpPr>
            <p:cNvPr id="25639" name="Rectangle 66"/>
            <p:cNvSpPr>
              <a:spLocks noChangeArrowheads="1"/>
            </p:cNvSpPr>
            <p:nvPr/>
          </p:nvSpPr>
          <p:spPr bwMode="auto">
            <a:xfrm>
              <a:off x="2509" y="1842"/>
              <a:ext cx="99" cy="104"/>
            </a:xfrm>
            <a:prstGeom prst="rect">
              <a:avLst/>
            </a:prstGeom>
            <a:solidFill>
              <a:srgbClr val="FF0000"/>
            </a:solidFill>
            <a:ln w="9525">
              <a:solidFill>
                <a:schemeClr val="tx1"/>
              </a:solidFill>
              <a:miter lim="800000"/>
              <a:headEnd/>
              <a:tailEnd/>
            </a:ln>
          </p:spPr>
          <p:txBody>
            <a:bodyPr wrap="none" anchor="ctr"/>
            <a:lstStyle/>
            <a:p>
              <a:endParaRPr lang="en-GB" sz="20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la_animated.gif"/>
          <p:cNvPicPr>
            <a:picLocks noGrp="1" noChangeAspect="1"/>
          </p:cNvPicPr>
          <p:nvPr>
            <p:ph idx="1"/>
          </p:nvPr>
        </p:nvPicPr>
        <p:blipFill>
          <a:blip r:embed="rId2" cstate="print"/>
          <a:stretch>
            <a:fillRect/>
          </a:stretch>
        </p:blipFill>
        <p:spPr>
          <a:xfrm>
            <a:off x="1730821" y="587821"/>
            <a:ext cx="5937523" cy="593752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4" name="Rectangle 8"/>
          <p:cNvSpPr>
            <a:spLocks noGrp="1" noChangeArrowheads="1"/>
          </p:cNvSpPr>
          <p:nvPr>
            <p:ph type="title"/>
          </p:nvPr>
        </p:nvSpPr>
        <p:spPr>
          <a:xfrm>
            <a:off x="250825" y="274638"/>
            <a:ext cx="8229600" cy="850900"/>
          </a:xfrm>
          <a:noFill/>
          <a:ln/>
        </p:spPr>
        <p:txBody>
          <a:bodyPr>
            <a:noAutofit/>
          </a:bodyPr>
          <a:lstStyle/>
          <a:p>
            <a:r>
              <a:rPr lang="en-GB" sz="3200" dirty="0"/>
              <a:t>Strong concordance between fine-scale rate estimates from sperm and genetic variation</a:t>
            </a:r>
            <a:endParaRPr lang="en-US" sz="3200" dirty="0"/>
          </a:p>
        </p:txBody>
      </p:sp>
      <p:pic>
        <p:nvPicPr>
          <p:cNvPr id="86033" name="Picture 17"/>
          <p:cNvPicPr>
            <a:picLocks noChangeAspect="1" noChangeArrowheads="1"/>
          </p:cNvPicPr>
          <p:nvPr/>
        </p:nvPicPr>
        <p:blipFill>
          <a:blip r:embed="rId2" cstate="print"/>
          <a:srcRect b="36401"/>
          <a:stretch>
            <a:fillRect/>
          </a:stretch>
        </p:blipFill>
        <p:spPr bwMode="auto">
          <a:xfrm>
            <a:off x="779463" y="1484784"/>
            <a:ext cx="7680325" cy="3816350"/>
          </a:xfrm>
          <a:prstGeom prst="rect">
            <a:avLst/>
          </a:prstGeom>
          <a:noFill/>
          <a:ln w="9525">
            <a:noFill/>
            <a:miter lim="800000"/>
            <a:headEnd/>
            <a:tailEnd/>
          </a:ln>
          <a:effectLst/>
        </p:spPr>
      </p:pic>
      <p:grpSp>
        <p:nvGrpSpPr>
          <p:cNvPr id="2" name="Group 21"/>
          <p:cNvGrpSpPr>
            <a:grpSpLocks/>
          </p:cNvGrpSpPr>
          <p:nvPr/>
        </p:nvGrpSpPr>
        <p:grpSpPr bwMode="auto">
          <a:xfrm>
            <a:off x="1763713" y="2133278"/>
            <a:ext cx="7356474" cy="4200525"/>
            <a:chOff x="1111" y="1616"/>
            <a:chExt cx="4634" cy="2646"/>
          </a:xfrm>
        </p:grpSpPr>
        <p:sp>
          <p:nvSpPr>
            <p:cNvPr id="86034" name="Freeform 18"/>
            <p:cNvSpPr>
              <a:spLocks/>
            </p:cNvSpPr>
            <p:nvPr/>
          </p:nvSpPr>
          <p:spPr bwMode="auto">
            <a:xfrm>
              <a:off x="1111" y="1616"/>
              <a:ext cx="3402" cy="726"/>
            </a:xfrm>
            <a:custGeom>
              <a:avLst/>
              <a:gdLst/>
              <a:ahLst/>
              <a:cxnLst>
                <a:cxn ang="0">
                  <a:pos x="0" y="1758"/>
                </a:cxn>
                <a:cxn ang="0">
                  <a:pos x="265" y="1758"/>
                </a:cxn>
                <a:cxn ang="0">
                  <a:pos x="277" y="1758"/>
                </a:cxn>
                <a:cxn ang="0">
                  <a:pos x="283" y="1758"/>
                </a:cxn>
                <a:cxn ang="0">
                  <a:pos x="283" y="1322"/>
                </a:cxn>
                <a:cxn ang="0">
                  <a:pos x="289" y="1322"/>
                </a:cxn>
                <a:cxn ang="0">
                  <a:pos x="289" y="1250"/>
                </a:cxn>
                <a:cxn ang="0">
                  <a:pos x="289" y="1358"/>
                </a:cxn>
                <a:cxn ang="0">
                  <a:pos x="295" y="1358"/>
                </a:cxn>
                <a:cxn ang="0">
                  <a:pos x="295" y="1758"/>
                </a:cxn>
                <a:cxn ang="0">
                  <a:pos x="301" y="1758"/>
                </a:cxn>
                <a:cxn ang="0">
                  <a:pos x="313" y="1758"/>
                </a:cxn>
                <a:cxn ang="0">
                  <a:pos x="325" y="1758"/>
                </a:cxn>
                <a:cxn ang="0">
                  <a:pos x="331" y="1758"/>
                </a:cxn>
                <a:cxn ang="0">
                  <a:pos x="331" y="1166"/>
                </a:cxn>
                <a:cxn ang="0">
                  <a:pos x="337" y="1166"/>
                </a:cxn>
                <a:cxn ang="0">
                  <a:pos x="337" y="802"/>
                </a:cxn>
                <a:cxn ang="0">
                  <a:pos x="343" y="808"/>
                </a:cxn>
                <a:cxn ang="0">
                  <a:pos x="343" y="1166"/>
                </a:cxn>
                <a:cxn ang="0">
                  <a:pos x="349" y="1166"/>
                </a:cxn>
                <a:cxn ang="0">
                  <a:pos x="349" y="1758"/>
                </a:cxn>
                <a:cxn ang="0">
                  <a:pos x="355" y="1758"/>
                </a:cxn>
                <a:cxn ang="0">
                  <a:pos x="367" y="1758"/>
                </a:cxn>
                <a:cxn ang="0">
                  <a:pos x="415" y="1758"/>
                </a:cxn>
                <a:cxn ang="0">
                  <a:pos x="433" y="1758"/>
                </a:cxn>
                <a:cxn ang="0">
                  <a:pos x="433" y="754"/>
                </a:cxn>
                <a:cxn ang="0">
                  <a:pos x="439" y="754"/>
                </a:cxn>
                <a:cxn ang="0">
                  <a:pos x="439" y="42"/>
                </a:cxn>
                <a:cxn ang="0">
                  <a:pos x="445" y="42"/>
                </a:cxn>
                <a:cxn ang="0">
                  <a:pos x="445" y="0"/>
                </a:cxn>
                <a:cxn ang="0">
                  <a:pos x="445" y="162"/>
                </a:cxn>
                <a:cxn ang="0">
                  <a:pos x="451" y="162"/>
                </a:cxn>
                <a:cxn ang="0">
                  <a:pos x="451" y="999"/>
                </a:cxn>
                <a:cxn ang="0">
                  <a:pos x="457" y="999"/>
                </a:cxn>
                <a:cxn ang="0">
                  <a:pos x="457" y="1758"/>
                </a:cxn>
                <a:cxn ang="0">
                  <a:pos x="470" y="1758"/>
                </a:cxn>
                <a:cxn ang="0">
                  <a:pos x="1228" y="1758"/>
                </a:cxn>
                <a:cxn ang="0">
                  <a:pos x="1240" y="1758"/>
                </a:cxn>
                <a:cxn ang="0">
                  <a:pos x="1247" y="1758"/>
                </a:cxn>
                <a:cxn ang="0">
                  <a:pos x="1247" y="1202"/>
                </a:cxn>
                <a:cxn ang="0">
                  <a:pos x="1253" y="1202"/>
                </a:cxn>
                <a:cxn ang="0">
                  <a:pos x="1253" y="843"/>
                </a:cxn>
                <a:cxn ang="0">
                  <a:pos x="1259" y="849"/>
                </a:cxn>
                <a:cxn ang="0">
                  <a:pos x="1259" y="1202"/>
                </a:cxn>
                <a:cxn ang="0">
                  <a:pos x="1265" y="1202"/>
                </a:cxn>
                <a:cxn ang="0">
                  <a:pos x="1265" y="1758"/>
                </a:cxn>
                <a:cxn ang="0">
                  <a:pos x="1271" y="1758"/>
                </a:cxn>
                <a:cxn ang="0">
                  <a:pos x="1283" y="1758"/>
                </a:cxn>
                <a:cxn ang="0">
                  <a:pos x="1289" y="1758"/>
                </a:cxn>
                <a:cxn ang="0">
                  <a:pos x="1289" y="802"/>
                </a:cxn>
                <a:cxn ang="0">
                  <a:pos x="1295" y="802"/>
                </a:cxn>
                <a:cxn ang="0">
                  <a:pos x="1295" y="359"/>
                </a:cxn>
                <a:cxn ang="0">
                  <a:pos x="1301" y="353"/>
                </a:cxn>
                <a:cxn ang="0">
                  <a:pos x="1301" y="640"/>
                </a:cxn>
                <a:cxn ang="0">
                  <a:pos x="1307" y="640"/>
                </a:cxn>
                <a:cxn ang="0">
                  <a:pos x="1307" y="1758"/>
                </a:cxn>
                <a:cxn ang="0">
                  <a:pos x="1313" y="1758"/>
                </a:cxn>
                <a:cxn ang="0">
                  <a:pos x="1325" y="1758"/>
                </a:cxn>
                <a:cxn ang="0">
                  <a:pos x="2529" y="1758"/>
                </a:cxn>
                <a:cxn ang="0">
                  <a:pos x="2548" y="1758"/>
                </a:cxn>
                <a:cxn ang="0">
                  <a:pos x="2548" y="580"/>
                </a:cxn>
                <a:cxn ang="0">
                  <a:pos x="2560" y="580"/>
                </a:cxn>
                <a:cxn ang="0">
                  <a:pos x="2560" y="1758"/>
                </a:cxn>
              </a:cxnLst>
              <a:rect l="0" t="0" r="r" b="b"/>
              <a:pathLst>
                <a:path w="2560" h="1758">
                  <a:moveTo>
                    <a:pt x="0" y="1758"/>
                  </a:moveTo>
                  <a:lnTo>
                    <a:pt x="265" y="1758"/>
                  </a:lnTo>
                  <a:lnTo>
                    <a:pt x="277" y="1758"/>
                  </a:lnTo>
                  <a:lnTo>
                    <a:pt x="283" y="1758"/>
                  </a:lnTo>
                  <a:lnTo>
                    <a:pt x="283" y="1322"/>
                  </a:lnTo>
                  <a:lnTo>
                    <a:pt x="289" y="1322"/>
                  </a:lnTo>
                  <a:lnTo>
                    <a:pt x="289" y="1250"/>
                  </a:lnTo>
                  <a:lnTo>
                    <a:pt x="289" y="1358"/>
                  </a:lnTo>
                  <a:lnTo>
                    <a:pt x="295" y="1358"/>
                  </a:lnTo>
                  <a:lnTo>
                    <a:pt x="295" y="1758"/>
                  </a:lnTo>
                  <a:lnTo>
                    <a:pt x="301" y="1758"/>
                  </a:lnTo>
                  <a:lnTo>
                    <a:pt x="313" y="1758"/>
                  </a:lnTo>
                  <a:lnTo>
                    <a:pt x="325" y="1758"/>
                  </a:lnTo>
                  <a:lnTo>
                    <a:pt x="331" y="1758"/>
                  </a:lnTo>
                  <a:lnTo>
                    <a:pt x="331" y="1166"/>
                  </a:lnTo>
                  <a:lnTo>
                    <a:pt x="337" y="1166"/>
                  </a:lnTo>
                  <a:lnTo>
                    <a:pt x="337" y="802"/>
                  </a:lnTo>
                  <a:lnTo>
                    <a:pt x="343" y="808"/>
                  </a:lnTo>
                  <a:lnTo>
                    <a:pt x="343" y="1166"/>
                  </a:lnTo>
                  <a:lnTo>
                    <a:pt x="349" y="1166"/>
                  </a:lnTo>
                  <a:lnTo>
                    <a:pt x="349" y="1758"/>
                  </a:lnTo>
                  <a:lnTo>
                    <a:pt x="355" y="1758"/>
                  </a:lnTo>
                  <a:lnTo>
                    <a:pt x="367" y="1758"/>
                  </a:lnTo>
                  <a:lnTo>
                    <a:pt x="415" y="1758"/>
                  </a:lnTo>
                  <a:lnTo>
                    <a:pt x="433" y="1758"/>
                  </a:lnTo>
                  <a:lnTo>
                    <a:pt x="433" y="754"/>
                  </a:lnTo>
                  <a:lnTo>
                    <a:pt x="439" y="754"/>
                  </a:lnTo>
                  <a:lnTo>
                    <a:pt x="439" y="42"/>
                  </a:lnTo>
                  <a:lnTo>
                    <a:pt x="445" y="42"/>
                  </a:lnTo>
                  <a:lnTo>
                    <a:pt x="445" y="0"/>
                  </a:lnTo>
                  <a:lnTo>
                    <a:pt x="445" y="162"/>
                  </a:lnTo>
                  <a:lnTo>
                    <a:pt x="451" y="162"/>
                  </a:lnTo>
                  <a:lnTo>
                    <a:pt x="451" y="999"/>
                  </a:lnTo>
                  <a:lnTo>
                    <a:pt x="457" y="999"/>
                  </a:lnTo>
                  <a:lnTo>
                    <a:pt x="457" y="1758"/>
                  </a:lnTo>
                  <a:lnTo>
                    <a:pt x="470" y="1758"/>
                  </a:lnTo>
                  <a:lnTo>
                    <a:pt x="1228" y="1758"/>
                  </a:lnTo>
                  <a:lnTo>
                    <a:pt x="1240" y="1758"/>
                  </a:lnTo>
                  <a:lnTo>
                    <a:pt x="1247" y="1758"/>
                  </a:lnTo>
                  <a:lnTo>
                    <a:pt x="1247" y="1202"/>
                  </a:lnTo>
                  <a:lnTo>
                    <a:pt x="1253" y="1202"/>
                  </a:lnTo>
                  <a:lnTo>
                    <a:pt x="1253" y="843"/>
                  </a:lnTo>
                  <a:lnTo>
                    <a:pt x="1259" y="849"/>
                  </a:lnTo>
                  <a:lnTo>
                    <a:pt x="1259" y="1202"/>
                  </a:lnTo>
                  <a:lnTo>
                    <a:pt x="1265" y="1202"/>
                  </a:lnTo>
                  <a:lnTo>
                    <a:pt x="1265" y="1758"/>
                  </a:lnTo>
                  <a:lnTo>
                    <a:pt x="1271" y="1758"/>
                  </a:lnTo>
                  <a:lnTo>
                    <a:pt x="1283" y="1758"/>
                  </a:lnTo>
                  <a:lnTo>
                    <a:pt x="1289" y="1758"/>
                  </a:lnTo>
                  <a:lnTo>
                    <a:pt x="1289" y="802"/>
                  </a:lnTo>
                  <a:lnTo>
                    <a:pt x="1295" y="802"/>
                  </a:lnTo>
                  <a:lnTo>
                    <a:pt x="1295" y="359"/>
                  </a:lnTo>
                  <a:lnTo>
                    <a:pt x="1301" y="353"/>
                  </a:lnTo>
                  <a:lnTo>
                    <a:pt x="1301" y="640"/>
                  </a:lnTo>
                  <a:lnTo>
                    <a:pt x="1307" y="640"/>
                  </a:lnTo>
                  <a:lnTo>
                    <a:pt x="1307" y="1758"/>
                  </a:lnTo>
                  <a:lnTo>
                    <a:pt x="1313" y="1758"/>
                  </a:lnTo>
                  <a:lnTo>
                    <a:pt x="1325" y="1758"/>
                  </a:lnTo>
                  <a:lnTo>
                    <a:pt x="2529" y="1758"/>
                  </a:lnTo>
                  <a:lnTo>
                    <a:pt x="2548" y="1758"/>
                  </a:lnTo>
                  <a:lnTo>
                    <a:pt x="2548" y="580"/>
                  </a:lnTo>
                  <a:lnTo>
                    <a:pt x="2560" y="580"/>
                  </a:lnTo>
                  <a:lnTo>
                    <a:pt x="2560" y="1758"/>
                  </a:lnTo>
                </a:path>
              </a:pathLst>
            </a:custGeom>
            <a:noFill/>
            <a:ln w="0">
              <a:solidFill>
                <a:srgbClr val="FF6600"/>
              </a:solidFill>
              <a:prstDash val="solid"/>
              <a:round/>
              <a:headEnd/>
              <a:tailEnd/>
            </a:ln>
          </p:spPr>
          <p:txBody>
            <a:bodyPr/>
            <a:lstStyle/>
            <a:p>
              <a:endParaRPr lang="en-GB" sz="2000" b="1"/>
            </a:p>
          </p:txBody>
        </p:sp>
        <p:sp>
          <p:nvSpPr>
            <p:cNvPr id="86035" name="Text Box 19"/>
            <p:cNvSpPr txBox="1">
              <a:spLocks noChangeArrowheads="1"/>
            </p:cNvSpPr>
            <p:nvPr/>
          </p:nvSpPr>
          <p:spPr bwMode="auto">
            <a:xfrm>
              <a:off x="3696" y="3816"/>
              <a:ext cx="2049" cy="446"/>
            </a:xfrm>
            <a:prstGeom prst="rect">
              <a:avLst/>
            </a:prstGeom>
            <a:noFill/>
            <a:ln w="9525">
              <a:noFill/>
              <a:miter lim="800000"/>
              <a:headEnd/>
              <a:tailEnd/>
            </a:ln>
            <a:effectLst/>
          </p:spPr>
          <p:txBody>
            <a:bodyPr wrap="none">
              <a:spAutoFit/>
            </a:bodyPr>
            <a:lstStyle/>
            <a:p>
              <a:r>
                <a:rPr lang="en-GB" sz="2000" b="1">
                  <a:solidFill>
                    <a:srgbClr val="FF0000"/>
                  </a:solidFill>
                </a:rPr>
                <a:t>Rates estimated from sperm </a:t>
              </a:r>
            </a:p>
            <a:p>
              <a:r>
                <a:rPr lang="en-GB" sz="2000" b="1">
                  <a:solidFill>
                    <a:srgbClr val="FF0000"/>
                  </a:solidFill>
                </a:rPr>
                <a:t>Jeffreys et al (2001)</a:t>
              </a:r>
            </a:p>
          </p:txBody>
        </p:sp>
      </p:grpSp>
      <p:sp>
        <p:nvSpPr>
          <p:cNvPr id="86036" name="Text Box 20"/>
          <p:cNvSpPr txBox="1">
            <a:spLocks noChangeArrowheads="1"/>
          </p:cNvSpPr>
          <p:nvPr/>
        </p:nvSpPr>
        <p:spPr bwMode="auto">
          <a:xfrm>
            <a:off x="323850" y="5661248"/>
            <a:ext cx="4305538" cy="707886"/>
          </a:xfrm>
          <a:prstGeom prst="rect">
            <a:avLst/>
          </a:prstGeom>
          <a:noFill/>
          <a:ln w="9525">
            <a:noFill/>
            <a:miter lim="800000"/>
            <a:headEnd/>
            <a:tailEnd/>
          </a:ln>
          <a:effectLst/>
        </p:spPr>
        <p:txBody>
          <a:bodyPr wrap="none">
            <a:spAutoFit/>
          </a:bodyPr>
          <a:lstStyle/>
          <a:p>
            <a:r>
              <a:rPr lang="en-GB" sz="2000" b="1">
                <a:solidFill>
                  <a:srgbClr val="0000FF"/>
                </a:solidFill>
              </a:rPr>
              <a:t>Rates estimated from genetic variation</a:t>
            </a:r>
          </a:p>
          <a:p>
            <a:r>
              <a:rPr lang="en-GB" sz="2000" b="1">
                <a:solidFill>
                  <a:srgbClr val="0000FF"/>
                </a:solidFill>
              </a:rPr>
              <a:t>McVean et al (2004)</a:t>
            </a:r>
          </a:p>
        </p:txBody>
      </p:sp>
      <p:sp>
        <p:nvSpPr>
          <p:cNvPr id="9" name="Title 92"/>
          <p:cNvSpPr txBox="1">
            <a:spLocks/>
          </p:cNvSpPr>
          <p:nvPr/>
        </p:nvSpPr>
        <p:spPr bwMode="auto">
          <a:xfrm>
            <a:off x="-36512" y="-13741"/>
            <a:ext cx="9180512" cy="706437"/>
          </a:xfrm>
          <a:prstGeom prst="rect">
            <a:avLst/>
          </a:prstGeom>
          <a:solidFill>
            <a:schemeClr val="accent2">
              <a:lumMod val="5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800" kern="0" dirty="0" smtClean="0">
                <a:solidFill>
                  <a:schemeClr val="bg1"/>
                </a:solidFill>
                <a:latin typeface="+mj-lt"/>
                <a:ea typeface="+mj-ea"/>
                <a:cs typeface="+mj-cs"/>
              </a:rPr>
              <a:t>Fine-scale validation of the method</a:t>
            </a:r>
            <a:endParaRPr kumimoji="0" lang="en-GB" sz="2800" b="0"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90" name="Text Box 14"/>
          <p:cNvSpPr txBox="1">
            <a:spLocks noChangeArrowheads="1"/>
          </p:cNvSpPr>
          <p:nvPr/>
        </p:nvSpPr>
        <p:spPr bwMode="auto">
          <a:xfrm>
            <a:off x="3276600" y="6256338"/>
            <a:ext cx="5750998" cy="400110"/>
          </a:xfrm>
          <a:prstGeom prst="rect">
            <a:avLst/>
          </a:prstGeom>
          <a:noFill/>
          <a:ln w="9525">
            <a:noFill/>
            <a:miter lim="800000"/>
            <a:headEnd/>
            <a:tailEnd/>
          </a:ln>
          <a:effectLst/>
        </p:spPr>
        <p:txBody>
          <a:bodyPr wrap="none">
            <a:spAutoFit/>
          </a:bodyPr>
          <a:lstStyle/>
          <a:p>
            <a:r>
              <a:rPr lang="en-GB" sz="2000"/>
              <a:t>2Mb correlation between Perlegen and deCODE rates</a:t>
            </a:r>
          </a:p>
        </p:txBody>
      </p:sp>
      <p:pic>
        <p:nvPicPr>
          <p:cNvPr id="101391" name="Picture 15"/>
          <p:cNvPicPr>
            <a:picLocks noChangeAspect="1" noChangeArrowheads="1"/>
          </p:cNvPicPr>
          <p:nvPr/>
        </p:nvPicPr>
        <p:blipFill>
          <a:blip r:embed="rId2" cstate="print"/>
          <a:srcRect/>
          <a:stretch>
            <a:fillRect/>
          </a:stretch>
        </p:blipFill>
        <p:spPr bwMode="auto">
          <a:xfrm>
            <a:off x="971550" y="1341438"/>
            <a:ext cx="6553200" cy="4921250"/>
          </a:xfrm>
          <a:prstGeom prst="rect">
            <a:avLst/>
          </a:prstGeom>
          <a:noFill/>
          <a:ln w="9525">
            <a:noFill/>
            <a:miter lim="800000"/>
            <a:headEnd/>
            <a:tailEnd/>
          </a:ln>
          <a:effectLst/>
        </p:spPr>
      </p:pic>
      <p:sp>
        <p:nvSpPr>
          <p:cNvPr id="5" name="Title 4"/>
          <p:cNvSpPr>
            <a:spLocks noGrp="1"/>
          </p:cNvSpPr>
          <p:nvPr>
            <p:ph type="title"/>
          </p:nvPr>
        </p:nvSpPr>
        <p:spPr/>
        <p:txBody>
          <a:bodyPr/>
          <a:lstStyle/>
          <a:p>
            <a:r>
              <a:rPr lang="en-GB" dirty="0" smtClean="0"/>
              <a:t>Broad-scale validation of the method</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hotspots to PRDM9</a:t>
            </a:r>
            <a:endParaRPr lang="en-GB" dirty="0"/>
          </a:p>
        </p:txBody>
      </p:sp>
      <p:pic>
        <p:nvPicPr>
          <p:cNvPr id="4" name="Picture 4" descr="chr12ratesandhots"/>
          <p:cNvPicPr>
            <a:picLocks noChangeAspect="1" noChangeArrowheads="1"/>
          </p:cNvPicPr>
          <p:nvPr/>
        </p:nvPicPr>
        <p:blipFill>
          <a:blip r:embed="rId2" cstate="print"/>
          <a:srcRect/>
          <a:stretch>
            <a:fillRect/>
          </a:stretch>
        </p:blipFill>
        <p:spPr bwMode="auto">
          <a:xfrm>
            <a:off x="0" y="1124744"/>
            <a:ext cx="5132935" cy="3294698"/>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5796136" y="1988840"/>
            <a:ext cx="2935228" cy="2894798"/>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1979712" y="5445224"/>
            <a:ext cx="6087620" cy="11379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Genome sequences of entire populations</a:t>
            </a:r>
            <a:endParaRPr lang="en-GB" dirty="0"/>
          </a:p>
        </p:txBody>
      </p:sp>
      <p:pic>
        <p:nvPicPr>
          <p:cNvPr id="4" name="Picture 3" descr="IMG_0225.jpg"/>
          <p:cNvPicPr>
            <a:picLocks noChangeAspect="1"/>
          </p:cNvPicPr>
          <p:nvPr/>
        </p:nvPicPr>
        <p:blipFill>
          <a:blip r:embed="rId2" cstate="print"/>
          <a:stretch>
            <a:fillRect/>
          </a:stretch>
        </p:blipFill>
        <p:spPr>
          <a:xfrm>
            <a:off x="1440160" y="1268760"/>
            <a:ext cx="5940152" cy="445511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Dating haplotypes with genetic length</a:t>
            </a:r>
            <a:endParaRPr lang="en-GB" dirty="0"/>
          </a:p>
        </p:txBody>
      </p:sp>
      <p:pic>
        <p:nvPicPr>
          <p:cNvPr id="69634" name="Picture 2"/>
          <p:cNvPicPr>
            <a:picLocks noChangeAspect="1" noChangeArrowheads="1"/>
          </p:cNvPicPr>
          <p:nvPr/>
        </p:nvPicPr>
        <p:blipFill>
          <a:blip r:embed="rId2" cstate="print"/>
          <a:srcRect/>
          <a:stretch>
            <a:fillRect/>
          </a:stretch>
        </p:blipFill>
        <p:spPr bwMode="auto">
          <a:xfrm>
            <a:off x="251520" y="980728"/>
            <a:ext cx="5599137" cy="5589582"/>
          </a:xfrm>
          <a:prstGeom prst="rect">
            <a:avLst/>
          </a:prstGeom>
          <a:noFill/>
          <a:ln w="9525">
            <a:noFill/>
            <a:miter lim="800000"/>
            <a:headEnd/>
            <a:tailEnd/>
          </a:ln>
        </p:spPr>
      </p:pic>
      <p:sp>
        <p:nvSpPr>
          <p:cNvPr id="7" name="TextBox 6"/>
          <p:cNvSpPr txBox="1"/>
          <p:nvPr/>
        </p:nvSpPr>
        <p:spPr>
          <a:xfrm>
            <a:off x="5652120" y="2420888"/>
            <a:ext cx="3096345" cy="1569660"/>
          </a:xfrm>
          <a:prstGeom prst="rect">
            <a:avLst/>
          </a:prstGeom>
          <a:noFill/>
        </p:spPr>
        <p:txBody>
          <a:bodyPr wrap="square" rtlCol="0">
            <a:spAutoFit/>
          </a:bodyPr>
          <a:lstStyle/>
          <a:p>
            <a:r>
              <a:rPr lang="en-GB" dirty="0" smtClean="0"/>
              <a:t>Genetic distance over which MRCA for two sequences extends</a:t>
            </a:r>
          </a:p>
          <a:p>
            <a:r>
              <a:rPr lang="en-GB" dirty="0" smtClean="0"/>
              <a:t>~ Gamma(2, 1/</a:t>
            </a:r>
            <a:r>
              <a:rPr lang="en-GB" i="1" dirty="0" err="1" smtClean="0"/>
              <a:t>t</a:t>
            </a:r>
            <a:r>
              <a:rPr lang="en-GB" baseline="-25000" dirty="0" err="1" smtClean="0"/>
              <a:t>CO</a:t>
            </a:r>
            <a:r>
              <a:rPr lang="en-GB" dirty="0" smtClean="0"/>
              <a:t>) </a:t>
            </a:r>
            <a:endParaRPr lang="en-GB" dirty="0"/>
          </a:p>
        </p:txBody>
      </p:sp>
      <p:sp>
        <p:nvSpPr>
          <p:cNvPr id="9" name="Oval 8"/>
          <p:cNvSpPr/>
          <p:nvPr/>
        </p:nvSpPr>
        <p:spPr>
          <a:xfrm>
            <a:off x="3707904" y="566124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923928" y="566124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flipV="1">
            <a:off x="3779912" y="4653136"/>
            <a:ext cx="0" cy="864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79912" y="4653136"/>
            <a:ext cx="1440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923928" y="4653136"/>
            <a:ext cx="0" cy="864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nvSpPr>
        <p:spPr bwMode="auto">
          <a:xfrm>
            <a:off x="-18256" y="1628800"/>
            <a:ext cx="9180512" cy="1080120"/>
          </a:xfrm>
          <a:prstGeom prst="rect">
            <a:avLst/>
          </a:prstGeom>
          <a:solidFill>
            <a:schemeClr val="accent2">
              <a:lumMod val="5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0">
                <a:solidFill>
                  <a:schemeClr val="bg1"/>
                </a:solidFill>
                <a:latin typeface="+mj-lt"/>
                <a:ea typeface="+mj-ea"/>
                <a:cs typeface="+mj-cs"/>
              </a:defRPr>
            </a:lvl1pPr>
            <a:lvl2pPr algn="l" rtl="0" fontAlgn="base">
              <a:spcBef>
                <a:spcPct val="0"/>
              </a:spcBef>
              <a:spcAft>
                <a:spcPct val="0"/>
              </a:spcAft>
              <a:defRPr sz="2800" b="1">
                <a:solidFill>
                  <a:srgbClr val="336699"/>
                </a:solidFill>
                <a:latin typeface="Calibri" pitchFamily="34" charset="0"/>
              </a:defRPr>
            </a:lvl2pPr>
            <a:lvl3pPr algn="l" rtl="0" fontAlgn="base">
              <a:spcBef>
                <a:spcPct val="0"/>
              </a:spcBef>
              <a:spcAft>
                <a:spcPct val="0"/>
              </a:spcAft>
              <a:defRPr sz="2800" b="1">
                <a:solidFill>
                  <a:srgbClr val="336699"/>
                </a:solidFill>
                <a:latin typeface="Calibri" pitchFamily="34" charset="0"/>
              </a:defRPr>
            </a:lvl3pPr>
            <a:lvl4pPr algn="l" rtl="0" fontAlgn="base">
              <a:spcBef>
                <a:spcPct val="0"/>
              </a:spcBef>
              <a:spcAft>
                <a:spcPct val="0"/>
              </a:spcAft>
              <a:defRPr sz="2800" b="1">
                <a:solidFill>
                  <a:srgbClr val="336699"/>
                </a:solidFill>
                <a:latin typeface="Calibri" pitchFamily="34" charset="0"/>
              </a:defRPr>
            </a:lvl4pPr>
            <a:lvl5pPr algn="l" rtl="0" fontAlgn="base">
              <a:spcBef>
                <a:spcPct val="0"/>
              </a:spcBef>
              <a:spcAft>
                <a:spcPct val="0"/>
              </a:spcAft>
              <a:defRPr sz="2800" b="1">
                <a:solidFill>
                  <a:srgbClr val="336699"/>
                </a:solidFill>
                <a:latin typeface="Calibri" pitchFamily="34" charset="0"/>
              </a:defRPr>
            </a:lvl5pPr>
            <a:lvl6pPr marL="457200" algn="l" rtl="0" fontAlgn="base">
              <a:spcBef>
                <a:spcPct val="0"/>
              </a:spcBef>
              <a:spcAft>
                <a:spcPct val="0"/>
              </a:spcAft>
              <a:defRPr sz="2800" b="1">
                <a:solidFill>
                  <a:srgbClr val="336699"/>
                </a:solidFill>
                <a:latin typeface="Calibri" pitchFamily="34" charset="0"/>
              </a:defRPr>
            </a:lvl6pPr>
            <a:lvl7pPr marL="914400" algn="l" rtl="0" fontAlgn="base">
              <a:spcBef>
                <a:spcPct val="0"/>
              </a:spcBef>
              <a:spcAft>
                <a:spcPct val="0"/>
              </a:spcAft>
              <a:defRPr sz="2800" b="1">
                <a:solidFill>
                  <a:srgbClr val="336699"/>
                </a:solidFill>
                <a:latin typeface="Calibri" pitchFamily="34" charset="0"/>
              </a:defRPr>
            </a:lvl7pPr>
            <a:lvl8pPr marL="1371600" algn="l" rtl="0" fontAlgn="base">
              <a:spcBef>
                <a:spcPct val="0"/>
              </a:spcBef>
              <a:spcAft>
                <a:spcPct val="0"/>
              </a:spcAft>
              <a:defRPr sz="2800" b="1">
                <a:solidFill>
                  <a:srgbClr val="336699"/>
                </a:solidFill>
                <a:latin typeface="Calibri" pitchFamily="34" charset="0"/>
              </a:defRPr>
            </a:lvl8pPr>
            <a:lvl9pPr marL="1828800" algn="l" rtl="0" fontAlgn="base">
              <a:spcBef>
                <a:spcPct val="0"/>
              </a:spcBef>
              <a:spcAft>
                <a:spcPct val="0"/>
              </a:spcAft>
              <a:defRPr sz="2800" b="1">
                <a:solidFill>
                  <a:srgbClr val="336699"/>
                </a:solidFill>
                <a:latin typeface="Calibri" pitchFamily="34" charset="0"/>
              </a:defRPr>
            </a:lvl9pPr>
          </a:lstStyle>
          <a:p>
            <a:r>
              <a:rPr lang="en-GB" sz="4000" dirty="0" smtClean="0"/>
              <a:t>The human ARG</a:t>
            </a:r>
            <a:endParaRPr lang="en-GB" sz="4000" dirty="0"/>
          </a:p>
        </p:txBody>
      </p:sp>
      <p:pic>
        <p:nvPicPr>
          <p:cNvPr id="5" name="Picture 4"/>
          <p:cNvPicPr>
            <a:picLocks noChangeAspect="1"/>
          </p:cNvPicPr>
          <p:nvPr/>
        </p:nvPicPr>
        <p:blipFill>
          <a:blip r:embed="rId2" cstate="print">
            <a:alphaModFix/>
          </a:blip>
          <a:stretch>
            <a:fillRect/>
          </a:stretch>
        </p:blipFill>
        <p:spPr>
          <a:xfrm>
            <a:off x="5868144" y="3717032"/>
            <a:ext cx="2621780" cy="2198318"/>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1000 Genomes Project</a:t>
            </a:r>
            <a:endParaRPr lang="en-GB" dirty="0"/>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cstate="print"/>
          <a:srcRect/>
          <a:stretch>
            <a:fillRect/>
          </a:stretch>
        </p:blipFill>
        <p:spPr bwMode="auto">
          <a:xfrm>
            <a:off x="304800" y="852636"/>
            <a:ext cx="8534400" cy="560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1000 Genomes Project design</a:t>
            </a:r>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1907704" y="1124744"/>
            <a:ext cx="5239494" cy="53407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14480" y="1714488"/>
            <a:ext cx="5286412" cy="14287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714480" y="2000240"/>
            <a:ext cx="5286412" cy="142876"/>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27"/>
          <p:cNvGrpSpPr/>
          <p:nvPr/>
        </p:nvGrpSpPr>
        <p:grpSpPr>
          <a:xfrm>
            <a:off x="1000100" y="1214422"/>
            <a:ext cx="5867440" cy="1357322"/>
            <a:chOff x="1000100" y="1214422"/>
            <a:chExt cx="5867440" cy="1357322"/>
          </a:xfrm>
        </p:grpSpPr>
        <p:cxnSp>
          <p:nvCxnSpPr>
            <p:cNvPr id="6" name="Straight Connector 5"/>
            <p:cNvCxnSpPr/>
            <p:nvPr/>
          </p:nvCxnSpPr>
          <p:spPr>
            <a:xfrm>
              <a:off x="2714612" y="1500174"/>
              <a:ext cx="71438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428992" y="1428736"/>
              <a:ext cx="428628" cy="1428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428860" y="1428736"/>
              <a:ext cx="428628" cy="1428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a:off x="3143240" y="1285860"/>
              <a:ext cx="71438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857620" y="1214422"/>
              <a:ext cx="428628" cy="1428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857488" y="1214422"/>
              <a:ext cx="428628" cy="1428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p:nvPr/>
          </p:nvCxnSpPr>
          <p:spPr>
            <a:xfrm>
              <a:off x="3857620" y="2285992"/>
              <a:ext cx="71438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572000" y="2214554"/>
              <a:ext cx="428628" cy="1428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571868" y="2214554"/>
              <a:ext cx="428628" cy="1428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1285852" y="2285992"/>
              <a:ext cx="71438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000232" y="2214554"/>
              <a:ext cx="428628" cy="1428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000100" y="2214554"/>
              <a:ext cx="428628" cy="1428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p:cNvCxnSpPr/>
            <p:nvPr/>
          </p:nvCxnSpPr>
          <p:spPr>
            <a:xfrm>
              <a:off x="5572132" y="1500174"/>
              <a:ext cx="71438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286512" y="1428736"/>
              <a:ext cx="428628" cy="1428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5286380" y="1428736"/>
              <a:ext cx="428628" cy="1428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p:cNvCxnSpPr/>
            <p:nvPr/>
          </p:nvCxnSpPr>
          <p:spPr>
            <a:xfrm>
              <a:off x="5724532" y="2285992"/>
              <a:ext cx="71438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438912" y="2214554"/>
              <a:ext cx="428628" cy="1428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5438780" y="2214554"/>
              <a:ext cx="428628" cy="1428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p:cNvCxnSpPr/>
            <p:nvPr/>
          </p:nvCxnSpPr>
          <p:spPr>
            <a:xfrm>
              <a:off x="5000628" y="2500306"/>
              <a:ext cx="71438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715008" y="2428868"/>
              <a:ext cx="428628" cy="1428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4714876" y="2428868"/>
              <a:ext cx="428628" cy="1428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Box 26"/>
          <p:cNvSpPr txBox="1"/>
          <p:nvPr/>
        </p:nvSpPr>
        <p:spPr>
          <a:xfrm>
            <a:off x="7358082" y="1500174"/>
            <a:ext cx="1596912" cy="461665"/>
          </a:xfrm>
          <a:prstGeom prst="rect">
            <a:avLst/>
          </a:prstGeom>
          <a:noFill/>
        </p:spPr>
        <p:txBody>
          <a:bodyPr wrap="none" rtlCol="0">
            <a:spAutoFit/>
          </a:bodyPr>
          <a:lstStyle/>
          <a:p>
            <a:r>
              <a:rPr lang="en-GB" dirty="0" smtClean="0"/>
              <a:t>Haplotypes</a:t>
            </a:r>
            <a:endParaRPr lang="en-GB" dirty="0"/>
          </a:p>
        </p:txBody>
      </p:sp>
      <p:grpSp>
        <p:nvGrpSpPr>
          <p:cNvPr id="5" name="Group 39"/>
          <p:cNvGrpSpPr/>
          <p:nvPr/>
        </p:nvGrpSpPr>
        <p:grpSpPr>
          <a:xfrm>
            <a:off x="1714480" y="2786058"/>
            <a:ext cx="5286412" cy="3571900"/>
            <a:chOff x="1714480" y="2786058"/>
            <a:chExt cx="5286412" cy="3571900"/>
          </a:xfrm>
        </p:grpSpPr>
        <p:sp>
          <p:nvSpPr>
            <p:cNvPr id="29" name="Rectangle 28"/>
            <p:cNvSpPr/>
            <p:nvPr/>
          </p:nvSpPr>
          <p:spPr>
            <a:xfrm>
              <a:off x="1714480" y="2786058"/>
              <a:ext cx="5286412" cy="14287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1714480" y="3071810"/>
              <a:ext cx="5286412" cy="14287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1714480" y="3571876"/>
              <a:ext cx="5286412" cy="142876"/>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1714480" y="3857628"/>
              <a:ext cx="5286412" cy="14287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1714480" y="4357694"/>
              <a:ext cx="5286412" cy="14287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1714480" y="4643446"/>
              <a:ext cx="5286412" cy="14287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1714480" y="5143512"/>
              <a:ext cx="5286412" cy="14287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1714480" y="5429264"/>
              <a:ext cx="5286412" cy="142876"/>
            </a:xfrm>
            <a:prstGeom prst="rect">
              <a:avLst/>
            </a:prstGeom>
            <a:solidFill>
              <a:schemeClr val="accent2">
                <a:lumMod val="50000"/>
              </a:schemeClr>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714480" y="5929330"/>
              <a:ext cx="5286412" cy="142876"/>
            </a:xfrm>
            <a:prstGeom prst="rect">
              <a:avLst/>
            </a:prstGeom>
            <a:solidFill>
              <a:schemeClr val="accent2">
                <a:lumMod val="50000"/>
              </a:schemeClr>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1714480" y="6215082"/>
              <a:ext cx="5286412" cy="142876"/>
            </a:xfrm>
            <a:prstGeom prst="rect">
              <a:avLst/>
            </a:prstGeom>
            <a:solidFill>
              <a:schemeClr val="accent2">
                <a:lumMod val="50000"/>
              </a:schemeClr>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1714480" y="5143512"/>
              <a:ext cx="2786082" cy="14287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54"/>
          <p:cNvGrpSpPr/>
          <p:nvPr/>
        </p:nvGrpSpPr>
        <p:grpSpPr>
          <a:xfrm>
            <a:off x="571472" y="1785926"/>
            <a:ext cx="1143008" cy="3429024"/>
            <a:chOff x="571472" y="1785926"/>
            <a:chExt cx="1143008" cy="3429024"/>
          </a:xfrm>
        </p:grpSpPr>
        <p:cxnSp>
          <p:nvCxnSpPr>
            <p:cNvPr id="42" name="Straight Arrow Connector 41"/>
            <p:cNvCxnSpPr>
              <a:endCxn id="3" idx="1"/>
            </p:cNvCxnSpPr>
            <p:nvPr/>
          </p:nvCxnSpPr>
          <p:spPr>
            <a:xfrm rot="5400000" flipH="1" flipV="1">
              <a:off x="-285784" y="2643182"/>
              <a:ext cx="2857520" cy="1143008"/>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29" idx="1"/>
            </p:cNvCxnSpPr>
            <p:nvPr/>
          </p:nvCxnSpPr>
          <p:spPr>
            <a:xfrm rot="5400000" flipH="1" flipV="1">
              <a:off x="250001" y="3178967"/>
              <a:ext cx="1785950" cy="1143008"/>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33" idx="1"/>
            </p:cNvCxnSpPr>
            <p:nvPr/>
          </p:nvCxnSpPr>
          <p:spPr>
            <a:xfrm flipV="1">
              <a:off x="571472" y="4429132"/>
              <a:ext cx="1143008" cy="214314"/>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34" idx="1"/>
            </p:cNvCxnSpPr>
            <p:nvPr/>
          </p:nvCxnSpPr>
          <p:spPr>
            <a:xfrm>
              <a:off x="571472" y="4643446"/>
              <a:ext cx="1143008" cy="71438"/>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39" idx="1"/>
            </p:cNvCxnSpPr>
            <p:nvPr/>
          </p:nvCxnSpPr>
          <p:spPr>
            <a:xfrm>
              <a:off x="571472" y="4643446"/>
              <a:ext cx="1143008" cy="571504"/>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7358082" y="1824327"/>
            <a:ext cx="473206" cy="461665"/>
          </a:xfrm>
          <a:prstGeom prst="rect">
            <a:avLst/>
          </a:prstGeom>
          <a:noFill/>
        </p:spPr>
        <p:txBody>
          <a:bodyPr wrap="none" rtlCol="0">
            <a:spAutoFit/>
          </a:bodyPr>
          <a:lstStyle/>
          <a:p>
            <a:r>
              <a:rPr lang="en-GB" dirty="0" smtClean="0"/>
              <a:t>2x</a:t>
            </a:r>
            <a:endParaRPr lang="en-GB" dirty="0"/>
          </a:p>
        </p:txBody>
      </p:sp>
      <p:sp>
        <p:nvSpPr>
          <p:cNvPr id="57" name="TextBox 56"/>
          <p:cNvSpPr txBox="1"/>
          <p:nvPr/>
        </p:nvSpPr>
        <p:spPr>
          <a:xfrm>
            <a:off x="285720" y="4786322"/>
            <a:ext cx="628698" cy="461665"/>
          </a:xfrm>
          <a:prstGeom prst="rect">
            <a:avLst/>
          </a:prstGeom>
          <a:noFill/>
        </p:spPr>
        <p:txBody>
          <a:bodyPr wrap="none" rtlCol="0">
            <a:spAutoFit/>
          </a:bodyPr>
          <a:lstStyle/>
          <a:p>
            <a:r>
              <a:rPr lang="en-GB" dirty="0" smtClean="0"/>
              <a:t>10x</a:t>
            </a:r>
            <a:endParaRPr lang="en-GB" dirty="0"/>
          </a:p>
        </p:txBody>
      </p:sp>
      <p:sp>
        <p:nvSpPr>
          <p:cNvPr id="51" name="Title 1"/>
          <p:cNvSpPr>
            <a:spLocks noGrp="1"/>
          </p:cNvSpPr>
          <p:nvPr/>
        </p:nvSpPr>
        <p:spPr bwMode="auto">
          <a:xfrm>
            <a:off x="-18256" y="0"/>
            <a:ext cx="9180512" cy="706437"/>
          </a:xfrm>
          <a:prstGeom prst="rect">
            <a:avLst/>
          </a:prstGeom>
          <a:solidFill>
            <a:schemeClr val="accent2">
              <a:lumMod val="5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0">
                <a:solidFill>
                  <a:schemeClr val="bg1"/>
                </a:solidFill>
                <a:latin typeface="+mj-lt"/>
                <a:ea typeface="+mj-ea"/>
                <a:cs typeface="+mj-cs"/>
              </a:defRPr>
            </a:lvl1pPr>
            <a:lvl2pPr algn="l" rtl="0" fontAlgn="base">
              <a:spcBef>
                <a:spcPct val="0"/>
              </a:spcBef>
              <a:spcAft>
                <a:spcPct val="0"/>
              </a:spcAft>
              <a:defRPr sz="2800" b="1">
                <a:solidFill>
                  <a:srgbClr val="336699"/>
                </a:solidFill>
                <a:latin typeface="Calibri" pitchFamily="34" charset="0"/>
              </a:defRPr>
            </a:lvl2pPr>
            <a:lvl3pPr algn="l" rtl="0" fontAlgn="base">
              <a:spcBef>
                <a:spcPct val="0"/>
              </a:spcBef>
              <a:spcAft>
                <a:spcPct val="0"/>
              </a:spcAft>
              <a:defRPr sz="2800" b="1">
                <a:solidFill>
                  <a:srgbClr val="336699"/>
                </a:solidFill>
                <a:latin typeface="Calibri" pitchFamily="34" charset="0"/>
              </a:defRPr>
            </a:lvl3pPr>
            <a:lvl4pPr algn="l" rtl="0" fontAlgn="base">
              <a:spcBef>
                <a:spcPct val="0"/>
              </a:spcBef>
              <a:spcAft>
                <a:spcPct val="0"/>
              </a:spcAft>
              <a:defRPr sz="2800" b="1">
                <a:solidFill>
                  <a:srgbClr val="336699"/>
                </a:solidFill>
                <a:latin typeface="Calibri" pitchFamily="34" charset="0"/>
              </a:defRPr>
            </a:lvl4pPr>
            <a:lvl5pPr algn="l" rtl="0" fontAlgn="base">
              <a:spcBef>
                <a:spcPct val="0"/>
              </a:spcBef>
              <a:spcAft>
                <a:spcPct val="0"/>
              </a:spcAft>
              <a:defRPr sz="2800" b="1">
                <a:solidFill>
                  <a:srgbClr val="336699"/>
                </a:solidFill>
                <a:latin typeface="Calibri" pitchFamily="34" charset="0"/>
              </a:defRPr>
            </a:lvl5pPr>
            <a:lvl6pPr marL="457200" algn="l" rtl="0" fontAlgn="base">
              <a:spcBef>
                <a:spcPct val="0"/>
              </a:spcBef>
              <a:spcAft>
                <a:spcPct val="0"/>
              </a:spcAft>
              <a:defRPr sz="2800" b="1">
                <a:solidFill>
                  <a:srgbClr val="336699"/>
                </a:solidFill>
                <a:latin typeface="Calibri" pitchFamily="34" charset="0"/>
              </a:defRPr>
            </a:lvl6pPr>
            <a:lvl7pPr marL="914400" algn="l" rtl="0" fontAlgn="base">
              <a:spcBef>
                <a:spcPct val="0"/>
              </a:spcBef>
              <a:spcAft>
                <a:spcPct val="0"/>
              </a:spcAft>
              <a:defRPr sz="2800" b="1">
                <a:solidFill>
                  <a:srgbClr val="336699"/>
                </a:solidFill>
                <a:latin typeface="Calibri" pitchFamily="34" charset="0"/>
              </a:defRPr>
            </a:lvl7pPr>
            <a:lvl8pPr marL="1371600" algn="l" rtl="0" fontAlgn="base">
              <a:spcBef>
                <a:spcPct val="0"/>
              </a:spcBef>
              <a:spcAft>
                <a:spcPct val="0"/>
              </a:spcAft>
              <a:defRPr sz="2800" b="1">
                <a:solidFill>
                  <a:srgbClr val="336699"/>
                </a:solidFill>
                <a:latin typeface="Calibri" pitchFamily="34" charset="0"/>
              </a:defRPr>
            </a:lvl8pPr>
            <a:lvl9pPr marL="1828800" algn="l" rtl="0" fontAlgn="base">
              <a:spcBef>
                <a:spcPct val="0"/>
              </a:spcBef>
              <a:spcAft>
                <a:spcPct val="0"/>
              </a:spcAft>
              <a:defRPr sz="2800" b="1">
                <a:solidFill>
                  <a:srgbClr val="336699"/>
                </a:solidFill>
                <a:latin typeface="Calibri" pitchFamily="34" charset="0"/>
              </a:defRPr>
            </a:lvl9pPr>
          </a:lstStyle>
          <a:p>
            <a:r>
              <a:rPr lang="en-GB" dirty="0" smtClean="0"/>
              <a:t>Population sequencing</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2008" y="81136"/>
            <a:ext cx="5436096" cy="5436096"/>
          </a:xfrm>
          <a:prstGeom prst="round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4 million sites that differ from the human reference genome</a:t>
            </a:r>
            <a:endParaRPr lang="en-GB" dirty="0"/>
          </a:p>
        </p:txBody>
      </p:sp>
      <p:sp>
        <p:nvSpPr>
          <p:cNvPr id="6" name="Rounded Rectangle 5"/>
          <p:cNvSpPr/>
          <p:nvPr/>
        </p:nvSpPr>
        <p:spPr>
          <a:xfrm>
            <a:off x="5076056" y="332656"/>
            <a:ext cx="3356992" cy="3356992"/>
          </a:xfrm>
          <a:prstGeom prst="round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12,000 changes to proteins</a:t>
            </a:r>
            <a:endParaRPr lang="en-GB" dirty="0"/>
          </a:p>
        </p:txBody>
      </p:sp>
      <p:sp>
        <p:nvSpPr>
          <p:cNvPr id="7" name="Rounded Rectangle 6"/>
          <p:cNvSpPr/>
          <p:nvPr/>
        </p:nvSpPr>
        <p:spPr>
          <a:xfrm>
            <a:off x="6560840" y="3140968"/>
            <a:ext cx="2448272" cy="244827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100 changes that knockout gene function</a:t>
            </a:r>
            <a:endParaRPr lang="en-GB" dirty="0"/>
          </a:p>
        </p:txBody>
      </p:sp>
      <p:sp>
        <p:nvSpPr>
          <p:cNvPr id="8" name="Rounded Rectangle 7"/>
          <p:cNvSpPr/>
          <p:nvPr/>
        </p:nvSpPr>
        <p:spPr>
          <a:xfrm>
            <a:off x="4860032" y="4653136"/>
            <a:ext cx="1980456" cy="198045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5 rare variants that are known to cause disease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6512" y="-13741"/>
            <a:ext cx="9180512" cy="1210493"/>
          </a:xfrm>
        </p:spPr>
        <p:txBody>
          <a:bodyPr/>
          <a:lstStyle/>
          <a:p>
            <a:r>
              <a:rPr lang="en-GB" dirty="0" smtClean="0"/>
              <a:t>Most variation is common – </a:t>
            </a:r>
            <a:br>
              <a:rPr lang="en-GB" dirty="0" smtClean="0"/>
            </a:br>
            <a:r>
              <a:rPr lang="en-GB" dirty="0" smtClean="0"/>
              <a:t>Most common variation is cosmopolitan</a:t>
            </a:r>
            <a:endParaRPr lang="en-GB" dirty="0"/>
          </a:p>
        </p:txBody>
      </p:sp>
      <p:sp>
        <p:nvSpPr>
          <p:cNvPr id="7" name="Rectangle 6"/>
          <p:cNvSpPr/>
          <p:nvPr/>
        </p:nvSpPr>
        <p:spPr>
          <a:xfrm>
            <a:off x="35496" y="2242030"/>
            <a:ext cx="9000000" cy="360040"/>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3" name="TextBox 12"/>
          <p:cNvSpPr txBox="1"/>
          <p:nvPr/>
        </p:nvSpPr>
        <p:spPr>
          <a:xfrm>
            <a:off x="35496" y="1700808"/>
            <a:ext cx="4875374" cy="461665"/>
          </a:xfrm>
          <a:prstGeom prst="rect">
            <a:avLst/>
          </a:prstGeom>
          <a:noFill/>
        </p:spPr>
        <p:txBody>
          <a:bodyPr wrap="none" rtlCol="0">
            <a:spAutoFit/>
          </a:bodyPr>
          <a:lstStyle/>
          <a:p>
            <a:r>
              <a:rPr lang="en-GB" dirty="0" smtClean="0"/>
              <a:t>Number of variants in typical genome</a:t>
            </a:r>
          </a:p>
        </p:txBody>
      </p:sp>
      <p:grpSp>
        <p:nvGrpSpPr>
          <p:cNvPr id="2" name="Group 26"/>
          <p:cNvGrpSpPr/>
          <p:nvPr/>
        </p:nvGrpSpPr>
        <p:grpSpPr>
          <a:xfrm>
            <a:off x="35496" y="3662446"/>
            <a:ext cx="8929109" cy="948299"/>
            <a:chOff x="35496" y="3662446"/>
            <a:chExt cx="8929109" cy="948299"/>
          </a:xfrm>
        </p:grpSpPr>
        <p:sp>
          <p:nvSpPr>
            <p:cNvPr id="9" name="Rectangle 8"/>
            <p:cNvSpPr/>
            <p:nvPr/>
          </p:nvSpPr>
          <p:spPr>
            <a:xfrm>
              <a:off x="35496" y="4203668"/>
              <a:ext cx="28800" cy="36004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35496" y="3662446"/>
              <a:ext cx="2834879" cy="461665"/>
            </a:xfrm>
            <a:prstGeom prst="rect">
              <a:avLst/>
            </a:prstGeom>
            <a:noFill/>
          </p:spPr>
          <p:txBody>
            <a:bodyPr wrap="none" rtlCol="0">
              <a:spAutoFit/>
            </a:bodyPr>
            <a:lstStyle/>
            <a:p>
              <a:r>
                <a:rPr lang="en-GB" dirty="0" smtClean="0">
                  <a:solidFill>
                    <a:srgbClr val="000066"/>
                  </a:solidFill>
                </a:rPr>
                <a:t>Found only in Europe</a:t>
              </a:r>
            </a:p>
          </p:txBody>
        </p:sp>
        <p:sp>
          <p:nvSpPr>
            <p:cNvPr id="19" name="TextBox 18"/>
            <p:cNvSpPr txBox="1"/>
            <p:nvPr/>
          </p:nvSpPr>
          <p:spPr>
            <a:xfrm>
              <a:off x="8172400" y="4149080"/>
              <a:ext cx="792205" cy="461665"/>
            </a:xfrm>
            <a:prstGeom prst="rect">
              <a:avLst/>
            </a:prstGeom>
            <a:noFill/>
          </p:spPr>
          <p:txBody>
            <a:bodyPr wrap="none" rtlCol="0">
              <a:spAutoFit/>
            </a:bodyPr>
            <a:lstStyle/>
            <a:p>
              <a:r>
                <a:rPr lang="en-GB" dirty="0" smtClean="0">
                  <a:solidFill>
                    <a:srgbClr val="000066"/>
                  </a:solidFill>
                </a:rPr>
                <a:t>0.3%</a:t>
              </a:r>
              <a:endParaRPr lang="en-GB" dirty="0">
                <a:solidFill>
                  <a:srgbClr val="000066"/>
                </a:solidFill>
              </a:endParaRPr>
            </a:p>
          </p:txBody>
        </p:sp>
      </p:grpSp>
      <p:grpSp>
        <p:nvGrpSpPr>
          <p:cNvPr id="3" name="Group 24"/>
          <p:cNvGrpSpPr/>
          <p:nvPr/>
        </p:nvGrpSpPr>
        <p:grpSpPr>
          <a:xfrm>
            <a:off x="35496" y="2681627"/>
            <a:ext cx="8932556" cy="963397"/>
            <a:chOff x="35496" y="2681627"/>
            <a:chExt cx="8932556" cy="963397"/>
          </a:xfrm>
        </p:grpSpPr>
        <p:sp>
          <p:nvSpPr>
            <p:cNvPr id="8" name="Rectangle 7"/>
            <p:cNvSpPr/>
            <p:nvPr/>
          </p:nvSpPr>
          <p:spPr>
            <a:xfrm>
              <a:off x="35496" y="3222849"/>
              <a:ext cx="7920000" cy="36004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2" name="TextBox 11"/>
            <p:cNvSpPr txBox="1"/>
            <p:nvPr/>
          </p:nvSpPr>
          <p:spPr>
            <a:xfrm>
              <a:off x="35496" y="2681627"/>
              <a:ext cx="3015826" cy="461665"/>
            </a:xfrm>
            <a:prstGeom prst="rect">
              <a:avLst/>
            </a:prstGeom>
            <a:noFill/>
          </p:spPr>
          <p:txBody>
            <a:bodyPr wrap="none" rtlCol="0">
              <a:spAutoFit/>
            </a:bodyPr>
            <a:lstStyle/>
            <a:p>
              <a:r>
                <a:rPr lang="en-GB" dirty="0" smtClean="0">
                  <a:solidFill>
                    <a:srgbClr val="0000FF"/>
                  </a:solidFill>
                </a:rPr>
                <a:t>Found in all continents</a:t>
              </a:r>
            </a:p>
          </p:txBody>
        </p:sp>
        <p:sp>
          <p:nvSpPr>
            <p:cNvPr id="20" name="TextBox 19"/>
            <p:cNvSpPr txBox="1"/>
            <p:nvPr/>
          </p:nvSpPr>
          <p:spPr>
            <a:xfrm>
              <a:off x="8252792" y="3183359"/>
              <a:ext cx="715260" cy="461665"/>
            </a:xfrm>
            <a:prstGeom prst="rect">
              <a:avLst/>
            </a:prstGeom>
            <a:noFill/>
          </p:spPr>
          <p:txBody>
            <a:bodyPr wrap="none" rtlCol="0">
              <a:spAutoFit/>
            </a:bodyPr>
            <a:lstStyle/>
            <a:p>
              <a:r>
                <a:rPr lang="en-GB" dirty="0" smtClean="0">
                  <a:solidFill>
                    <a:srgbClr val="0000FF"/>
                  </a:solidFill>
                </a:rPr>
                <a:t>92%</a:t>
              </a:r>
              <a:endParaRPr lang="en-GB" dirty="0">
                <a:solidFill>
                  <a:srgbClr val="0000FF"/>
                </a:solidFill>
              </a:endParaRPr>
            </a:p>
          </p:txBody>
        </p:sp>
      </p:grpSp>
      <p:grpSp>
        <p:nvGrpSpPr>
          <p:cNvPr id="4" name="Group 25"/>
          <p:cNvGrpSpPr/>
          <p:nvPr/>
        </p:nvGrpSpPr>
        <p:grpSpPr>
          <a:xfrm>
            <a:off x="35496" y="4643265"/>
            <a:ext cx="8929109" cy="945975"/>
            <a:chOff x="35496" y="4643265"/>
            <a:chExt cx="8929109" cy="945975"/>
          </a:xfrm>
        </p:grpSpPr>
        <p:sp>
          <p:nvSpPr>
            <p:cNvPr id="15" name="Rectangle 14"/>
            <p:cNvSpPr/>
            <p:nvPr/>
          </p:nvSpPr>
          <p:spPr>
            <a:xfrm>
              <a:off x="35496" y="5184487"/>
              <a:ext cx="7200" cy="3600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p:cNvSpPr txBox="1"/>
            <p:nvPr/>
          </p:nvSpPr>
          <p:spPr>
            <a:xfrm>
              <a:off x="35496" y="4643265"/>
              <a:ext cx="2786917" cy="461665"/>
            </a:xfrm>
            <a:prstGeom prst="rect">
              <a:avLst/>
            </a:prstGeom>
            <a:noFill/>
          </p:spPr>
          <p:txBody>
            <a:bodyPr wrap="none" rtlCol="0">
              <a:spAutoFit/>
            </a:bodyPr>
            <a:lstStyle/>
            <a:p>
              <a:r>
                <a:rPr lang="en-GB" dirty="0" smtClean="0">
                  <a:solidFill>
                    <a:srgbClr val="00B050"/>
                  </a:solidFill>
                </a:rPr>
                <a:t>Found only in the UK</a:t>
              </a:r>
            </a:p>
          </p:txBody>
        </p:sp>
        <p:sp>
          <p:nvSpPr>
            <p:cNvPr id="21" name="TextBox 20"/>
            <p:cNvSpPr txBox="1"/>
            <p:nvPr/>
          </p:nvSpPr>
          <p:spPr>
            <a:xfrm>
              <a:off x="8172400" y="5127575"/>
              <a:ext cx="792205" cy="461665"/>
            </a:xfrm>
            <a:prstGeom prst="rect">
              <a:avLst/>
            </a:prstGeom>
            <a:noFill/>
          </p:spPr>
          <p:txBody>
            <a:bodyPr wrap="none" rtlCol="0">
              <a:spAutoFit/>
            </a:bodyPr>
            <a:lstStyle/>
            <a:p>
              <a:r>
                <a:rPr lang="en-GB" dirty="0" smtClean="0">
                  <a:solidFill>
                    <a:srgbClr val="00B050"/>
                  </a:solidFill>
                </a:rPr>
                <a:t>0.1%</a:t>
              </a:r>
              <a:endParaRPr lang="en-GB" dirty="0">
                <a:solidFill>
                  <a:srgbClr val="00B050"/>
                </a:solidFill>
              </a:endParaRPr>
            </a:p>
          </p:txBody>
        </p:sp>
      </p:grpSp>
      <p:grpSp>
        <p:nvGrpSpPr>
          <p:cNvPr id="6" name="Group 27"/>
          <p:cNvGrpSpPr/>
          <p:nvPr/>
        </p:nvGrpSpPr>
        <p:grpSpPr>
          <a:xfrm>
            <a:off x="35496" y="5624084"/>
            <a:ext cx="9024067" cy="973268"/>
            <a:chOff x="35496" y="5624084"/>
            <a:chExt cx="9024067" cy="973268"/>
          </a:xfrm>
        </p:grpSpPr>
        <p:sp>
          <p:nvSpPr>
            <p:cNvPr id="17" name="Rectangle 16"/>
            <p:cNvSpPr/>
            <p:nvPr/>
          </p:nvSpPr>
          <p:spPr>
            <a:xfrm>
              <a:off x="35496" y="6165304"/>
              <a:ext cx="7200" cy="3600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35496" y="5624084"/>
              <a:ext cx="2401811" cy="461665"/>
            </a:xfrm>
            <a:prstGeom prst="rect">
              <a:avLst/>
            </a:prstGeom>
            <a:noFill/>
          </p:spPr>
          <p:txBody>
            <a:bodyPr wrap="none" rtlCol="0">
              <a:spAutoFit/>
            </a:bodyPr>
            <a:lstStyle/>
            <a:p>
              <a:r>
                <a:rPr lang="en-GB" dirty="0" smtClean="0">
                  <a:solidFill>
                    <a:srgbClr val="FF0000"/>
                  </a:solidFill>
                </a:rPr>
                <a:t>Found only in you</a:t>
              </a:r>
            </a:p>
          </p:txBody>
        </p:sp>
        <p:sp>
          <p:nvSpPr>
            <p:cNvPr id="22" name="TextBox 21"/>
            <p:cNvSpPr txBox="1"/>
            <p:nvPr/>
          </p:nvSpPr>
          <p:spPr>
            <a:xfrm>
              <a:off x="7956376" y="6135687"/>
              <a:ext cx="1103187" cy="461665"/>
            </a:xfrm>
            <a:prstGeom prst="rect">
              <a:avLst/>
            </a:prstGeom>
            <a:noFill/>
          </p:spPr>
          <p:txBody>
            <a:bodyPr wrap="none" rtlCol="0">
              <a:spAutoFit/>
            </a:bodyPr>
            <a:lstStyle/>
            <a:p>
              <a:r>
                <a:rPr lang="en-GB" dirty="0" smtClean="0">
                  <a:solidFill>
                    <a:srgbClr val="FF0000"/>
                  </a:solidFill>
                </a:rPr>
                <a:t>0.002%</a:t>
              </a:r>
              <a:endParaRPr lang="en-GB"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13741"/>
            <a:ext cx="9180512" cy="994469"/>
          </a:xfrm>
        </p:spPr>
        <p:txBody>
          <a:bodyPr/>
          <a:lstStyle/>
          <a:p>
            <a:r>
              <a:rPr lang="en-GB" dirty="0" smtClean="0"/>
              <a:t>Common variants define broad structures of population relatedness</a:t>
            </a:r>
            <a:endParaRPr lang="en-GB" dirty="0"/>
          </a:p>
        </p:txBody>
      </p:sp>
      <p:pic>
        <p:nvPicPr>
          <p:cNvPr id="50178" name="Picture 2"/>
          <p:cNvPicPr>
            <a:picLocks noChangeAspect="1" noChangeArrowheads="1"/>
          </p:cNvPicPr>
          <p:nvPr/>
        </p:nvPicPr>
        <p:blipFill>
          <a:blip r:embed="rId2" cstate="print"/>
          <a:srcRect/>
          <a:stretch>
            <a:fillRect/>
          </a:stretch>
        </p:blipFill>
        <p:spPr bwMode="auto">
          <a:xfrm>
            <a:off x="323528" y="1916832"/>
            <a:ext cx="4464496" cy="3640873"/>
          </a:xfrm>
          <a:prstGeom prst="rect">
            <a:avLst/>
          </a:prstGeom>
          <a:noFill/>
          <a:ln w="9525">
            <a:noFill/>
            <a:miter lim="800000"/>
            <a:headEnd/>
            <a:tailEnd/>
          </a:ln>
        </p:spPr>
      </p:pic>
      <p:pic>
        <p:nvPicPr>
          <p:cNvPr id="50179" name="Picture 3"/>
          <p:cNvPicPr>
            <a:picLocks noChangeAspect="1" noChangeArrowheads="1"/>
          </p:cNvPicPr>
          <p:nvPr/>
        </p:nvPicPr>
        <p:blipFill>
          <a:blip r:embed="rId3" cstate="print"/>
          <a:srcRect/>
          <a:stretch>
            <a:fillRect/>
          </a:stretch>
        </p:blipFill>
        <p:spPr bwMode="auto">
          <a:xfrm>
            <a:off x="5148064" y="1905000"/>
            <a:ext cx="39243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Mutation sharing defines average time to events</a:t>
            </a:r>
            <a:endParaRPr lang="en-GB" dirty="0"/>
          </a:p>
        </p:txBody>
      </p:sp>
      <p:cxnSp>
        <p:nvCxnSpPr>
          <p:cNvPr id="5" name="Straight Arrow Connector 4"/>
          <p:cNvCxnSpPr/>
          <p:nvPr/>
        </p:nvCxnSpPr>
        <p:spPr>
          <a:xfrm flipV="1">
            <a:off x="1187624" y="1527175"/>
            <a:ext cx="0" cy="46805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5536" y="1095127"/>
            <a:ext cx="1680268" cy="461665"/>
          </a:xfrm>
          <a:prstGeom prst="rect">
            <a:avLst/>
          </a:prstGeom>
          <a:noFill/>
        </p:spPr>
        <p:txBody>
          <a:bodyPr wrap="none" rtlCol="0">
            <a:spAutoFit/>
          </a:bodyPr>
          <a:lstStyle/>
          <a:p>
            <a:r>
              <a:rPr lang="en-GB" dirty="0" smtClean="0"/>
              <a:t>GBR sample</a:t>
            </a:r>
            <a:endParaRPr lang="en-GB" dirty="0"/>
          </a:p>
        </p:txBody>
      </p:sp>
      <p:grpSp>
        <p:nvGrpSpPr>
          <p:cNvPr id="46" name="Group 45"/>
          <p:cNvGrpSpPr/>
          <p:nvPr/>
        </p:nvGrpSpPr>
        <p:grpSpPr>
          <a:xfrm>
            <a:off x="1187624" y="1641574"/>
            <a:ext cx="5472608" cy="461665"/>
            <a:chOff x="1187624" y="1641574"/>
            <a:chExt cx="5472608" cy="461665"/>
          </a:xfrm>
        </p:grpSpPr>
        <p:sp>
          <p:nvSpPr>
            <p:cNvPr id="9" name="TextBox 8"/>
            <p:cNvSpPr txBox="1"/>
            <p:nvPr/>
          </p:nvSpPr>
          <p:spPr>
            <a:xfrm>
              <a:off x="4122486" y="1641574"/>
              <a:ext cx="2537746" cy="400110"/>
            </a:xfrm>
            <a:prstGeom prst="rect">
              <a:avLst/>
            </a:prstGeom>
            <a:noFill/>
          </p:spPr>
          <p:txBody>
            <a:bodyPr wrap="none" rtlCol="0">
              <a:spAutoFit/>
            </a:bodyPr>
            <a:lstStyle/>
            <a:p>
              <a:r>
                <a:rPr lang="en-GB" sz="2000" dirty="0" smtClean="0">
                  <a:solidFill>
                    <a:schemeClr val="accent2">
                      <a:lumMod val="50000"/>
                    </a:schemeClr>
                  </a:solidFill>
                </a:rPr>
                <a:t>Average time to MRCA</a:t>
              </a:r>
              <a:endParaRPr lang="en-GB" sz="2000" dirty="0">
                <a:solidFill>
                  <a:schemeClr val="accent2">
                    <a:lumMod val="50000"/>
                  </a:schemeClr>
                </a:solidFill>
              </a:endParaRPr>
            </a:p>
          </p:txBody>
        </p:sp>
        <p:cxnSp>
          <p:nvCxnSpPr>
            <p:cNvPr id="16" name="Straight Connector 15"/>
            <p:cNvCxnSpPr/>
            <p:nvPr/>
          </p:nvCxnSpPr>
          <p:spPr>
            <a:xfrm>
              <a:off x="1187624" y="1887215"/>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932981" y="1703129"/>
              <a:ext cx="910827" cy="400110"/>
            </a:xfrm>
            <a:prstGeom prst="rect">
              <a:avLst/>
            </a:prstGeom>
            <a:noFill/>
          </p:spPr>
          <p:txBody>
            <a:bodyPr wrap="none" rtlCol="0">
              <a:spAutoFit/>
            </a:bodyPr>
            <a:lstStyle/>
            <a:p>
              <a:r>
                <a:rPr lang="en-GB" sz="2000" dirty="0" smtClean="0"/>
                <a:t>1.8 MY</a:t>
              </a:r>
              <a:endParaRPr lang="en-GB" sz="2000" dirty="0"/>
            </a:p>
          </p:txBody>
        </p:sp>
      </p:grpSp>
      <p:grpSp>
        <p:nvGrpSpPr>
          <p:cNvPr id="49" name="Group 48"/>
          <p:cNvGrpSpPr/>
          <p:nvPr/>
        </p:nvGrpSpPr>
        <p:grpSpPr>
          <a:xfrm>
            <a:off x="1187624" y="4767535"/>
            <a:ext cx="5472608" cy="1440160"/>
            <a:chOff x="1187624" y="4767535"/>
            <a:chExt cx="5472608" cy="1440160"/>
          </a:xfrm>
        </p:grpSpPr>
        <p:sp>
          <p:nvSpPr>
            <p:cNvPr id="12" name="TextBox 11"/>
            <p:cNvSpPr txBox="1"/>
            <p:nvPr/>
          </p:nvSpPr>
          <p:spPr>
            <a:xfrm>
              <a:off x="3459804" y="4767535"/>
              <a:ext cx="3200428" cy="400110"/>
            </a:xfrm>
            <a:prstGeom prst="rect">
              <a:avLst/>
            </a:prstGeom>
            <a:noFill/>
          </p:spPr>
          <p:txBody>
            <a:bodyPr wrap="none" rtlCol="0">
              <a:spAutoFit/>
            </a:bodyPr>
            <a:lstStyle/>
            <a:p>
              <a:r>
                <a:rPr lang="en-GB" sz="2000" dirty="0" smtClean="0">
                  <a:solidFill>
                    <a:schemeClr val="accent2">
                      <a:lumMod val="50000"/>
                    </a:schemeClr>
                  </a:solidFill>
                </a:rPr>
                <a:t>Average time to CA with GBR</a:t>
              </a:r>
              <a:endParaRPr lang="en-GB" sz="2000" dirty="0">
                <a:solidFill>
                  <a:schemeClr val="accent2">
                    <a:lumMod val="50000"/>
                  </a:schemeClr>
                </a:solidFill>
              </a:endParaRPr>
            </a:p>
          </p:txBody>
        </p:sp>
        <p:cxnSp>
          <p:nvCxnSpPr>
            <p:cNvPr id="19" name="Straight Connector 18"/>
            <p:cNvCxnSpPr/>
            <p:nvPr/>
          </p:nvCxnSpPr>
          <p:spPr>
            <a:xfrm>
              <a:off x="1187624" y="4839543"/>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31640" y="4839543"/>
              <a:ext cx="0" cy="1368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788965" y="4799473"/>
              <a:ext cx="1040670" cy="400110"/>
            </a:xfrm>
            <a:prstGeom prst="rect">
              <a:avLst/>
            </a:prstGeom>
            <a:noFill/>
          </p:spPr>
          <p:txBody>
            <a:bodyPr wrap="none" rtlCol="0">
              <a:spAutoFit/>
            </a:bodyPr>
            <a:lstStyle/>
            <a:p>
              <a:r>
                <a:rPr lang="en-GB" sz="2000" dirty="0" smtClean="0"/>
                <a:t>0.60 MY</a:t>
              </a:r>
              <a:endParaRPr lang="en-GB" sz="2000" dirty="0"/>
            </a:p>
          </p:txBody>
        </p:sp>
      </p:grpSp>
      <p:grpSp>
        <p:nvGrpSpPr>
          <p:cNvPr id="48" name="Group 47"/>
          <p:cNvGrpSpPr/>
          <p:nvPr/>
        </p:nvGrpSpPr>
        <p:grpSpPr>
          <a:xfrm>
            <a:off x="1187624" y="4479503"/>
            <a:ext cx="5472608" cy="1728192"/>
            <a:chOff x="1187624" y="4479503"/>
            <a:chExt cx="5472608" cy="1728192"/>
          </a:xfrm>
        </p:grpSpPr>
        <p:sp>
          <p:nvSpPr>
            <p:cNvPr id="11" name="TextBox 10"/>
            <p:cNvSpPr txBox="1"/>
            <p:nvPr/>
          </p:nvSpPr>
          <p:spPr>
            <a:xfrm>
              <a:off x="3485452" y="4479503"/>
              <a:ext cx="3174780" cy="400110"/>
            </a:xfrm>
            <a:prstGeom prst="rect">
              <a:avLst/>
            </a:prstGeom>
            <a:noFill/>
          </p:spPr>
          <p:txBody>
            <a:bodyPr wrap="none" rtlCol="0">
              <a:spAutoFit/>
            </a:bodyPr>
            <a:lstStyle/>
            <a:p>
              <a:r>
                <a:rPr lang="en-GB" sz="2000" dirty="0" smtClean="0">
                  <a:solidFill>
                    <a:schemeClr val="accent2">
                      <a:lumMod val="50000"/>
                    </a:schemeClr>
                  </a:solidFill>
                </a:rPr>
                <a:t>Average time to CA with CHS</a:t>
              </a:r>
              <a:endParaRPr lang="en-GB" sz="2000" dirty="0">
                <a:solidFill>
                  <a:schemeClr val="accent2">
                    <a:lumMod val="50000"/>
                  </a:schemeClr>
                </a:solidFill>
              </a:endParaRPr>
            </a:p>
          </p:txBody>
        </p:sp>
        <p:cxnSp>
          <p:nvCxnSpPr>
            <p:cNvPr id="18" name="Straight Connector 17"/>
            <p:cNvCxnSpPr/>
            <p:nvPr/>
          </p:nvCxnSpPr>
          <p:spPr>
            <a:xfrm>
              <a:off x="1187624" y="4767535"/>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547664" y="4767535"/>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803138" y="4511441"/>
              <a:ext cx="1040670" cy="400110"/>
            </a:xfrm>
            <a:prstGeom prst="rect">
              <a:avLst/>
            </a:prstGeom>
            <a:noFill/>
          </p:spPr>
          <p:txBody>
            <a:bodyPr wrap="none" rtlCol="0">
              <a:spAutoFit/>
            </a:bodyPr>
            <a:lstStyle/>
            <a:p>
              <a:r>
                <a:rPr lang="en-GB" sz="2000" dirty="0" smtClean="0"/>
                <a:t>0.64 MY</a:t>
              </a:r>
              <a:endParaRPr lang="en-GB" sz="2000" dirty="0"/>
            </a:p>
          </p:txBody>
        </p:sp>
      </p:grpSp>
      <p:grpSp>
        <p:nvGrpSpPr>
          <p:cNvPr id="47" name="Group 46"/>
          <p:cNvGrpSpPr/>
          <p:nvPr/>
        </p:nvGrpSpPr>
        <p:grpSpPr>
          <a:xfrm>
            <a:off x="1187624" y="3831431"/>
            <a:ext cx="5472608" cy="2376264"/>
            <a:chOff x="1187624" y="3831431"/>
            <a:chExt cx="5472608" cy="2376264"/>
          </a:xfrm>
        </p:grpSpPr>
        <p:sp>
          <p:nvSpPr>
            <p:cNvPr id="10" name="TextBox 9"/>
            <p:cNvSpPr txBox="1"/>
            <p:nvPr/>
          </p:nvSpPr>
          <p:spPr>
            <a:xfrm>
              <a:off x="3572014" y="3831431"/>
              <a:ext cx="3088218" cy="400110"/>
            </a:xfrm>
            <a:prstGeom prst="rect">
              <a:avLst/>
            </a:prstGeom>
            <a:noFill/>
          </p:spPr>
          <p:txBody>
            <a:bodyPr wrap="none" rtlCol="0">
              <a:spAutoFit/>
            </a:bodyPr>
            <a:lstStyle/>
            <a:p>
              <a:r>
                <a:rPr lang="en-GB" sz="2000" dirty="0" smtClean="0">
                  <a:solidFill>
                    <a:schemeClr val="accent2">
                      <a:lumMod val="50000"/>
                    </a:schemeClr>
                  </a:solidFill>
                </a:rPr>
                <a:t>Average time to CA with YRI</a:t>
              </a:r>
              <a:endParaRPr lang="en-GB" sz="2000" dirty="0">
                <a:solidFill>
                  <a:schemeClr val="accent2">
                    <a:lumMod val="50000"/>
                  </a:schemeClr>
                </a:solidFill>
              </a:endParaRPr>
            </a:p>
          </p:txBody>
        </p:sp>
        <p:cxnSp>
          <p:nvCxnSpPr>
            <p:cNvPr id="17" name="Straight Connector 16"/>
            <p:cNvCxnSpPr/>
            <p:nvPr/>
          </p:nvCxnSpPr>
          <p:spPr>
            <a:xfrm>
              <a:off x="1187624" y="3975447"/>
              <a:ext cx="5760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763688" y="3975447"/>
              <a:ext cx="0" cy="2232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803138" y="3831431"/>
              <a:ext cx="1040670" cy="400110"/>
            </a:xfrm>
            <a:prstGeom prst="rect">
              <a:avLst/>
            </a:prstGeom>
            <a:noFill/>
          </p:spPr>
          <p:txBody>
            <a:bodyPr wrap="none" rtlCol="0">
              <a:spAutoFit/>
            </a:bodyPr>
            <a:lstStyle/>
            <a:p>
              <a:r>
                <a:rPr lang="en-GB" sz="2000" dirty="0" smtClean="0"/>
                <a:t>0.79 MY</a:t>
              </a:r>
              <a:endParaRPr lang="en-GB" sz="2000" dirty="0"/>
            </a:p>
          </p:txBody>
        </p:sp>
      </p:grpSp>
      <p:grpSp>
        <p:nvGrpSpPr>
          <p:cNvPr id="44" name="Group 43"/>
          <p:cNvGrpSpPr/>
          <p:nvPr/>
        </p:nvGrpSpPr>
        <p:grpSpPr>
          <a:xfrm>
            <a:off x="899592" y="5385990"/>
            <a:ext cx="7500809" cy="923330"/>
            <a:chOff x="899592" y="5385990"/>
            <a:chExt cx="7500809" cy="923330"/>
          </a:xfrm>
        </p:grpSpPr>
        <p:cxnSp>
          <p:nvCxnSpPr>
            <p:cNvPr id="40" name="Straight Connector 39"/>
            <p:cNvCxnSpPr/>
            <p:nvPr/>
          </p:nvCxnSpPr>
          <p:spPr>
            <a:xfrm>
              <a:off x="899592" y="6063679"/>
              <a:ext cx="252028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99592" y="5631631"/>
              <a:ext cx="252028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347864" y="5847655"/>
              <a:ext cx="1772280" cy="461665"/>
            </a:xfrm>
            <a:prstGeom prst="rect">
              <a:avLst/>
            </a:prstGeom>
            <a:noFill/>
          </p:spPr>
          <p:txBody>
            <a:bodyPr wrap="none" rtlCol="0">
              <a:spAutoFit/>
            </a:bodyPr>
            <a:lstStyle/>
            <a:p>
              <a:r>
                <a:rPr lang="en-GB" dirty="0" smtClean="0"/>
                <a:t>Out of Africa</a:t>
              </a:r>
              <a:endParaRPr lang="en-GB" dirty="0"/>
            </a:p>
          </p:txBody>
        </p:sp>
        <p:sp>
          <p:nvSpPr>
            <p:cNvPr id="43" name="TextBox 42"/>
            <p:cNvSpPr txBox="1"/>
            <p:nvPr/>
          </p:nvSpPr>
          <p:spPr>
            <a:xfrm>
              <a:off x="3347864" y="5385990"/>
              <a:ext cx="5052537" cy="461665"/>
            </a:xfrm>
            <a:prstGeom prst="rect">
              <a:avLst/>
            </a:prstGeom>
            <a:noFill/>
          </p:spPr>
          <p:txBody>
            <a:bodyPr wrap="none" rtlCol="0">
              <a:spAutoFit/>
            </a:bodyPr>
            <a:lstStyle/>
            <a:p>
              <a:r>
                <a:rPr lang="en-GB" dirty="0" smtClean="0"/>
                <a:t>Origin of anatomically modern humans</a:t>
              </a:r>
              <a:endParaRPr lang="en-GB" dirty="0"/>
            </a:p>
          </p:txBody>
        </p:sp>
      </p:grpSp>
      <p:sp>
        <p:nvSpPr>
          <p:cNvPr id="45" name="TextBox 44"/>
          <p:cNvSpPr txBox="1"/>
          <p:nvPr/>
        </p:nvSpPr>
        <p:spPr>
          <a:xfrm>
            <a:off x="3275856" y="6453336"/>
            <a:ext cx="5839997" cy="369332"/>
          </a:xfrm>
          <a:prstGeom prst="rect">
            <a:avLst/>
          </a:prstGeom>
          <a:noFill/>
        </p:spPr>
        <p:txBody>
          <a:bodyPr wrap="none" rtlCol="0">
            <a:spAutoFit/>
          </a:bodyPr>
          <a:lstStyle/>
          <a:p>
            <a:r>
              <a:rPr lang="en-GB" sz="1800" dirty="0" smtClean="0"/>
              <a:t>Assumes mutation rate of 1.5e-8 /</a:t>
            </a:r>
            <a:r>
              <a:rPr lang="en-GB" sz="1800" dirty="0" err="1" smtClean="0"/>
              <a:t>bp</a:t>
            </a:r>
            <a:r>
              <a:rPr lang="en-GB" sz="1800" dirty="0" smtClean="0"/>
              <a:t> /gen and 25 years / gen</a:t>
            </a:r>
            <a:endParaRPr lang="en-GB"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411760" y="1815430"/>
            <a:ext cx="4124325" cy="4133850"/>
          </a:xfrm>
          <a:prstGeom prst="rect">
            <a:avLst/>
          </a:prstGeom>
          <a:noFill/>
          <a:ln w="9525">
            <a:noFill/>
            <a:miter lim="800000"/>
            <a:headEnd/>
            <a:tailEnd/>
          </a:ln>
        </p:spPr>
      </p:pic>
      <p:sp>
        <p:nvSpPr>
          <p:cNvPr id="5" name="Title 4"/>
          <p:cNvSpPr>
            <a:spLocks noGrp="1"/>
          </p:cNvSpPr>
          <p:nvPr>
            <p:ph type="title"/>
          </p:nvPr>
        </p:nvSpPr>
        <p:spPr/>
        <p:txBody>
          <a:bodyPr/>
          <a:lstStyle/>
          <a:p>
            <a:r>
              <a:rPr lang="en-GB" dirty="0" smtClean="0"/>
              <a:t>Most variants are rare, most rare variation is private</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with linkage to deep phenotype information</a:t>
            </a:r>
            <a:endParaRPr lang="en-GB" dirty="0"/>
          </a:p>
        </p:txBody>
      </p:sp>
      <p:pic>
        <p:nvPicPr>
          <p:cNvPr id="113666" name="Picture 2" descr="Biobank Logo"/>
          <p:cNvPicPr>
            <a:picLocks noChangeAspect="1" noChangeArrowheads="1"/>
          </p:cNvPicPr>
          <p:nvPr/>
        </p:nvPicPr>
        <p:blipFill>
          <a:blip r:embed="rId2" cstate="print"/>
          <a:srcRect/>
          <a:stretch>
            <a:fillRect/>
          </a:stretch>
        </p:blipFill>
        <p:spPr bwMode="auto">
          <a:xfrm>
            <a:off x="1835696" y="2492896"/>
            <a:ext cx="5120557" cy="1152128"/>
          </a:xfrm>
          <a:prstGeom prst="rect">
            <a:avLst/>
          </a:prstGeom>
          <a:solidFill>
            <a:srgbClr val="006666"/>
          </a:solid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088232" y="1124744"/>
            <a:ext cx="4572000" cy="5444729"/>
          </a:xfrm>
          <a:prstGeom prst="rect">
            <a:avLst/>
          </a:prstGeom>
          <a:noFill/>
          <a:ln w="9525">
            <a:noFill/>
            <a:miter lim="800000"/>
            <a:headEnd/>
            <a:tailEnd/>
          </a:ln>
        </p:spPr>
      </p:pic>
      <p:sp>
        <p:nvSpPr>
          <p:cNvPr id="2" name="Title 1"/>
          <p:cNvSpPr>
            <a:spLocks noGrp="1"/>
          </p:cNvSpPr>
          <p:nvPr>
            <p:ph type="title"/>
          </p:nvPr>
        </p:nvSpPr>
        <p:spPr>
          <a:xfrm>
            <a:off x="-36512" y="-13741"/>
            <a:ext cx="9180512" cy="1138485"/>
          </a:xfrm>
        </p:spPr>
        <p:txBody>
          <a:bodyPr/>
          <a:lstStyle/>
          <a:p>
            <a:r>
              <a:rPr lang="en-GB" dirty="0" smtClean="0"/>
              <a:t>Rare variants define recent historical connections between populations</a:t>
            </a:r>
            <a:endParaRPr lang="en-GB" dirty="0"/>
          </a:p>
        </p:txBody>
      </p:sp>
      <p:grpSp>
        <p:nvGrpSpPr>
          <p:cNvPr id="3" name="Group 8"/>
          <p:cNvGrpSpPr/>
          <p:nvPr/>
        </p:nvGrpSpPr>
        <p:grpSpPr>
          <a:xfrm>
            <a:off x="4644008" y="5445224"/>
            <a:ext cx="3563888" cy="1412776"/>
            <a:chOff x="4644008" y="5445224"/>
            <a:chExt cx="3563888" cy="1412776"/>
          </a:xfrm>
        </p:grpSpPr>
        <p:sp>
          <p:nvSpPr>
            <p:cNvPr id="4" name="Oval 3"/>
            <p:cNvSpPr/>
            <p:nvPr/>
          </p:nvSpPr>
          <p:spPr>
            <a:xfrm>
              <a:off x="4644008" y="5445224"/>
              <a:ext cx="1224136"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6228184" y="5561856"/>
              <a:ext cx="1979712" cy="1296144"/>
            </a:xfrm>
            <a:prstGeom prst="roundRect">
              <a:avLst/>
            </a:prstGeom>
            <a:solidFill>
              <a:schemeClr val="accent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800" dirty="0" smtClean="0">
                  <a:solidFill>
                    <a:schemeClr val="bg1"/>
                  </a:solidFill>
                </a:rPr>
                <a:t>48% of IBS variants shared with American populations</a:t>
              </a:r>
            </a:p>
            <a:p>
              <a:endParaRPr lang="en-GB" sz="1800" dirty="0">
                <a:solidFill>
                  <a:schemeClr val="bg1"/>
                </a:solidFill>
              </a:endParaRPr>
            </a:p>
          </p:txBody>
        </p:sp>
        <p:cxnSp>
          <p:nvCxnSpPr>
            <p:cNvPr id="8" name="Straight Connector 7"/>
            <p:cNvCxnSpPr>
              <a:stCxn id="4" idx="5"/>
              <a:endCxn id="6" idx="1"/>
            </p:cNvCxnSpPr>
            <p:nvPr/>
          </p:nvCxnSpPr>
          <p:spPr>
            <a:xfrm>
              <a:off x="5688873" y="5691075"/>
              <a:ext cx="539311" cy="51885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 name="Group 9"/>
          <p:cNvGrpSpPr/>
          <p:nvPr/>
        </p:nvGrpSpPr>
        <p:grpSpPr>
          <a:xfrm>
            <a:off x="4355976" y="2924944"/>
            <a:ext cx="4464496" cy="1008112"/>
            <a:chOff x="4644008" y="5373216"/>
            <a:chExt cx="4464496" cy="1008112"/>
          </a:xfrm>
        </p:grpSpPr>
        <p:sp>
          <p:nvSpPr>
            <p:cNvPr id="11" name="Oval 10"/>
            <p:cNvSpPr/>
            <p:nvPr/>
          </p:nvSpPr>
          <p:spPr>
            <a:xfrm>
              <a:off x="4644008" y="5373216"/>
              <a:ext cx="1224136"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6228184" y="5561856"/>
              <a:ext cx="2880320" cy="819472"/>
            </a:xfrm>
            <a:prstGeom prst="roundRect">
              <a:avLst/>
            </a:prstGeom>
            <a:solidFill>
              <a:schemeClr val="accent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800" dirty="0" smtClean="0">
                  <a:solidFill>
                    <a:schemeClr val="bg1"/>
                  </a:solidFill>
                </a:rPr>
                <a:t>ASW shows stronger sharing with YRI than LWK</a:t>
              </a:r>
            </a:p>
            <a:p>
              <a:endParaRPr lang="en-GB" sz="1800" dirty="0">
                <a:solidFill>
                  <a:schemeClr val="bg1"/>
                </a:solidFill>
              </a:endParaRPr>
            </a:p>
          </p:txBody>
        </p:sp>
        <p:cxnSp>
          <p:nvCxnSpPr>
            <p:cNvPr id="13" name="Straight Connector 12"/>
            <p:cNvCxnSpPr>
              <a:stCxn id="11" idx="5"/>
              <a:endCxn id="12" idx="1"/>
            </p:cNvCxnSpPr>
            <p:nvPr/>
          </p:nvCxnSpPr>
          <p:spPr>
            <a:xfrm>
              <a:off x="5688873" y="5619067"/>
              <a:ext cx="539311" cy="35252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 name="Oval 13"/>
          <p:cNvSpPr/>
          <p:nvPr/>
        </p:nvSpPr>
        <p:spPr>
          <a:xfrm rot="1800000">
            <a:off x="4037284" y="1394219"/>
            <a:ext cx="792088" cy="53830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recombination to date the age of coalescence</a:t>
            </a:r>
            <a:endParaRPr lang="en-GB" dirty="0"/>
          </a:p>
        </p:txBody>
      </p:sp>
      <p:pic>
        <p:nvPicPr>
          <p:cNvPr id="4" name="Picture 3" descr="IBD.CEU.byf2.bypop.all.pdf"/>
          <p:cNvPicPr>
            <a:picLocks noChangeAspect="1"/>
          </p:cNvPicPr>
          <p:nvPr/>
        </p:nvPicPr>
        <p:blipFill>
          <a:blip r:embed="rId3" cstate="print"/>
          <a:stretch>
            <a:fillRect/>
          </a:stretch>
        </p:blipFill>
        <p:spPr>
          <a:xfrm>
            <a:off x="179512" y="2852936"/>
            <a:ext cx="3960440" cy="3960440"/>
          </a:xfrm>
          <a:prstGeom prst="rect">
            <a:avLst/>
          </a:prstGeom>
        </p:spPr>
      </p:pic>
      <p:sp>
        <p:nvSpPr>
          <p:cNvPr id="14" name="TextBox 13"/>
          <p:cNvSpPr txBox="1"/>
          <p:nvPr/>
        </p:nvSpPr>
        <p:spPr>
          <a:xfrm>
            <a:off x="899592" y="1726596"/>
            <a:ext cx="665543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a:cs typeface="Courier New"/>
              </a:rPr>
              <a:t>001200200</a:t>
            </a:r>
            <a:r>
              <a:rPr kumimoji="0" lang="en-US" sz="1800" b="0" i="0" u="none" strike="noStrike" kern="0" cap="none" spc="0" normalizeH="0" baseline="0" noProof="0" dirty="0" smtClean="0">
                <a:ln>
                  <a:noFill/>
                </a:ln>
                <a:solidFill>
                  <a:srgbClr val="C0504D"/>
                </a:solidFill>
                <a:effectLst/>
                <a:uLnTx/>
                <a:uFillTx/>
                <a:latin typeface="Courier New"/>
                <a:cs typeface="Courier New"/>
              </a:rPr>
              <a:t>101011001120201201101110110101</a:t>
            </a:r>
            <a:r>
              <a:rPr kumimoji="0" lang="en-US" sz="1800" b="0" i="0" u="none" strike="noStrike" kern="0" cap="none" spc="0" normalizeH="0" baseline="0" noProof="0" dirty="0" smtClean="0">
                <a:ln>
                  <a:noFill/>
                </a:ln>
                <a:solidFill>
                  <a:sysClr val="windowText" lastClr="000000"/>
                </a:solidFill>
                <a:effectLst/>
                <a:uLnTx/>
                <a:uFillTx/>
                <a:latin typeface="Courier New"/>
                <a:cs typeface="Courier New"/>
              </a:rPr>
              <a:t>01011101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a:cs typeface="Courier New"/>
              </a:rPr>
              <a:t>010220102</a:t>
            </a:r>
            <a:r>
              <a:rPr kumimoji="0" lang="en-US" sz="1800" b="0" i="0" u="none" strike="noStrike" kern="0" cap="none" spc="0" normalizeH="0" baseline="0" noProof="0" dirty="0" smtClean="0">
                <a:ln>
                  <a:noFill/>
                </a:ln>
                <a:solidFill>
                  <a:srgbClr val="C0504D"/>
                </a:solidFill>
                <a:effectLst/>
                <a:uLnTx/>
                <a:uFillTx/>
                <a:latin typeface="Courier New"/>
                <a:cs typeface="Courier New"/>
              </a:rPr>
              <a:t>001110100210101100101110101001</a:t>
            </a:r>
            <a:r>
              <a:rPr kumimoji="0" lang="en-US" sz="1800" b="0" i="0" u="none" strike="noStrike" kern="0" cap="none" spc="0" normalizeH="0" baseline="0" noProof="0" dirty="0" smtClean="0">
                <a:ln>
                  <a:noFill/>
                </a:ln>
                <a:solidFill>
                  <a:sysClr val="windowText" lastClr="000000"/>
                </a:solidFill>
                <a:effectLst/>
                <a:uLnTx/>
                <a:uFillTx/>
                <a:latin typeface="Courier New"/>
                <a:cs typeface="Courier New"/>
              </a:rPr>
              <a:t>21000102</a:t>
            </a:r>
            <a:endParaRPr kumimoji="0" lang="en-US" sz="1800" b="0" i="0" u="none" strike="noStrike" kern="0" cap="none" spc="0" normalizeH="0" baseline="0" noProof="0" dirty="0">
              <a:ln>
                <a:noFill/>
              </a:ln>
              <a:solidFill>
                <a:sysClr val="windowText" lastClr="000000"/>
              </a:solidFill>
              <a:effectLst/>
              <a:uLnTx/>
              <a:uFillTx/>
              <a:latin typeface="Courier New"/>
              <a:cs typeface="Courier New"/>
            </a:endParaRPr>
          </a:p>
        </p:txBody>
      </p:sp>
      <p:cxnSp>
        <p:nvCxnSpPr>
          <p:cNvPr id="15" name="Straight Arrow Connector 14"/>
          <p:cNvCxnSpPr/>
          <p:nvPr/>
        </p:nvCxnSpPr>
        <p:spPr>
          <a:xfrm rot="16200000" flipH="1">
            <a:off x="3927203" y="1520024"/>
            <a:ext cx="610238" cy="794"/>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6" name="TextBox 15"/>
          <p:cNvSpPr txBox="1"/>
          <p:nvPr/>
        </p:nvSpPr>
        <p:spPr>
          <a:xfrm>
            <a:off x="4041254" y="771767"/>
            <a:ext cx="37210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f2</a:t>
            </a:r>
            <a:endParaRPr kumimoji="0" lang="en-US" sz="1800" b="0" i="0" u="none" strike="noStrike" kern="0" cap="none" spc="0" normalizeH="0" baseline="0" noProof="0" dirty="0">
              <a:ln>
                <a:noFill/>
              </a:ln>
              <a:solidFill>
                <a:sysClr val="windowText" lastClr="000000"/>
              </a:solidFill>
              <a:effectLst/>
              <a:uLnTx/>
              <a:uFillTx/>
            </a:endParaRPr>
          </a:p>
        </p:txBody>
      </p:sp>
      <p:cxnSp>
        <p:nvCxnSpPr>
          <p:cNvPr id="17" name="Straight Arrow Connector 16"/>
          <p:cNvCxnSpPr/>
          <p:nvPr/>
        </p:nvCxnSpPr>
        <p:spPr>
          <a:xfrm rot="5400000">
            <a:off x="2933553" y="1623512"/>
            <a:ext cx="371093" cy="1588"/>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8" name="Straight Arrow Connector 17"/>
          <p:cNvCxnSpPr/>
          <p:nvPr/>
        </p:nvCxnSpPr>
        <p:spPr>
          <a:xfrm rot="5400000">
            <a:off x="5523947" y="1623511"/>
            <a:ext cx="371093" cy="1588"/>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9" name="TextBox 18"/>
          <p:cNvSpPr txBox="1"/>
          <p:nvPr/>
        </p:nvSpPr>
        <p:spPr>
          <a:xfrm>
            <a:off x="2933841" y="1116358"/>
            <a:ext cx="37210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f1</a:t>
            </a:r>
            <a:endParaRPr kumimoji="0" lang="en-US" sz="1800" b="0" i="0" u="none" strike="noStrike" kern="0" cap="none" spc="0" normalizeH="0" baseline="0" noProof="0" dirty="0">
              <a:ln>
                <a:noFill/>
              </a:ln>
              <a:solidFill>
                <a:sysClr val="windowText" lastClr="000000"/>
              </a:solidFill>
              <a:effectLst/>
              <a:uLnTx/>
              <a:uFillTx/>
            </a:endParaRPr>
          </a:p>
        </p:txBody>
      </p:sp>
      <p:sp>
        <p:nvSpPr>
          <p:cNvPr id="20" name="TextBox 19"/>
          <p:cNvSpPr txBox="1"/>
          <p:nvPr/>
        </p:nvSpPr>
        <p:spPr>
          <a:xfrm>
            <a:off x="5524235" y="1084092"/>
            <a:ext cx="37210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f1</a:t>
            </a:r>
            <a:endParaRPr kumimoji="0" lang="en-US" sz="1800" b="0" i="0" u="none" strike="noStrike" kern="0" cap="none" spc="0" normalizeH="0" baseline="0" noProof="0" dirty="0">
              <a:ln>
                <a:noFill/>
              </a:ln>
              <a:solidFill>
                <a:sysClr val="windowText" lastClr="000000"/>
              </a:solidFill>
              <a:effectLst/>
              <a:uLnTx/>
              <a:uFillTx/>
            </a:endParaRPr>
          </a:p>
        </p:txBody>
      </p:sp>
      <p:cxnSp>
        <p:nvCxnSpPr>
          <p:cNvPr id="21" name="Straight Arrow Connector 20"/>
          <p:cNvCxnSpPr/>
          <p:nvPr/>
        </p:nvCxnSpPr>
        <p:spPr>
          <a:xfrm rot="10800000">
            <a:off x="2302634" y="2417711"/>
            <a:ext cx="1924673" cy="1588"/>
          </a:xfrm>
          <a:prstGeom prst="straightConnector1">
            <a:avLst/>
          </a:prstGeom>
          <a:noFill/>
          <a:ln w="25400" cap="flat" cmpd="sng" algn="ctr">
            <a:solidFill>
              <a:srgbClr val="C0504D"/>
            </a:solidFill>
            <a:prstDash val="solid"/>
            <a:tailEnd type="arrow"/>
          </a:ln>
          <a:effectLst>
            <a:outerShdw blurRad="40000" dist="20000" dir="5400000" rotWithShape="0">
              <a:srgbClr val="000000">
                <a:alpha val="38000"/>
              </a:srgbClr>
            </a:outerShdw>
          </a:effectLst>
        </p:spPr>
      </p:cxnSp>
      <p:cxnSp>
        <p:nvCxnSpPr>
          <p:cNvPr id="22" name="Straight Arrow Connector 21"/>
          <p:cNvCxnSpPr/>
          <p:nvPr/>
        </p:nvCxnSpPr>
        <p:spPr>
          <a:xfrm>
            <a:off x="4232719" y="2419300"/>
            <a:ext cx="2069771" cy="1588"/>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graphicFrame>
        <p:nvGraphicFramePr>
          <p:cNvPr id="24" name="Object 23"/>
          <p:cNvGraphicFramePr>
            <a:graphicFrameLocks noChangeAspect="1"/>
          </p:cNvGraphicFramePr>
          <p:nvPr/>
        </p:nvGraphicFramePr>
        <p:xfrm>
          <a:off x="4514850" y="3321050"/>
          <a:ext cx="114300" cy="215900"/>
        </p:xfrm>
        <a:graphic>
          <a:graphicData uri="http://schemas.openxmlformats.org/presentationml/2006/ole">
            <p:oleObj spid="_x0000_s52226" name="Equation" r:id="rId4" imgW="114120" imgH="215640" progId="Equation.3">
              <p:embed/>
            </p:oleObj>
          </a:graphicData>
        </a:graphic>
      </p:graphicFrame>
      <p:sp>
        <p:nvSpPr>
          <p:cNvPr id="23" name="TextBox 22"/>
          <p:cNvSpPr txBox="1"/>
          <p:nvPr/>
        </p:nvSpPr>
        <p:spPr>
          <a:xfrm>
            <a:off x="5004048" y="3861048"/>
            <a:ext cx="3960440" cy="1569660"/>
          </a:xfrm>
          <a:prstGeom prst="rect">
            <a:avLst/>
          </a:prstGeom>
          <a:noFill/>
        </p:spPr>
        <p:txBody>
          <a:bodyPr wrap="square" rtlCol="0">
            <a:spAutoFit/>
          </a:bodyPr>
          <a:lstStyle/>
          <a:p>
            <a:r>
              <a:rPr lang="en-GB" dirty="0" smtClean="0"/>
              <a:t>Median coalescence age for </a:t>
            </a:r>
            <a:r>
              <a:rPr lang="en-GB" dirty="0" smtClean="0"/>
              <a:t>f2 GBR </a:t>
            </a:r>
            <a:r>
              <a:rPr lang="en-GB" dirty="0" smtClean="0"/>
              <a:t>variants </a:t>
            </a:r>
            <a:r>
              <a:rPr lang="en-GB" dirty="0" smtClean="0"/>
              <a:t>(1% DAF) </a:t>
            </a:r>
            <a:r>
              <a:rPr lang="en-GB" dirty="0" smtClean="0"/>
              <a:t>is c. 100 generations, i.e. c. 2,500 years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Larger samples</a:t>
            </a:r>
            <a:endParaRPr lang="en-GB" dirty="0"/>
          </a:p>
        </p:txBody>
      </p:sp>
      <p:sp>
        <p:nvSpPr>
          <p:cNvPr id="3" name="Content Placeholder 2"/>
          <p:cNvSpPr>
            <a:spLocks noGrp="1"/>
          </p:cNvSpPr>
          <p:nvPr>
            <p:ph idx="1"/>
          </p:nvPr>
        </p:nvSpPr>
        <p:spPr/>
        <p:txBody>
          <a:bodyPr/>
          <a:lstStyle/>
          <a:p>
            <a:r>
              <a:rPr lang="en-GB" sz="2000" dirty="0" smtClean="0"/>
              <a:t>We would like to analyse data sets on &gt;10,000 samples</a:t>
            </a:r>
          </a:p>
          <a:p>
            <a:endParaRPr lang="en-GB" sz="2000" dirty="0" smtClean="0"/>
          </a:p>
          <a:p>
            <a:r>
              <a:rPr lang="en-GB" sz="2000" dirty="0" smtClean="0"/>
              <a:t>Graph-based genotype HMM approach to find ‘pseudo-parents’ for each sample</a:t>
            </a:r>
          </a:p>
        </p:txBody>
      </p:sp>
      <p:pic>
        <p:nvPicPr>
          <p:cNvPr id="70658" name="Picture 2"/>
          <p:cNvPicPr>
            <a:picLocks noChangeAspect="1" noChangeArrowheads="1"/>
          </p:cNvPicPr>
          <p:nvPr/>
        </p:nvPicPr>
        <p:blipFill>
          <a:blip r:embed="rId2" cstate="print"/>
          <a:srcRect/>
          <a:stretch>
            <a:fillRect/>
          </a:stretch>
        </p:blipFill>
        <p:spPr bwMode="auto">
          <a:xfrm>
            <a:off x="323528" y="3068960"/>
            <a:ext cx="5229381" cy="3744416"/>
          </a:xfrm>
          <a:prstGeom prst="rect">
            <a:avLst/>
          </a:prstGeom>
          <a:noFill/>
          <a:ln w="9525">
            <a:noFill/>
            <a:miter lim="800000"/>
            <a:headEnd/>
            <a:tailEnd/>
          </a:ln>
        </p:spPr>
      </p:pic>
      <p:sp>
        <p:nvSpPr>
          <p:cNvPr id="5" name="TextBox 4"/>
          <p:cNvSpPr txBox="1"/>
          <p:nvPr/>
        </p:nvSpPr>
        <p:spPr>
          <a:xfrm>
            <a:off x="5940152" y="3068960"/>
            <a:ext cx="3096344" cy="3416320"/>
          </a:xfrm>
          <a:prstGeom prst="rect">
            <a:avLst/>
          </a:prstGeom>
          <a:noFill/>
        </p:spPr>
        <p:txBody>
          <a:bodyPr wrap="square" rtlCol="0">
            <a:spAutoFit/>
          </a:bodyPr>
          <a:lstStyle/>
          <a:p>
            <a:r>
              <a:rPr lang="en-GB" dirty="0" smtClean="0"/>
              <a:t>Implies nearest CA typically c. 50 generations ago – c. 1,500 years.</a:t>
            </a:r>
          </a:p>
          <a:p>
            <a:endParaRPr lang="en-GB" dirty="0" smtClean="0"/>
          </a:p>
          <a:p>
            <a:r>
              <a:rPr lang="en-GB" dirty="0" smtClean="0"/>
              <a:t>=&gt; Variants down to frequencies of 1/10,000 likely to be &gt;1,000 years old</a:t>
            </a:r>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nvSpPr>
        <p:spPr bwMode="auto">
          <a:xfrm>
            <a:off x="-18256" y="1628800"/>
            <a:ext cx="9180512" cy="1656184"/>
          </a:xfrm>
          <a:prstGeom prst="rect">
            <a:avLst/>
          </a:prstGeom>
          <a:solidFill>
            <a:schemeClr val="accent2">
              <a:lumMod val="5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0">
                <a:solidFill>
                  <a:schemeClr val="bg1"/>
                </a:solidFill>
                <a:latin typeface="+mj-lt"/>
                <a:ea typeface="+mj-ea"/>
                <a:cs typeface="+mj-cs"/>
              </a:defRPr>
            </a:lvl1pPr>
            <a:lvl2pPr algn="l" rtl="0" fontAlgn="base">
              <a:spcBef>
                <a:spcPct val="0"/>
              </a:spcBef>
              <a:spcAft>
                <a:spcPct val="0"/>
              </a:spcAft>
              <a:defRPr sz="2800" b="1">
                <a:solidFill>
                  <a:srgbClr val="336699"/>
                </a:solidFill>
                <a:latin typeface="Calibri" pitchFamily="34" charset="0"/>
              </a:defRPr>
            </a:lvl2pPr>
            <a:lvl3pPr algn="l" rtl="0" fontAlgn="base">
              <a:spcBef>
                <a:spcPct val="0"/>
              </a:spcBef>
              <a:spcAft>
                <a:spcPct val="0"/>
              </a:spcAft>
              <a:defRPr sz="2800" b="1">
                <a:solidFill>
                  <a:srgbClr val="336699"/>
                </a:solidFill>
                <a:latin typeface="Calibri" pitchFamily="34" charset="0"/>
              </a:defRPr>
            </a:lvl3pPr>
            <a:lvl4pPr algn="l" rtl="0" fontAlgn="base">
              <a:spcBef>
                <a:spcPct val="0"/>
              </a:spcBef>
              <a:spcAft>
                <a:spcPct val="0"/>
              </a:spcAft>
              <a:defRPr sz="2800" b="1">
                <a:solidFill>
                  <a:srgbClr val="336699"/>
                </a:solidFill>
                <a:latin typeface="Calibri" pitchFamily="34" charset="0"/>
              </a:defRPr>
            </a:lvl4pPr>
            <a:lvl5pPr algn="l" rtl="0" fontAlgn="base">
              <a:spcBef>
                <a:spcPct val="0"/>
              </a:spcBef>
              <a:spcAft>
                <a:spcPct val="0"/>
              </a:spcAft>
              <a:defRPr sz="2800" b="1">
                <a:solidFill>
                  <a:srgbClr val="336699"/>
                </a:solidFill>
                <a:latin typeface="Calibri" pitchFamily="34" charset="0"/>
              </a:defRPr>
            </a:lvl5pPr>
            <a:lvl6pPr marL="457200" algn="l" rtl="0" fontAlgn="base">
              <a:spcBef>
                <a:spcPct val="0"/>
              </a:spcBef>
              <a:spcAft>
                <a:spcPct val="0"/>
              </a:spcAft>
              <a:defRPr sz="2800" b="1">
                <a:solidFill>
                  <a:srgbClr val="336699"/>
                </a:solidFill>
                <a:latin typeface="Calibri" pitchFamily="34" charset="0"/>
              </a:defRPr>
            </a:lvl6pPr>
            <a:lvl7pPr marL="914400" algn="l" rtl="0" fontAlgn="base">
              <a:spcBef>
                <a:spcPct val="0"/>
              </a:spcBef>
              <a:spcAft>
                <a:spcPct val="0"/>
              </a:spcAft>
              <a:defRPr sz="2800" b="1">
                <a:solidFill>
                  <a:srgbClr val="336699"/>
                </a:solidFill>
                <a:latin typeface="Calibri" pitchFamily="34" charset="0"/>
              </a:defRPr>
            </a:lvl7pPr>
            <a:lvl8pPr marL="1371600" algn="l" rtl="0" fontAlgn="base">
              <a:spcBef>
                <a:spcPct val="0"/>
              </a:spcBef>
              <a:spcAft>
                <a:spcPct val="0"/>
              </a:spcAft>
              <a:defRPr sz="2800" b="1">
                <a:solidFill>
                  <a:srgbClr val="336699"/>
                </a:solidFill>
                <a:latin typeface="Calibri" pitchFamily="34" charset="0"/>
              </a:defRPr>
            </a:lvl8pPr>
            <a:lvl9pPr marL="1828800" algn="l" rtl="0" fontAlgn="base">
              <a:spcBef>
                <a:spcPct val="0"/>
              </a:spcBef>
              <a:spcAft>
                <a:spcPct val="0"/>
              </a:spcAft>
              <a:defRPr sz="2800" b="1">
                <a:solidFill>
                  <a:srgbClr val="336699"/>
                </a:solidFill>
                <a:latin typeface="Calibri" pitchFamily="34" charset="0"/>
              </a:defRPr>
            </a:lvl9pPr>
          </a:lstStyle>
          <a:p>
            <a:r>
              <a:rPr lang="en-GB" sz="4000" dirty="0" smtClean="0"/>
              <a:t>Rare variants and selection</a:t>
            </a:r>
            <a:endParaRPr lang="en-GB" sz="4000" dirty="0"/>
          </a:p>
        </p:txBody>
      </p:sp>
      <p:pic>
        <p:nvPicPr>
          <p:cNvPr id="5" name="Picture 2"/>
          <p:cNvPicPr>
            <a:picLocks noChangeAspect="1" noChangeArrowheads="1"/>
          </p:cNvPicPr>
          <p:nvPr/>
        </p:nvPicPr>
        <p:blipFill>
          <a:blip r:embed="rId2" cstate="print"/>
          <a:srcRect l="9757" r="72355" b="66654"/>
          <a:stretch>
            <a:fillRect/>
          </a:stretch>
        </p:blipFill>
        <p:spPr bwMode="auto">
          <a:xfrm>
            <a:off x="5940152" y="4005064"/>
            <a:ext cx="2592288" cy="22387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13741"/>
            <a:ext cx="9180512" cy="1210493"/>
          </a:xfrm>
        </p:spPr>
        <p:txBody>
          <a:bodyPr/>
          <a:lstStyle/>
          <a:p>
            <a:r>
              <a:rPr lang="en-GB" dirty="0" smtClean="0"/>
              <a:t>Many people believe rare variants contain the key to understanding familial, sporadic and complex disease</a:t>
            </a:r>
            <a:endParaRPr lang="en-GB" dirty="0"/>
          </a:p>
        </p:txBody>
      </p:sp>
      <p:sp>
        <p:nvSpPr>
          <p:cNvPr id="4" name="Content Placeholder 3"/>
          <p:cNvSpPr>
            <a:spLocks noGrp="1"/>
          </p:cNvSpPr>
          <p:nvPr>
            <p:ph idx="1"/>
          </p:nvPr>
        </p:nvSpPr>
        <p:spPr/>
        <p:txBody>
          <a:bodyPr/>
          <a:lstStyle/>
          <a:p>
            <a:r>
              <a:rPr lang="en-GB" dirty="0" smtClean="0"/>
              <a:t>A shared, rare variant, influences risk for </a:t>
            </a:r>
            <a:r>
              <a:rPr lang="en-GB" dirty="0" err="1" smtClean="0"/>
              <a:t>erythrocytosis</a:t>
            </a:r>
            <a:endParaRPr lang="en-GB" dirty="0"/>
          </a:p>
        </p:txBody>
      </p:sp>
      <p:sp>
        <p:nvSpPr>
          <p:cNvPr id="5" name="Oval 4"/>
          <p:cNvSpPr/>
          <p:nvPr/>
        </p:nvSpPr>
        <p:spPr>
          <a:xfrm>
            <a:off x="2483768" y="5517232"/>
            <a:ext cx="432048" cy="43204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a:stCxn id="5" idx="0"/>
          </p:cNvCxnSpPr>
          <p:nvPr/>
        </p:nvCxnSpPr>
        <p:spPr>
          <a:xfrm flipV="1">
            <a:off x="2699792" y="5229200"/>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39752" y="5229200"/>
            <a:ext cx="72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059832" y="5013176"/>
            <a:ext cx="432048" cy="4320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907704" y="5013176"/>
            <a:ext cx="432048" cy="43204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6372200" y="5517232"/>
            <a:ext cx="432048" cy="43204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a:stCxn id="12" idx="0"/>
          </p:cNvCxnSpPr>
          <p:nvPr/>
        </p:nvCxnSpPr>
        <p:spPr>
          <a:xfrm flipV="1">
            <a:off x="6588224" y="5229200"/>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228184" y="5229200"/>
            <a:ext cx="72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948264" y="5013176"/>
            <a:ext cx="432048" cy="4320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5796136" y="5013176"/>
            <a:ext cx="432048" cy="43204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p:cNvCxnSpPr>
            <a:stCxn id="10" idx="0"/>
          </p:cNvCxnSpPr>
          <p:nvPr/>
        </p:nvCxnSpPr>
        <p:spPr>
          <a:xfrm flipV="1">
            <a:off x="3275856" y="4653136"/>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6" idx="0"/>
          </p:cNvCxnSpPr>
          <p:nvPr/>
        </p:nvCxnSpPr>
        <p:spPr>
          <a:xfrm flipV="1">
            <a:off x="6012160" y="4437112"/>
            <a:ext cx="0"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364088" y="4437112"/>
            <a:ext cx="64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75856" y="4653136"/>
            <a:ext cx="72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995936" y="2780928"/>
            <a:ext cx="0" cy="18722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364088" y="2780928"/>
            <a:ext cx="0" cy="165618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995936" y="2780928"/>
            <a:ext cx="136815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436096" y="3573016"/>
            <a:ext cx="2314544" cy="461665"/>
          </a:xfrm>
          <a:prstGeom prst="rect">
            <a:avLst/>
          </a:prstGeom>
          <a:noFill/>
        </p:spPr>
        <p:txBody>
          <a:bodyPr wrap="none" rtlCol="0">
            <a:spAutoFit/>
          </a:bodyPr>
          <a:lstStyle/>
          <a:p>
            <a:r>
              <a:rPr lang="en-GB" dirty="0" smtClean="0"/>
              <a:t>c. 20 generations</a:t>
            </a:r>
            <a:endParaRPr lang="en-GB" dirty="0"/>
          </a:p>
        </p:txBody>
      </p:sp>
      <p:sp>
        <p:nvSpPr>
          <p:cNvPr id="33" name="Rectangle 32"/>
          <p:cNvSpPr/>
          <p:nvPr/>
        </p:nvSpPr>
        <p:spPr>
          <a:xfrm>
            <a:off x="2483768" y="5517232"/>
            <a:ext cx="432048" cy="4320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6372200" y="5517232"/>
            <a:ext cx="432048" cy="4320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Individuals carry many rare variants of functional effect</a:t>
            </a:r>
            <a:endParaRPr lang="en-GB" dirty="0"/>
          </a:p>
        </p:txBody>
      </p:sp>
      <p:pic>
        <p:nvPicPr>
          <p:cNvPr id="4098" name="Picture 2"/>
          <p:cNvPicPr>
            <a:picLocks noChangeAspect="1" noChangeArrowheads="1"/>
          </p:cNvPicPr>
          <p:nvPr/>
        </p:nvPicPr>
        <p:blipFill>
          <a:blip r:embed="rId2" cstate="print"/>
          <a:srcRect/>
          <a:stretch>
            <a:fillRect/>
          </a:stretch>
        </p:blipFill>
        <p:spPr bwMode="auto">
          <a:xfrm>
            <a:off x="1004889" y="980728"/>
            <a:ext cx="6375424" cy="5549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Number of novel hemizygous variants at conserved positions in 71 tier 1 X-linked mental retardation genes.jpeg"/>
          <p:cNvPicPr>
            <a:picLocks noChangeAspect="1"/>
          </p:cNvPicPr>
          <p:nvPr/>
        </p:nvPicPr>
        <p:blipFill>
          <a:blip r:embed="rId2" cstate="print"/>
          <a:stretch>
            <a:fillRect/>
          </a:stretch>
        </p:blipFill>
        <p:spPr>
          <a:xfrm>
            <a:off x="755576" y="1628799"/>
            <a:ext cx="7416824" cy="4409639"/>
          </a:xfrm>
          <a:prstGeom prst="rect">
            <a:avLst/>
          </a:prstGeom>
        </p:spPr>
      </p:pic>
      <p:sp>
        <p:nvSpPr>
          <p:cNvPr id="2" name="Title 1"/>
          <p:cNvSpPr>
            <a:spLocks noGrp="1"/>
          </p:cNvSpPr>
          <p:nvPr>
            <p:ph type="title"/>
          </p:nvPr>
        </p:nvSpPr>
        <p:spPr/>
        <p:txBody>
          <a:bodyPr/>
          <a:lstStyle/>
          <a:p>
            <a:r>
              <a:rPr lang="en-GB" dirty="0" smtClean="0"/>
              <a:t>Do 40% of males have MR?</a:t>
            </a:r>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7" name="Picture 5"/>
          <p:cNvPicPr>
            <a:picLocks noChangeAspect="1" noChangeArrowheads="1"/>
          </p:cNvPicPr>
          <p:nvPr/>
        </p:nvPicPr>
        <p:blipFill>
          <a:blip r:embed="rId2" cstate="print"/>
          <a:srcRect/>
          <a:stretch>
            <a:fillRect/>
          </a:stretch>
        </p:blipFill>
        <p:spPr bwMode="auto">
          <a:xfrm>
            <a:off x="1187624" y="745951"/>
            <a:ext cx="6715125" cy="6067425"/>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Rare variants are enriched for deleterious mutations</a:t>
            </a:r>
            <a:endParaRPr lang="en-GB" dirty="0"/>
          </a:p>
        </p:txBody>
      </p:sp>
      <p:sp>
        <p:nvSpPr>
          <p:cNvPr id="8" name="TextBox 7"/>
          <p:cNvSpPr txBox="1"/>
          <p:nvPr/>
        </p:nvSpPr>
        <p:spPr>
          <a:xfrm>
            <a:off x="2599526" y="1012666"/>
            <a:ext cx="1138453" cy="400110"/>
          </a:xfrm>
          <a:prstGeom prst="rect">
            <a:avLst/>
          </a:prstGeom>
          <a:noFill/>
        </p:spPr>
        <p:txBody>
          <a:bodyPr wrap="none" rtlCol="0">
            <a:spAutoFit/>
          </a:bodyPr>
          <a:lstStyle/>
          <a:p>
            <a:r>
              <a:rPr lang="en-GB" sz="2000" dirty="0" smtClean="0">
                <a:latin typeface="Times New Roman" pitchFamily="18" charset="0"/>
              </a:rPr>
              <a:t>Common</a:t>
            </a:r>
            <a:endParaRPr lang="en-GB" sz="2000" dirty="0">
              <a:latin typeface="Times New Roman" pitchFamily="18" charset="0"/>
            </a:endParaRPr>
          </a:p>
        </p:txBody>
      </p:sp>
      <p:sp>
        <p:nvSpPr>
          <p:cNvPr id="9" name="TextBox 8"/>
          <p:cNvSpPr txBox="1"/>
          <p:nvPr/>
        </p:nvSpPr>
        <p:spPr>
          <a:xfrm>
            <a:off x="5508104" y="980728"/>
            <a:ext cx="668773" cy="400110"/>
          </a:xfrm>
          <a:prstGeom prst="rect">
            <a:avLst/>
          </a:prstGeom>
          <a:noFill/>
        </p:spPr>
        <p:txBody>
          <a:bodyPr wrap="none" rtlCol="0">
            <a:spAutoFit/>
          </a:bodyPr>
          <a:lstStyle/>
          <a:p>
            <a:r>
              <a:rPr lang="en-GB" sz="2000" dirty="0" smtClean="0">
                <a:latin typeface="Times New Roman" pitchFamily="18" charset="0"/>
              </a:rPr>
              <a:t>Rare</a:t>
            </a:r>
            <a:endParaRPr lang="en-GB" sz="2000" dirty="0">
              <a:latin typeface="Times New Roman" pitchFamily="18" charset="0"/>
            </a:endParaRPr>
          </a:p>
        </p:txBody>
      </p:sp>
      <p:sp>
        <p:nvSpPr>
          <p:cNvPr id="10" name="Rectangle 9"/>
          <p:cNvSpPr/>
          <p:nvPr/>
        </p:nvSpPr>
        <p:spPr>
          <a:xfrm>
            <a:off x="3203848" y="6021288"/>
            <a:ext cx="14401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907704" y="6021288"/>
            <a:ext cx="14401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6" name="Picture 8"/>
          <p:cNvPicPr>
            <a:picLocks noChangeAspect="1" noChangeArrowheads="1"/>
          </p:cNvPicPr>
          <p:nvPr/>
        </p:nvPicPr>
        <p:blipFill>
          <a:blip r:embed="rId2" cstate="print"/>
          <a:srcRect/>
          <a:stretch>
            <a:fillRect/>
          </a:stretch>
        </p:blipFill>
        <p:spPr bwMode="auto">
          <a:xfrm>
            <a:off x="280988" y="1254968"/>
            <a:ext cx="858202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Rare variant load can be measured in different ways</a:t>
            </a:r>
            <a:endParaRPr lang="en-GB" dirty="0"/>
          </a:p>
        </p:txBody>
      </p:sp>
      <p:sp>
        <p:nvSpPr>
          <p:cNvPr id="11" name="TextBox 10"/>
          <p:cNvSpPr txBox="1"/>
          <p:nvPr/>
        </p:nvSpPr>
        <p:spPr>
          <a:xfrm>
            <a:off x="323528" y="1052736"/>
            <a:ext cx="8526117" cy="461665"/>
          </a:xfrm>
          <a:prstGeom prst="rect">
            <a:avLst/>
          </a:prstGeom>
          <a:noFill/>
        </p:spPr>
        <p:txBody>
          <a:bodyPr wrap="none" rtlCol="0">
            <a:spAutoFit/>
          </a:bodyPr>
          <a:lstStyle/>
          <a:p>
            <a:r>
              <a:rPr lang="en-GB" dirty="0" smtClean="0"/>
              <a:t>Excess low frequency nonsynonymous mutations at conserved sites</a:t>
            </a: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13741"/>
            <a:ext cx="9180512" cy="1210493"/>
          </a:xfrm>
        </p:spPr>
        <p:txBody>
          <a:bodyPr/>
          <a:lstStyle/>
          <a:p>
            <a:r>
              <a:rPr lang="en-GB" dirty="0" smtClean="0"/>
              <a:t>Selection on variants varies by conservation and coding consequence</a:t>
            </a:r>
            <a:endParaRPr lang="en-GB" dirty="0"/>
          </a:p>
        </p:txBody>
      </p:sp>
      <p:pic>
        <p:nvPicPr>
          <p:cNvPr id="3074" name="Picture 2"/>
          <p:cNvPicPr>
            <a:picLocks noChangeAspect="1" noChangeArrowheads="1"/>
          </p:cNvPicPr>
          <p:nvPr/>
        </p:nvPicPr>
        <p:blipFill>
          <a:blip r:embed="rId3" cstate="print"/>
          <a:srcRect/>
          <a:stretch>
            <a:fillRect/>
          </a:stretch>
        </p:blipFill>
        <p:spPr bwMode="auto">
          <a:xfrm>
            <a:off x="1571228" y="1628800"/>
            <a:ext cx="5665068" cy="5041391"/>
          </a:xfrm>
          <a:prstGeom prst="rect">
            <a:avLst/>
          </a:prstGeom>
          <a:noFill/>
          <a:ln w="9525">
            <a:noFill/>
            <a:miter lim="800000"/>
            <a:headEnd/>
            <a:tailEnd/>
          </a:ln>
        </p:spPr>
      </p:pic>
      <p:sp>
        <p:nvSpPr>
          <p:cNvPr id="5" name="Rectangle 4"/>
          <p:cNvSpPr/>
          <p:nvPr/>
        </p:nvSpPr>
        <p:spPr>
          <a:xfrm>
            <a:off x="1475656" y="1556792"/>
            <a:ext cx="72008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from multiple species</a:t>
            </a:r>
            <a:endParaRPr lang="en-GB" dirty="0"/>
          </a:p>
        </p:txBody>
      </p:sp>
      <p:pic>
        <p:nvPicPr>
          <p:cNvPr id="6" name="Picture 5" descr="central.jpg"/>
          <p:cNvPicPr>
            <a:picLocks noChangeAspect="1"/>
          </p:cNvPicPr>
          <p:nvPr/>
        </p:nvPicPr>
        <p:blipFill>
          <a:blip r:embed="rId2" cstate="print">
            <a:lum bright="16000"/>
          </a:blip>
          <a:srcRect l="30934" t="4001" r="32340"/>
          <a:stretch>
            <a:fillRect/>
          </a:stretch>
        </p:blipFill>
        <p:spPr>
          <a:xfrm>
            <a:off x="1918649" y="1052736"/>
            <a:ext cx="5173631" cy="4752528"/>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Rare variant load varies between KEGG pathways</a:t>
            </a:r>
            <a:endParaRPr lang="en-GB" dirty="0"/>
          </a:p>
        </p:txBody>
      </p:sp>
      <p:pic>
        <p:nvPicPr>
          <p:cNvPr id="5122" name="Picture 2"/>
          <p:cNvPicPr>
            <a:picLocks noChangeAspect="1" noChangeArrowheads="1"/>
          </p:cNvPicPr>
          <p:nvPr/>
        </p:nvPicPr>
        <p:blipFill>
          <a:blip r:embed="rId2" cstate="print"/>
          <a:srcRect/>
          <a:stretch>
            <a:fillRect/>
          </a:stretch>
        </p:blipFill>
        <p:spPr bwMode="auto">
          <a:xfrm>
            <a:off x="1077838" y="1124744"/>
            <a:ext cx="7094562" cy="5431281"/>
          </a:xfrm>
          <a:prstGeom prst="rect">
            <a:avLst/>
          </a:prstGeom>
          <a:noFill/>
          <a:ln w="9525">
            <a:noFill/>
            <a:miter lim="800000"/>
            <a:headEnd/>
            <a:tailEnd/>
          </a:ln>
        </p:spPr>
      </p:pic>
      <p:cxnSp>
        <p:nvCxnSpPr>
          <p:cNvPr id="5" name="Straight Connector 4"/>
          <p:cNvCxnSpPr/>
          <p:nvPr/>
        </p:nvCxnSpPr>
        <p:spPr>
          <a:xfrm>
            <a:off x="2267744" y="4869160"/>
            <a:ext cx="43204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nodeType="afterEffect">
                                  <p:stCondLst>
                                    <p:cond delay="2000"/>
                                  </p:stCondLst>
                                  <p:childTnLst>
                                    <p:animEffect transition="out" filter="fade">
                                      <p:cBhvr>
                                        <p:cTn id="9" dur="2000"/>
                                        <p:tgtEl>
                                          <p:spTgt spid="5"/>
                                        </p:tgtEl>
                                      </p:cBhvr>
                                    </p:animEffect>
                                    <p:set>
                                      <p:cBhvr>
                                        <p:cTn id="10"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Regulatory load may be very considerable</a:t>
            </a:r>
            <a:endParaRPr lang="en-GB" dirty="0"/>
          </a:p>
        </p:txBody>
      </p:sp>
      <p:pic>
        <p:nvPicPr>
          <p:cNvPr id="4098" name="Picture 2"/>
          <p:cNvPicPr>
            <a:picLocks noChangeAspect="1" noChangeArrowheads="1"/>
          </p:cNvPicPr>
          <p:nvPr/>
        </p:nvPicPr>
        <p:blipFill>
          <a:blip r:embed="rId2" cstate="print"/>
          <a:srcRect/>
          <a:stretch>
            <a:fillRect/>
          </a:stretch>
        </p:blipFill>
        <p:spPr bwMode="auto">
          <a:xfrm>
            <a:off x="719064" y="1268760"/>
            <a:ext cx="6011961" cy="5209411"/>
          </a:xfrm>
          <a:prstGeom prst="rect">
            <a:avLst/>
          </a:prstGeom>
          <a:noFill/>
          <a:ln w="9525">
            <a:noFill/>
            <a:miter lim="800000"/>
            <a:headEnd/>
            <a:tailEnd/>
          </a:ln>
        </p:spPr>
      </p:pic>
      <p:sp>
        <p:nvSpPr>
          <p:cNvPr id="4" name="TextBox 3"/>
          <p:cNvSpPr txBox="1"/>
          <p:nvPr/>
        </p:nvSpPr>
        <p:spPr>
          <a:xfrm>
            <a:off x="6574066" y="3717032"/>
            <a:ext cx="2569934" cy="461665"/>
          </a:xfrm>
          <a:prstGeom prst="rect">
            <a:avLst/>
          </a:prstGeom>
          <a:noFill/>
        </p:spPr>
        <p:txBody>
          <a:bodyPr wrap="none" rtlCol="0">
            <a:spAutoFit/>
          </a:bodyPr>
          <a:lstStyle/>
          <a:p>
            <a:r>
              <a:rPr lang="en-GB" dirty="0" smtClean="0"/>
              <a:t>CTCF-binding motif</a:t>
            </a:r>
            <a:endParaRPr lang="en-GB" dirty="0"/>
          </a:p>
        </p:txBody>
      </p:sp>
      <p:sp>
        <p:nvSpPr>
          <p:cNvPr id="6" name="Rectangle 5"/>
          <p:cNvSpPr/>
          <p:nvPr/>
        </p:nvSpPr>
        <p:spPr>
          <a:xfrm>
            <a:off x="323528" y="1268760"/>
            <a:ext cx="72008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13741"/>
            <a:ext cx="9180512" cy="994469"/>
          </a:xfrm>
        </p:spPr>
        <p:txBody>
          <a:bodyPr/>
          <a:lstStyle/>
          <a:p>
            <a:r>
              <a:rPr lang="en-GB" dirty="0" smtClean="0"/>
              <a:t>Rare variant differentiation can confound the genetic study of disease</a:t>
            </a:r>
            <a:endParaRPr lang="en-GB" dirty="0"/>
          </a:p>
        </p:txBody>
      </p:sp>
      <p:pic>
        <p:nvPicPr>
          <p:cNvPr id="12290" name="Picture 2"/>
          <p:cNvPicPr>
            <a:picLocks noChangeAspect="1" noChangeArrowheads="1"/>
          </p:cNvPicPr>
          <p:nvPr/>
        </p:nvPicPr>
        <p:blipFill>
          <a:blip r:embed="rId2" cstate="print"/>
          <a:srcRect/>
          <a:stretch>
            <a:fillRect/>
          </a:stretch>
        </p:blipFill>
        <p:spPr bwMode="auto">
          <a:xfrm>
            <a:off x="107504" y="1556792"/>
            <a:ext cx="8855968" cy="4102853"/>
          </a:xfrm>
          <a:prstGeom prst="rect">
            <a:avLst/>
          </a:prstGeom>
          <a:noFill/>
          <a:ln w="9525">
            <a:noFill/>
            <a:miter lim="800000"/>
            <a:headEnd/>
            <a:tailEnd/>
          </a:ln>
        </p:spPr>
      </p:pic>
      <p:sp>
        <p:nvSpPr>
          <p:cNvPr id="5" name="TextBox 4"/>
          <p:cNvSpPr txBox="1"/>
          <p:nvPr/>
        </p:nvSpPr>
        <p:spPr>
          <a:xfrm>
            <a:off x="6361534" y="6453336"/>
            <a:ext cx="2746970" cy="338554"/>
          </a:xfrm>
          <a:prstGeom prst="rect">
            <a:avLst/>
          </a:prstGeom>
          <a:noFill/>
        </p:spPr>
        <p:txBody>
          <a:bodyPr wrap="none" rtlCol="0">
            <a:spAutoFit/>
          </a:bodyPr>
          <a:lstStyle/>
          <a:p>
            <a:r>
              <a:rPr lang="en-GB" sz="1600" dirty="0" err="1" smtClean="0"/>
              <a:t>Mathieson</a:t>
            </a:r>
            <a:r>
              <a:rPr lang="en-GB" sz="1600" dirty="0" smtClean="0"/>
              <a:t> and McVean (2012)</a:t>
            </a:r>
            <a:endParaRPr lang="en-GB" sz="16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13741"/>
            <a:ext cx="9180512" cy="1066477"/>
          </a:xfrm>
        </p:spPr>
        <p:txBody>
          <a:bodyPr/>
          <a:lstStyle/>
          <a:p>
            <a:r>
              <a:rPr lang="en-GB" dirty="0" smtClean="0"/>
              <a:t>Variants under selection showed elevated levels of population differentiation</a:t>
            </a:r>
            <a:endParaRPr lang="en-GB" dirty="0"/>
          </a:p>
        </p:txBody>
      </p:sp>
      <p:pic>
        <p:nvPicPr>
          <p:cNvPr id="9218" name="Picture 2"/>
          <p:cNvPicPr>
            <a:picLocks noChangeAspect="1" noChangeArrowheads="1"/>
          </p:cNvPicPr>
          <p:nvPr/>
        </p:nvPicPr>
        <p:blipFill>
          <a:blip r:embed="rId2" cstate="print"/>
          <a:srcRect l="13770"/>
          <a:stretch>
            <a:fillRect/>
          </a:stretch>
        </p:blipFill>
        <p:spPr bwMode="auto">
          <a:xfrm>
            <a:off x="3644150" y="1453704"/>
            <a:ext cx="4960298" cy="4999632"/>
          </a:xfrm>
          <a:prstGeom prst="rect">
            <a:avLst/>
          </a:prstGeom>
          <a:noFill/>
          <a:ln w="9525">
            <a:noFill/>
            <a:miter lim="800000"/>
            <a:headEnd/>
            <a:tailEnd/>
          </a:ln>
        </p:spPr>
      </p:pic>
      <p:sp>
        <p:nvSpPr>
          <p:cNvPr id="4" name="TextBox 3"/>
          <p:cNvSpPr txBox="1"/>
          <p:nvPr/>
        </p:nvSpPr>
        <p:spPr>
          <a:xfrm>
            <a:off x="971600" y="1951672"/>
            <a:ext cx="2736304" cy="1938992"/>
          </a:xfrm>
          <a:prstGeom prst="rect">
            <a:avLst/>
          </a:prstGeom>
          <a:noFill/>
        </p:spPr>
        <p:txBody>
          <a:bodyPr wrap="square" rtlCol="0">
            <a:spAutoFit/>
          </a:bodyPr>
          <a:lstStyle/>
          <a:p>
            <a:r>
              <a:rPr lang="en-GB" sz="2000" dirty="0" smtClean="0">
                <a:solidFill>
                  <a:schemeClr val="accent2">
                    <a:lumMod val="50000"/>
                  </a:schemeClr>
                </a:solidFill>
              </a:rPr>
              <a:t>Proportion of pairwise comparisons where nonsynonymous variants are more differentiated than synonymous ones</a:t>
            </a:r>
            <a:endParaRPr lang="en-GB" sz="20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Prospects and open questions</a:t>
            </a:r>
            <a:endParaRPr lang="en-GB" dirty="0"/>
          </a:p>
        </p:txBody>
      </p:sp>
      <p:sp>
        <p:nvSpPr>
          <p:cNvPr id="3" name="Content Placeholder 2"/>
          <p:cNvSpPr>
            <a:spLocks noGrp="1"/>
          </p:cNvSpPr>
          <p:nvPr>
            <p:ph idx="1"/>
          </p:nvPr>
        </p:nvSpPr>
        <p:spPr/>
        <p:txBody>
          <a:bodyPr/>
          <a:lstStyle/>
          <a:p>
            <a:r>
              <a:rPr lang="en-GB" dirty="0" smtClean="0">
                <a:solidFill>
                  <a:schemeClr val="accent2">
                    <a:lumMod val="50000"/>
                  </a:schemeClr>
                </a:solidFill>
              </a:rPr>
              <a:t>As the size of genetic data sets grows, so will our ability to identify rare variants that influence disk risk.  However, so will the problems of rare variant stratification.</a:t>
            </a:r>
          </a:p>
          <a:p>
            <a:endParaRPr lang="en-GB" dirty="0" smtClean="0">
              <a:solidFill>
                <a:schemeClr val="accent2">
                  <a:lumMod val="50000"/>
                </a:schemeClr>
              </a:solidFill>
            </a:endParaRPr>
          </a:p>
          <a:p>
            <a:r>
              <a:rPr lang="en-GB" dirty="0" smtClean="0">
                <a:solidFill>
                  <a:schemeClr val="accent2">
                    <a:lumMod val="50000"/>
                  </a:schemeClr>
                </a:solidFill>
              </a:rPr>
              <a:t>There are effective ways of controlling stratification that use family structures (e.g. linkage, TDT).  It may be possible to adapt these to settings of more distant relatedness.</a:t>
            </a:r>
          </a:p>
          <a:p>
            <a:endParaRPr lang="en-GB" dirty="0" smtClean="0">
              <a:solidFill>
                <a:schemeClr val="accent2">
                  <a:lumMod val="50000"/>
                </a:schemeClr>
              </a:solidFill>
            </a:endParaRPr>
          </a:p>
          <a:p>
            <a:r>
              <a:rPr lang="en-GB" dirty="0" smtClean="0">
                <a:solidFill>
                  <a:schemeClr val="accent2">
                    <a:lumMod val="50000"/>
                  </a:schemeClr>
                </a:solidFill>
              </a:rPr>
              <a:t>Building maps of genealogical relatedness between samples  is likely to be key to such approaches and will also open the door to accurate dating of mutations and connections between people and populations.</a:t>
            </a:r>
            <a:endParaRPr lang="en-GB"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With thanks to..</a:t>
            </a:r>
            <a:endParaRPr lang="en-GB" dirty="0"/>
          </a:p>
        </p:txBody>
      </p:sp>
      <p:pic>
        <p:nvPicPr>
          <p:cNvPr id="4" name="Content Placeholder 3" descr="DSC_6569.jpg"/>
          <p:cNvPicPr>
            <a:picLocks noGrp="1" noChangeAspect="1"/>
          </p:cNvPicPr>
          <p:nvPr>
            <p:ph idx="1"/>
          </p:nvPr>
        </p:nvPicPr>
        <p:blipFill>
          <a:blip r:embed="rId2" cstate="print"/>
          <a:stretch>
            <a:fillRect/>
          </a:stretch>
        </p:blipFill>
        <p:spPr>
          <a:xfrm>
            <a:off x="113677" y="4653136"/>
            <a:ext cx="8922819" cy="1947289"/>
          </a:xfrm>
        </p:spPr>
      </p:pic>
      <p:sp>
        <p:nvSpPr>
          <p:cNvPr id="5" name="TextBox 4"/>
          <p:cNvSpPr txBox="1"/>
          <p:nvPr/>
        </p:nvSpPr>
        <p:spPr>
          <a:xfrm>
            <a:off x="35496" y="4221088"/>
            <a:ext cx="4271426" cy="400110"/>
          </a:xfrm>
          <a:prstGeom prst="rect">
            <a:avLst/>
          </a:prstGeom>
          <a:noFill/>
        </p:spPr>
        <p:txBody>
          <a:bodyPr wrap="none" rtlCol="0">
            <a:spAutoFit/>
          </a:bodyPr>
          <a:lstStyle/>
          <a:p>
            <a:r>
              <a:rPr lang="en-GB" sz="2000" dirty="0" smtClean="0">
                <a:solidFill>
                  <a:srgbClr val="002147"/>
                </a:solidFill>
              </a:rPr>
              <a:t>The 1000 Genomes Project Consortium</a:t>
            </a:r>
            <a:endParaRPr lang="en-GB" sz="2000" dirty="0">
              <a:solidFill>
                <a:srgbClr val="002147"/>
              </a:solidFill>
            </a:endParaRPr>
          </a:p>
        </p:txBody>
      </p:sp>
      <p:pic>
        <p:nvPicPr>
          <p:cNvPr id="6" name="Picture 2" descr="Iain_Mathieson.jpg"/>
          <p:cNvPicPr>
            <a:picLocks noChangeAspect="1" noChangeArrowheads="1"/>
          </p:cNvPicPr>
          <p:nvPr/>
        </p:nvPicPr>
        <p:blipFill>
          <a:blip r:embed="rId3" cstate="print">
            <a:lum bright="24000"/>
          </a:blip>
          <a:srcRect/>
          <a:stretch>
            <a:fillRect/>
          </a:stretch>
        </p:blipFill>
        <p:spPr bwMode="auto">
          <a:xfrm>
            <a:off x="395536" y="1880828"/>
            <a:ext cx="1512167" cy="1512168"/>
          </a:xfrm>
          <a:prstGeom prst="rect">
            <a:avLst/>
          </a:prstGeom>
          <a:noFill/>
        </p:spPr>
      </p:pic>
      <p:sp>
        <p:nvSpPr>
          <p:cNvPr id="7" name="TextBox 6"/>
          <p:cNvSpPr txBox="1"/>
          <p:nvPr/>
        </p:nvSpPr>
        <p:spPr>
          <a:xfrm>
            <a:off x="275457" y="1403484"/>
            <a:ext cx="1743619" cy="400110"/>
          </a:xfrm>
          <a:prstGeom prst="rect">
            <a:avLst/>
          </a:prstGeom>
          <a:noFill/>
        </p:spPr>
        <p:txBody>
          <a:bodyPr wrap="none" rtlCol="0">
            <a:spAutoFit/>
          </a:bodyPr>
          <a:lstStyle/>
          <a:p>
            <a:r>
              <a:rPr lang="en-GB" sz="2000" dirty="0" smtClean="0">
                <a:solidFill>
                  <a:schemeClr val="accent2">
                    <a:lumMod val="75000"/>
                  </a:schemeClr>
                </a:solidFill>
              </a:rPr>
              <a:t>Iain </a:t>
            </a:r>
            <a:r>
              <a:rPr lang="en-GB" sz="2000" dirty="0" err="1" smtClean="0">
                <a:solidFill>
                  <a:schemeClr val="accent2">
                    <a:lumMod val="75000"/>
                  </a:schemeClr>
                </a:solidFill>
              </a:rPr>
              <a:t>Mathieson</a:t>
            </a:r>
            <a:endParaRPr lang="en-GB" sz="2000" dirty="0">
              <a:solidFill>
                <a:schemeClr val="accent2">
                  <a:lumMod val="75000"/>
                </a:schemeClr>
              </a:solidFill>
            </a:endParaRPr>
          </a:p>
        </p:txBody>
      </p:sp>
      <p:pic>
        <p:nvPicPr>
          <p:cNvPr id="8" name="Picture 4" descr="http://autonlab.einstein.yu.edu/people_files/Adam.jpg"/>
          <p:cNvPicPr>
            <a:picLocks noChangeAspect="1" noChangeArrowheads="1"/>
          </p:cNvPicPr>
          <p:nvPr/>
        </p:nvPicPr>
        <p:blipFill>
          <a:blip r:embed="rId4" cstate="print"/>
          <a:srcRect l="11905" t="7585" r="31544" b="36790"/>
          <a:stretch>
            <a:fillRect/>
          </a:stretch>
        </p:blipFill>
        <p:spPr bwMode="auto">
          <a:xfrm>
            <a:off x="2627784" y="1844824"/>
            <a:ext cx="1368152" cy="1584176"/>
          </a:xfrm>
          <a:prstGeom prst="rect">
            <a:avLst/>
          </a:prstGeom>
          <a:noFill/>
        </p:spPr>
      </p:pic>
      <p:sp>
        <p:nvSpPr>
          <p:cNvPr id="9" name="TextBox 8"/>
          <p:cNvSpPr txBox="1"/>
          <p:nvPr/>
        </p:nvSpPr>
        <p:spPr>
          <a:xfrm>
            <a:off x="2592401" y="1403484"/>
            <a:ext cx="1491819" cy="400110"/>
          </a:xfrm>
          <a:prstGeom prst="rect">
            <a:avLst/>
          </a:prstGeom>
          <a:noFill/>
        </p:spPr>
        <p:txBody>
          <a:bodyPr wrap="none" rtlCol="0">
            <a:spAutoFit/>
          </a:bodyPr>
          <a:lstStyle/>
          <a:p>
            <a:r>
              <a:rPr lang="en-GB" sz="2000" dirty="0" smtClean="0">
                <a:solidFill>
                  <a:schemeClr val="accent2">
                    <a:lumMod val="75000"/>
                  </a:schemeClr>
                </a:solidFill>
              </a:rPr>
              <a:t>Adam </a:t>
            </a:r>
            <a:r>
              <a:rPr lang="en-GB" sz="2000" dirty="0" err="1" smtClean="0">
                <a:solidFill>
                  <a:schemeClr val="accent2">
                    <a:lumMod val="75000"/>
                  </a:schemeClr>
                </a:solidFill>
              </a:rPr>
              <a:t>Auton</a:t>
            </a:r>
            <a:endParaRPr lang="en-GB" sz="2000" dirty="0">
              <a:solidFill>
                <a:schemeClr val="accent2">
                  <a:lumMod val="75000"/>
                </a:schemeClr>
              </a:solidFill>
            </a:endParaRPr>
          </a:p>
        </p:txBody>
      </p:sp>
      <p:sp>
        <p:nvSpPr>
          <p:cNvPr id="10" name="TextBox 9"/>
          <p:cNvSpPr txBox="1"/>
          <p:nvPr/>
        </p:nvSpPr>
        <p:spPr>
          <a:xfrm>
            <a:off x="4657545" y="1403484"/>
            <a:ext cx="1717393" cy="400110"/>
          </a:xfrm>
          <a:prstGeom prst="rect">
            <a:avLst/>
          </a:prstGeom>
          <a:noFill/>
        </p:spPr>
        <p:txBody>
          <a:bodyPr wrap="none" rtlCol="0">
            <a:spAutoFit/>
          </a:bodyPr>
          <a:lstStyle/>
          <a:p>
            <a:r>
              <a:rPr lang="en-GB" sz="2000" dirty="0" err="1" smtClean="0">
                <a:solidFill>
                  <a:schemeClr val="accent2">
                    <a:lumMod val="75000"/>
                  </a:schemeClr>
                </a:solidFill>
              </a:rPr>
              <a:t>Dionysia</a:t>
            </a:r>
            <a:r>
              <a:rPr lang="en-GB" sz="2000" dirty="0" smtClean="0">
                <a:solidFill>
                  <a:schemeClr val="accent2">
                    <a:lumMod val="75000"/>
                  </a:schemeClr>
                </a:solidFill>
              </a:rPr>
              <a:t> </a:t>
            </a:r>
            <a:r>
              <a:rPr lang="en-GB" sz="2000" dirty="0" err="1" smtClean="0">
                <a:solidFill>
                  <a:schemeClr val="accent2">
                    <a:lumMod val="75000"/>
                  </a:schemeClr>
                </a:solidFill>
              </a:rPr>
              <a:t>Xifara</a:t>
            </a:r>
            <a:endParaRPr lang="en-GB" sz="2000" dirty="0">
              <a:solidFill>
                <a:schemeClr val="accent2">
                  <a:lumMod val="75000"/>
                </a:schemeClr>
              </a:solidFill>
            </a:endParaRPr>
          </a:p>
        </p:txBody>
      </p:sp>
      <p:sp>
        <p:nvSpPr>
          <p:cNvPr id="11" name="TextBox 10"/>
          <p:cNvSpPr txBox="1"/>
          <p:nvPr/>
        </p:nvSpPr>
        <p:spPr>
          <a:xfrm>
            <a:off x="6948264" y="1403484"/>
            <a:ext cx="1476110" cy="400110"/>
          </a:xfrm>
          <a:prstGeom prst="rect">
            <a:avLst/>
          </a:prstGeom>
          <a:noFill/>
        </p:spPr>
        <p:txBody>
          <a:bodyPr wrap="none" rtlCol="0">
            <a:spAutoFit/>
          </a:bodyPr>
          <a:lstStyle/>
          <a:p>
            <a:r>
              <a:rPr lang="en-GB" sz="2000" dirty="0" smtClean="0">
                <a:solidFill>
                  <a:schemeClr val="accent2">
                    <a:lumMod val="75000"/>
                  </a:schemeClr>
                </a:solidFill>
              </a:rPr>
              <a:t>Alison </a:t>
            </a:r>
            <a:r>
              <a:rPr lang="en-GB" sz="2000" dirty="0" err="1" smtClean="0">
                <a:solidFill>
                  <a:schemeClr val="accent2">
                    <a:lumMod val="75000"/>
                  </a:schemeClr>
                </a:solidFill>
              </a:rPr>
              <a:t>Feder</a:t>
            </a:r>
            <a:endParaRPr lang="en-GB" sz="2000" dirty="0">
              <a:solidFill>
                <a:schemeClr val="accent2">
                  <a:lumMod val="75000"/>
                </a:schemeClr>
              </a:solidFill>
            </a:endParaRPr>
          </a:p>
        </p:txBody>
      </p:sp>
      <p:pic>
        <p:nvPicPr>
          <p:cNvPr id="12" name="Picture 11" descr="DKXphoto.JPG"/>
          <p:cNvPicPr>
            <a:picLocks noChangeAspect="1"/>
          </p:cNvPicPr>
          <p:nvPr/>
        </p:nvPicPr>
        <p:blipFill>
          <a:blip r:embed="rId5" cstate="print"/>
          <a:srcRect l="3789" t="5901" b="8001"/>
          <a:stretch>
            <a:fillRect/>
          </a:stretch>
        </p:blipFill>
        <p:spPr>
          <a:xfrm>
            <a:off x="4860032" y="1820475"/>
            <a:ext cx="1368152" cy="1632875"/>
          </a:xfrm>
          <a:prstGeom prst="rect">
            <a:avLst/>
          </a:prstGeom>
        </p:spPr>
      </p:pic>
      <p:pic>
        <p:nvPicPr>
          <p:cNvPr id="69634" name="Picture 2" descr="https://secure.www.upenn.edu/themeyear/proof/images/stories/feder.jpg"/>
          <p:cNvPicPr>
            <a:picLocks noChangeAspect="1" noChangeArrowheads="1"/>
          </p:cNvPicPr>
          <p:nvPr/>
        </p:nvPicPr>
        <p:blipFill>
          <a:blip r:embed="rId6" cstate="print"/>
          <a:srcRect/>
          <a:stretch>
            <a:fillRect/>
          </a:stretch>
        </p:blipFill>
        <p:spPr bwMode="auto">
          <a:xfrm>
            <a:off x="6903420" y="1808820"/>
            <a:ext cx="1557012" cy="165618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Longitudinal data</a:t>
            </a:r>
            <a:endParaRPr lang="en-GB" dirty="0"/>
          </a:p>
        </p:txBody>
      </p:sp>
      <p:pic>
        <p:nvPicPr>
          <p:cNvPr id="115714" name="Picture 2" descr="http://news.sciencemag.org/scienceinsider/2012/11/20/si-HIV.jpg"/>
          <p:cNvPicPr>
            <a:picLocks noChangeAspect="1" noChangeArrowheads="1"/>
          </p:cNvPicPr>
          <p:nvPr/>
        </p:nvPicPr>
        <p:blipFill>
          <a:blip r:embed="rId2" cstate="print"/>
          <a:srcRect/>
          <a:stretch>
            <a:fillRect/>
          </a:stretch>
        </p:blipFill>
        <p:spPr bwMode="auto">
          <a:xfrm>
            <a:off x="683567" y="2276872"/>
            <a:ext cx="3360373" cy="2520280"/>
          </a:xfrm>
          <a:prstGeom prst="rect">
            <a:avLst/>
          </a:prstGeom>
          <a:noFill/>
        </p:spPr>
      </p:pic>
      <p:pic>
        <p:nvPicPr>
          <p:cNvPr id="115716" name="Picture 4" descr="http://static.guim.co.uk/sys-images/Guardian/Pix/pictures/2009/5/16/1242501448097/Neanderthal-001.jpg"/>
          <p:cNvPicPr>
            <a:picLocks noChangeAspect="1" noChangeArrowheads="1"/>
          </p:cNvPicPr>
          <p:nvPr/>
        </p:nvPicPr>
        <p:blipFill>
          <a:blip r:embed="rId3" cstate="print"/>
          <a:srcRect/>
          <a:stretch>
            <a:fillRect/>
          </a:stretch>
        </p:blipFill>
        <p:spPr bwMode="auto">
          <a:xfrm>
            <a:off x="4427984" y="2276872"/>
            <a:ext cx="4381500" cy="26289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GB" dirty="0" smtClean="0"/>
              <a:t>How should we think about genetic variation in humans?</a:t>
            </a:r>
          </a:p>
          <a:p>
            <a:pPr lvl="1"/>
            <a:r>
              <a:rPr lang="en-GB" dirty="0" smtClean="0"/>
              <a:t>The ancestral recombination graph (ARG)</a:t>
            </a:r>
          </a:p>
          <a:p>
            <a:pPr lvl="1"/>
            <a:r>
              <a:rPr lang="en-GB" dirty="0" smtClean="0"/>
              <a:t>Learning about recombination</a:t>
            </a:r>
          </a:p>
          <a:p>
            <a:endParaRPr lang="en-GB" dirty="0" smtClean="0"/>
          </a:p>
          <a:p>
            <a:r>
              <a:rPr lang="en-GB" dirty="0" smtClean="0"/>
              <a:t>What we know about the ARG in humans</a:t>
            </a:r>
          </a:p>
          <a:p>
            <a:pPr lvl="1"/>
            <a:r>
              <a:rPr lang="en-GB" dirty="0" smtClean="0"/>
              <a:t>The 1000 Genomes Project</a:t>
            </a:r>
          </a:p>
          <a:p>
            <a:pPr lvl="1"/>
            <a:r>
              <a:rPr lang="en-GB" dirty="0" smtClean="0"/>
              <a:t>Common and rare variation</a:t>
            </a:r>
          </a:p>
          <a:p>
            <a:pPr lvl="1"/>
            <a:r>
              <a:rPr lang="en-GB" dirty="0" smtClean="0"/>
              <a:t>Relatedness among ‘unrelated’ samples</a:t>
            </a:r>
          </a:p>
          <a:p>
            <a:endParaRPr lang="en-GB" dirty="0" smtClean="0"/>
          </a:p>
          <a:p>
            <a:r>
              <a:rPr lang="en-GB" dirty="0" smtClean="0"/>
              <a:t>How can a genealogical perspective influence the search for disease genes?</a:t>
            </a:r>
          </a:p>
          <a:p>
            <a:pPr lvl="1"/>
            <a:r>
              <a:rPr lang="en-GB" dirty="0" smtClean="0"/>
              <a:t>Rare variant contributions</a:t>
            </a:r>
          </a:p>
          <a:p>
            <a:pPr lvl="1"/>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nvSpPr>
        <p:spPr bwMode="auto">
          <a:xfrm>
            <a:off x="-18256" y="1628800"/>
            <a:ext cx="9180512" cy="1080120"/>
          </a:xfrm>
          <a:prstGeom prst="rect">
            <a:avLst/>
          </a:prstGeom>
          <a:solidFill>
            <a:schemeClr val="accent2">
              <a:lumMod val="5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0">
                <a:solidFill>
                  <a:schemeClr val="bg1"/>
                </a:solidFill>
                <a:latin typeface="+mj-lt"/>
                <a:ea typeface="+mj-ea"/>
                <a:cs typeface="+mj-cs"/>
              </a:defRPr>
            </a:lvl1pPr>
            <a:lvl2pPr algn="l" rtl="0" fontAlgn="base">
              <a:spcBef>
                <a:spcPct val="0"/>
              </a:spcBef>
              <a:spcAft>
                <a:spcPct val="0"/>
              </a:spcAft>
              <a:defRPr sz="2800" b="1">
                <a:solidFill>
                  <a:srgbClr val="336699"/>
                </a:solidFill>
                <a:latin typeface="Calibri" pitchFamily="34" charset="0"/>
              </a:defRPr>
            </a:lvl2pPr>
            <a:lvl3pPr algn="l" rtl="0" fontAlgn="base">
              <a:spcBef>
                <a:spcPct val="0"/>
              </a:spcBef>
              <a:spcAft>
                <a:spcPct val="0"/>
              </a:spcAft>
              <a:defRPr sz="2800" b="1">
                <a:solidFill>
                  <a:srgbClr val="336699"/>
                </a:solidFill>
                <a:latin typeface="Calibri" pitchFamily="34" charset="0"/>
              </a:defRPr>
            </a:lvl3pPr>
            <a:lvl4pPr algn="l" rtl="0" fontAlgn="base">
              <a:spcBef>
                <a:spcPct val="0"/>
              </a:spcBef>
              <a:spcAft>
                <a:spcPct val="0"/>
              </a:spcAft>
              <a:defRPr sz="2800" b="1">
                <a:solidFill>
                  <a:srgbClr val="336699"/>
                </a:solidFill>
                <a:latin typeface="Calibri" pitchFamily="34" charset="0"/>
              </a:defRPr>
            </a:lvl4pPr>
            <a:lvl5pPr algn="l" rtl="0" fontAlgn="base">
              <a:spcBef>
                <a:spcPct val="0"/>
              </a:spcBef>
              <a:spcAft>
                <a:spcPct val="0"/>
              </a:spcAft>
              <a:defRPr sz="2800" b="1">
                <a:solidFill>
                  <a:srgbClr val="336699"/>
                </a:solidFill>
                <a:latin typeface="Calibri" pitchFamily="34" charset="0"/>
              </a:defRPr>
            </a:lvl5pPr>
            <a:lvl6pPr marL="457200" algn="l" rtl="0" fontAlgn="base">
              <a:spcBef>
                <a:spcPct val="0"/>
              </a:spcBef>
              <a:spcAft>
                <a:spcPct val="0"/>
              </a:spcAft>
              <a:defRPr sz="2800" b="1">
                <a:solidFill>
                  <a:srgbClr val="336699"/>
                </a:solidFill>
                <a:latin typeface="Calibri" pitchFamily="34" charset="0"/>
              </a:defRPr>
            </a:lvl6pPr>
            <a:lvl7pPr marL="914400" algn="l" rtl="0" fontAlgn="base">
              <a:spcBef>
                <a:spcPct val="0"/>
              </a:spcBef>
              <a:spcAft>
                <a:spcPct val="0"/>
              </a:spcAft>
              <a:defRPr sz="2800" b="1">
                <a:solidFill>
                  <a:srgbClr val="336699"/>
                </a:solidFill>
                <a:latin typeface="Calibri" pitchFamily="34" charset="0"/>
              </a:defRPr>
            </a:lvl7pPr>
            <a:lvl8pPr marL="1371600" algn="l" rtl="0" fontAlgn="base">
              <a:spcBef>
                <a:spcPct val="0"/>
              </a:spcBef>
              <a:spcAft>
                <a:spcPct val="0"/>
              </a:spcAft>
              <a:defRPr sz="2800" b="1">
                <a:solidFill>
                  <a:srgbClr val="336699"/>
                </a:solidFill>
                <a:latin typeface="Calibri" pitchFamily="34" charset="0"/>
              </a:defRPr>
            </a:lvl8pPr>
            <a:lvl9pPr marL="1828800" algn="l" rtl="0" fontAlgn="base">
              <a:spcBef>
                <a:spcPct val="0"/>
              </a:spcBef>
              <a:spcAft>
                <a:spcPct val="0"/>
              </a:spcAft>
              <a:defRPr sz="2800" b="1">
                <a:solidFill>
                  <a:srgbClr val="336699"/>
                </a:solidFill>
                <a:latin typeface="Calibri" pitchFamily="34" charset="0"/>
              </a:defRPr>
            </a:lvl9pPr>
          </a:lstStyle>
          <a:p>
            <a:r>
              <a:rPr lang="en-GB" sz="4000" dirty="0" smtClean="0"/>
              <a:t>Gene genealogies and genetic variation</a:t>
            </a:r>
            <a:endParaRPr lang="en-GB" sz="4000" dirty="0"/>
          </a:p>
        </p:txBody>
      </p:sp>
      <p:grpSp>
        <p:nvGrpSpPr>
          <p:cNvPr id="4" name="Group 14"/>
          <p:cNvGrpSpPr>
            <a:grpSpLocks/>
          </p:cNvGrpSpPr>
          <p:nvPr/>
        </p:nvGrpSpPr>
        <p:grpSpPr bwMode="auto">
          <a:xfrm>
            <a:off x="3275856" y="3789040"/>
            <a:ext cx="5029200" cy="2209800"/>
            <a:chOff x="1256" y="1472"/>
            <a:chExt cx="3168" cy="1392"/>
          </a:xfrm>
        </p:grpSpPr>
        <p:sp>
          <p:nvSpPr>
            <p:cNvPr id="6" name="Line 15"/>
            <p:cNvSpPr>
              <a:spLocks noChangeShapeType="1"/>
            </p:cNvSpPr>
            <p:nvPr/>
          </p:nvSpPr>
          <p:spPr bwMode="auto">
            <a:xfrm>
              <a:off x="1292" y="2659"/>
              <a:ext cx="0" cy="136"/>
            </a:xfrm>
            <a:prstGeom prst="line">
              <a:avLst/>
            </a:prstGeom>
            <a:noFill/>
            <a:ln w="28575">
              <a:solidFill>
                <a:schemeClr val="folHlink"/>
              </a:solidFill>
              <a:round/>
              <a:headEnd/>
              <a:tailEnd type="triangle" w="med" len="med"/>
            </a:ln>
            <a:effectLst/>
          </p:spPr>
          <p:txBody>
            <a:bodyPr/>
            <a:lstStyle/>
            <a:p>
              <a:endParaRPr lang="en-GB"/>
            </a:p>
          </p:txBody>
        </p:sp>
        <p:sp>
          <p:nvSpPr>
            <p:cNvPr id="8" name="Line 16"/>
            <p:cNvSpPr>
              <a:spLocks noChangeShapeType="1"/>
            </p:cNvSpPr>
            <p:nvPr/>
          </p:nvSpPr>
          <p:spPr bwMode="auto">
            <a:xfrm>
              <a:off x="3607" y="2432"/>
              <a:ext cx="0" cy="136"/>
            </a:xfrm>
            <a:prstGeom prst="line">
              <a:avLst/>
            </a:prstGeom>
            <a:noFill/>
            <a:ln w="28575">
              <a:solidFill>
                <a:schemeClr val="folHlink"/>
              </a:solidFill>
              <a:round/>
              <a:headEnd/>
              <a:tailEnd type="triangle" w="med" len="med"/>
            </a:ln>
            <a:effectLst/>
          </p:spPr>
          <p:txBody>
            <a:bodyPr/>
            <a:lstStyle/>
            <a:p>
              <a:endParaRPr lang="en-GB"/>
            </a:p>
          </p:txBody>
        </p:sp>
        <p:sp>
          <p:nvSpPr>
            <p:cNvPr id="9" name="Oval 17"/>
            <p:cNvSpPr>
              <a:spLocks noChangeArrowheads="1"/>
            </p:cNvSpPr>
            <p:nvPr/>
          </p:nvSpPr>
          <p:spPr bwMode="auto">
            <a:xfrm>
              <a:off x="1640" y="147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0" name="Oval 18"/>
            <p:cNvSpPr>
              <a:spLocks noChangeArrowheads="1"/>
            </p:cNvSpPr>
            <p:nvPr/>
          </p:nvSpPr>
          <p:spPr bwMode="auto">
            <a:xfrm>
              <a:off x="1640" y="161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1" name="Oval 19"/>
            <p:cNvSpPr>
              <a:spLocks noChangeArrowheads="1"/>
            </p:cNvSpPr>
            <p:nvPr/>
          </p:nvSpPr>
          <p:spPr bwMode="auto">
            <a:xfrm>
              <a:off x="1640" y="176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2" name="Oval 20"/>
            <p:cNvSpPr>
              <a:spLocks noChangeArrowheads="1"/>
            </p:cNvSpPr>
            <p:nvPr/>
          </p:nvSpPr>
          <p:spPr bwMode="auto">
            <a:xfrm>
              <a:off x="1640" y="190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3" name="Oval 21"/>
            <p:cNvSpPr>
              <a:spLocks noChangeArrowheads="1"/>
            </p:cNvSpPr>
            <p:nvPr/>
          </p:nvSpPr>
          <p:spPr bwMode="auto">
            <a:xfrm>
              <a:off x="1640" y="204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4" name="Oval 22"/>
            <p:cNvSpPr>
              <a:spLocks noChangeArrowheads="1"/>
            </p:cNvSpPr>
            <p:nvPr/>
          </p:nvSpPr>
          <p:spPr bwMode="auto">
            <a:xfrm>
              <a:off x="1640" y="219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5" name="Oval 23"/>
            <p:cNvSpPr>
              <a:spLocks noChangeArrowheads="1"/>
            </p:cNvSpPr>
            <p:nvPr/>
          </p:nvSpPr>
          <p:spPr bwMode="auto">
            <a:xfrm>
              <a:off x="1640" y="233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6" name="Oval 24"/>
            <p:cNvSpPr>
              <a:spLocks noChangeArrowheads="1"/>
            </p:cNvSpPr>
            <p:nvPr/>
          </p:nvSpPr>
          <p:spPr bwMode="auto">
            <a:xfrm>
              <a:off x="1640" y="248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7" name="Oval 25"/>
            <p:cNvSpPr>
              <a:spLocks noChangeArrowheads="1"/>
            </p:cNvSpPr>
            <p:nvPr/>
          </p:nvSpPr>
          <p:spPr bwMode="auto">
            <a:xfrm>
              <a:off x="1640" y="262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8" name="Oval 26"/>
            <p:cNvSpPr>
              <a:spLocks noChangeArrowheads="1"/>
            </p:cNvSpPr>
            <p:nvPr/>
          </p:nvSpPr>
          <p:spPr bwMode="auto">
            <a:xfrm>
              <a:off x="1640" y="276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9" name="Oval 27"/>
            <p:cNvSpPr>
              <a:spLocks noChangeArrowheads="1"/>
            </p:cNvSpPr>
            <p:nvPr/>
          </p:nvSpPr>
          <p:spPr bwMode="auto">
            <a:xfrm>
              <a:off x="2024" y="147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0" name="Oval 28"/>
            <p:cNvSpPr>
              <a:spLocks noChangeArrowheads="1"/>
            </p:cNvSpPr>
            <p:nvPr/>
          </p:nvSpPr>
          <p:spPr bwMode="auto">
            <a:xfrm>
              <a:off x="2024" y="161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1" name="Oval 29"/>
            <p:cNvSpPr>
              <a:spLocks noChangeArrowheads="1"/>
            </p:cNvSpPr>
            <p:nvPr/>
          </p:nvSpPr>
          <p:spPr bwMode="auto">
            <a:xfrm>
              <a:off x="2024" y="176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2" name="Oval 30"/>
            <p:cNvSpPr>
              <a:spLocks noChangeArrowheads="1"/>
            </p:cNvSpPr>
            <p:nvPr/>
          </p:nvSpPr>
          <p:spPr bwMode="auto">
            <a:xfrm>
              <a:off x="2024" y="190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3" name="Oval 31"/>
            <p:cNvSpPr>
              <a:spLocks noChangeArrowheads="1"/>
            </p:cNvSpPr>
            <p:nvPr/>
          </p:nvSpPr>
          <p:spPr bwMode="auto">
            <a:xfrm>
              <a:off x="2024" y="204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4" name="Oval 32"/>
            <p:cNvSpPr>
              <a:spLocks noChangeArrowheads="1"/>
            </p:cNvSpPr>
            <p:nvPr/>
          </p:nvSpPr>
          <p:spPr bwMode="auto">
            <a:xfrm>
              <a:off x="2024" y="219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5" name="Oval 33"/>
            <p:cNvSpPr>
              <a:spLocks noChangeArrowheads="1"/>
            </p:cNvSpPr>
            <p:nvPr/>
          </p:nvSpPr>
          <p:spPr bwMode="auto">
            <a:xfrm>
              <a:off x="2024" y="233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6" name="Oval 34"/>
            <p:cNvSpPr>
              <a:spLocks noChangeArrowheads="1"/>
            </p:cNvSpPr>
            <p:nvPr/>
          </p:nvSpPr>
          <p:spPr bwMode="auto">
            <a:xfrm>
              <a:off x="2024" y="248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7" name="Oval 35"/>
            <p:cNvSpPr>
              <a:spLocks noChangeArrowheads="1"/>
            </p:cNvSpPr>
            <p:nvPr/>
          </p:nvSpPr>
          <p:spPr bwMode="auto">
            <a:xfrm>
              <a:off x="2024" y="262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8" name="Oval 36"/>
            <p:cNvSpPr>
              <a:spLocks noChangeArrowheads="1"/>
            </p:cNvSpPr>
            <p:nvPr/>
          </p:nvSpPr>
          <p:spPr bwMode="auto">
            <a:xfrm>
              <a:off x="2024" y="276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29" name="Oval 37"/>
            <p:cNvSpPr>
              <a:spLocks noChangeArrowheads="1"/>
            </p:cNvSpPr>
            <p:nvPr/>
          </p:nvSpPr>
          <p:spPr bwMode="auto">
            <a:xfrm>
              <a:off x="2408" y="147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30" name="Oval 38"/>
            <p:cNvSpPr>
              <a:spLocks noChangeArrowheads="1"/>
            </p:cNvSpPr>
            <p:nvPr/>
          </p:nvSpPr>
          <p:spPr bwMode="auto">
            <a:xfrm>
              <a:off x="2408" y="161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31" name="Oval 39"/>
            <p:cNvSpPr>
              <a:spLocks noChangeArrowheads="1"/>
            </p:cNvSpPr>
            <p:nvPr/>
          </p:nvSpPr>
          <p:spPr bwMode="auto">
            <a:xfrm>
              <a:off x="2408" y="176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32" name="Oval 40"/>
            <p:cNvSpPr>
              <a:spLocks noChangeArrowheads="1"/>
            </p:cNvSpPr>
            <p:nvPr/>
          </p:nvSpPr>
          <p:spPr bwMode="auto">
            <a:xfrm>
              <a:off x="2408" y="190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33" name="Oval 41"/>
            <p:cNvSpPr>
              <a:spLocks noChangeArrowheads="1"/>
            </p:cNvSpPr>
            <p:nvPr/>
          </p:nvSpPr>
          <p:spPr bwMode="auto">
            <a:xfrm>
              <a:off x="2408" y="204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34" name="Oval 42"/>
            <p:cNvSpPr>
              <a:spLocks noChangeArrowheads="1"/>
            </p:cNvSpPr>
            <p:nvPr/>
          </p:nvSpPr>
          <p:spPr bwMode="auto">
            <a:xfrm>
              <a:off x="2408" y="219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35" name="Oval 43"/>
            <p:cNvSpPr>
              <a:spLocks noChangeArrowheads="1"/>
            </p:cNvSpPr>
            <p:nvPr/>
          </p:nvSpPr>
          <p:spPr bwMode="auto">
            <a:xfrm>
              <a:off x="2408" y="233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36" name="Oval 44"/>
            <p:cNvSpPr>
              <a:spLocks noChangeArrowheads="1"/>
            </p:cNvSpPr>
            <p:nvPr/>
          </p:nvSpPr>
          <p:spPr bwMode="auto">
            <a:xfrm>
              <a:off x="2408" y="248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37" name="Oval 45"/>
            <p:cNvSpPr>
              <a:spLocks noChangeArrowheads="1"/>
            </p:cNvSpPr>
            <p:nvPr/>
          </p:nvSpPr>
          <p:spPr bwMode="auto">
            <a:xfrm>
              <a:off x="2408" y="262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38" name="Oval 46"/>
            <p:cNvSpPr>
              <a:spLocks noChangeArrowheads="1"/>
            </p:cNvSpPr>
            <p:nvPr/>
          </p:nvSpPr>
          <p:spPr bwMode="auto">
            <a:xfrm>
              <a:off x="2408" y="276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39" name="Oval 47"/>
            <p:cNvSpPr>
              <a:spLocks noChangeArrowheads="1"/>
            </p:cNvSpPr>
            <p:nvPr/>
          </p:nvSpPr>
          <p:spPr bwMode="auto">
            <a:xfrm>
              <a:off x="2792" y="147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40" name="Oval 48"/>
            <p:cNvSpPr>
              <a:spLocks noChangeArrowheads="1"/>
            </p:cNvSpPr>
            <p:nvPr/>
          </p:nvSpPr>
          <p:spPr bwMode="auto">
            <a:xfrm>
              <a:off x="2792" y="161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41" name="Oval 49"/>
            <p:cNvSpPr>
              <a:spLocks noChangeArrowheads="1"/>
            </p:cNvSpPr>
            <p:nvPr/>
          </p:nvSpPr>
          <p:spPr bwMode="auto">
            <a:xfrm>
              <a:off x="2792" y="176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42" name="Oval 50"/>
            <p:cNvSpPr>
              <a:spLocks noChangeArrowheads="1"/>
            </p:cNvSpPr>
            <p:nvPr/>
          </p:nvSpPr>
          <p:spPr bwMode="auto">
            <a:xfrm>
              <a:off x="2792" y="190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43" name="Oval 51"/>
            <p:cNvSpPr>
              <a:spLocks noChangeArrowheads="1"/>
            </p:cNvSpPr>
            <p:nvPr/>
          </p:nvSpPr>
          <p:spPr bwMode="auto">
            <a:xfrm>
              <a:off x="2792" y="204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44" name="Oval 52"/>
            <p:cNvSpPr>
              <a:spLocks noChangeArrowheads="1"/>
            </p:cNvSpPr>
            <p:nvPr/>
          </p:nvSpPr>
          <p:spPr bwMode="auto">
            <a:xfrm>
              <a:off x="2792" y="219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45" name="Oval 53"/>
            <p:cNvSpPr>
              <a:spLocks noChangeArrowheads="1"/>
            </p:cNvSpPr>
            <p:nvPr/>
          </p:nvSpPr>
          <p:spPr bwMode="auto">
            <a:xfrm>
              <a:off x="2792" y="233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46" name="Oval 54"/>
            <p:cNvSpPr>
              <a:spLocks noChangeArrowheads="1"/>
            </p:cNvSpPr>
            <p:nvPr/>
          </p:nvSpPr>
          <p:spPr bwMode="auto">
            <a:xfrm>
              <a:off x="2792" y="248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47" name="Oval 55"/>
            <p:cNvSpPr>
              <a:spLocks noChangeArrowheads="1"/>
            </p:cNvSpPr>
            <p:nvPr/>
          </p:nvSpPr>
          <p:spPr bwMode="auto">
            <a:xfrm>
              <a:off x="2792" y="262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48" name="Oval 56"/>
            <p:cNvSpPr>
              <a:spLocks noChangeArrowheads="1"/>
            </p:cNvSpPr>
            <p:nvPr/>
          </p:nvSpPr>
          <p:spPr bwMode="auto">
            <a:xfrm>
              <a:off x="2792" y="276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49" name="Line 57"/>
            <p:cNvSpPr>
              <a:spLocks noChangeShapeType="1"/>
            </p:cNvSpPr>
            <p:nvPr/>
          </p:nvSpPr>
          <p:spPr bwMode="auto">
            <a:xfrm>
              <a:off x="1784" y="1520"/>
              <a:ext cx="192" cy="0"/>
            </a:xfrm>
            <a:prstGeom prst="line">
              <a:avLst/>
            </a:prstGeom>
            <a:noFill/>
            <a:ln w="9525">
              <a:solidFill>
                <a:schemeClr val="folHlink"/>
              </a:solidFill>
              <a:round/>
              <a:headEnd/>
              <a:tailEnd type="triangle" w="med" len="med"/>
            </a:ln>
            <a:effectLst/>
          </p:spPr>
          <p:txBody>
            <a:bodyPr/>
            <a:lstStyle/>
            <a:p>
              <a:endParaRPr lang="en-GB"/>
            </a:p>
          </p:txBody>
        </p:sp>
        <p:sp>
          <p:nvSpPr>
            <p:cNvPr id="50" name="Line 58"/>
            <p:cNvSpPr>
              <a:spLocks noChangeShapeType="1"/>
            </p:cNvSpPr>
            <p:nvPr/>
          </p:nvSpPr>
          <p:spPr bwMode="auto">
            <a:xfrm>
              <a:off x="1784" y="1808"/>
              <a:ext cx="192" cy="0"/>
            </a:xfrm>
            <a:prstGeom prst="line">
              <a:avLst/>
            </a:prstGeom>
            <a:noFill/>
            <a:ln w="9525">
              <a:solidFill>
                <a:schemeClr val="folHlink"/>
              </a:solidFill>
              <a:round/>
              <a:headEnd/>
              <a:tailEnd type="triangle" w="med" len="med"/>
            </a:ln>
            <a:effectLst/>
          </p:spPr>
          <p:txBody>
            <a:bodyPr/>
            <a:lstStyle/>
            <a:p>
              <a:endParaRPr lang="en-GB"/>
            </a:p>
          </p:txBody>
        </p:sp>
        <p:sp>
          <p:nvSpPr>
            <p:cNvPr id="51" name="Line 59"/>
            <p:cNvSpPr>
              <a:spLocks noChangeShapeType="1"/>
            </p:cNvSpPr>
            <p:nvPr/>
          </p:nvSpPr>
          <p:spPr bwMode="auto">
            <a:xfrm>
              <a:off x="1784" y="1952"/>
              <a:ext cx="192" cy="0"/>
            </a:xfrm>
            <a:prstGeom prst="line">
              <a:avLst/>
            </a:prstGeom>
            <a:noFill/>
            <a:ln w="9525">
              <a:solidFill>
                <a:schemeClr val="folHlink"/>
              </a:solidFill>
              <a:round/>
              <a:headEnd/>
              <a:tailEnd type="triangle" w="med" len="med"/>
            </a:ln>
            <a:effectLst/>
          </p:spPr>
          <p:txBody>
            <a:bodyPr/>
            <a:lstStyle/>
            <a:p>
              <a:endParaRPr lang="en-GB"/>
            </a:p>
          </p:txBody>
        </p:sp>
        <p:sp>
          <p:nvSpPr>
            <p:cNvPr id="52" name="Line 60"/>
            <p:cNvSpPr>
              <a:spLocks noChangeShapeType="1"/>
            </p:cNvSpPr>
            <p:nvPr/>
          </p:nvSpPr>
          <p:spPr bwMode="auto">
            <a:xfrm>
              <a:off x="1784" y="2240"/>
              <a:ext cx="192" cy="0"/>
            </a:xfrm>
            <a:prstGeom prst="line">
              <a:avLst/>
            </a:prstGeom>
            <a:noFill/>
            <a:ln w="9525">
              <a:solidFill>
                <a:schemeClr val="folHlink"/>
              </a:solidFill>
              <a:round/>
              <a:headEnd/>
              <a:tailEnd type="triangle" w="med" len="med"/>
            </a:ln>
            <a:effectLst/>
          </p:spPr>
          <p:txBody>
            <a:bodyPr/>
            <a:lstStyle/>
            <a:p>
              <a:endParaRPr lang="en-GB"/>
            </a:p>
          </p:txBody>
        </p:sp>
        <p:sp>
          <p:nvSpPr>
            <p:cNvPr id="53" name="Line 61"/>
            <p:cNvSpPr>
              <a:spLocks noChangeShapeType="1"/>
            </p:cNvSpPr>
            <p:nvPr/>
          </p:nvSpPr>
          <p:spPr bwMode="auto">
            <a:xfrm>
              <a:off x="1784" y="2672"/>
              <a:ext cx="192" cy="0"/>
            </a:xfrm>
            <a:prstGeom prst="line">
              <a:avLst/>
            </a:prstGeom>
            <a:noFill/>
            <a:ln w="9525">
              <a:solidFill>
                <a:schemeClr val="folHlink"/>
              </a:solidFill>
              <a:round/>
              <a:headEnd/>
              <a:tailEnd type="triangle" w="med" len="med"/>
            </a:ln>
            <a:effectLst/>
          </p:spPr>
          <p:txBody>
            <a:bodyPr/>
            <a:lstStyle/>
            <a:p>
              <a:endParaRPr lang="en-GB"/>
            </a:p>
          </p:txBody>
        </p:sp>
        <p:sp>
          <p:nvSpPr>
            <p:cNvPr id="54" name="Line 62"/>
            <p:cNvSpPr>
              <a:spLocks noChangeShapeType="1"/>
            </p:cNvSpPr>
            <p:nvPr/>
          </p:nvSpPr>
          <p:spPr bwMode="auto">
            <a:xfrm>
              <a:off x="1784" y="2816"/>
              <a:ext cx="192" cy="0"/>
            </a:xfrm>
            <a:prstGeom prst="line">
              <a:avLst/>
            </a:prstGeom>
            <a:noFill/>
            <a:ln w="9525">
              <a:solidFill>
                <a:schemeClr val="folHlink"/>
              </a:solidFill>
              <a:round/>
              <a:headEnd/>
              <a:tailEnd type="triangle" w="med" len="med"/>
            </a:ln>
            <a:effectLst/>
          </p:spPr>
          <p:txBody>
            <a:bodyPr/>
            <a:lstStyle/>
            <a:p>
              <a:endParaRPr lang="en-GB"/>
            </a:p>
          </p:txBody>
        </p:sp>
        <p:sp>
          <p:nvSpPr>
            <p:cNvPr id="55" name="Line 63"/>
            <p:cNvSpPr>
              <a:spLocks noChangeShapeType="1"/>
            </p:cNvSpPr>
            <p:nvPr/>
          </p:nvSpPr>
          <p:spPr bwMode="auto">
            <a:xfrm>
              <a:off x="1784" y="1520"/>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56" name="Line 64"/>
            <p:cNvSpPr>
              <a:spLocks noChangeShapeType="1"/>
            </p:cNvSpPr>
            <p:nvPr/>
          </p:nvSpPr>
          <p:spPr bwMode="auto">
            <a:xfrm>
              <a:off x="1784" y="2240"/>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57" name="Line 65"/>
            <p:cNvSpPr>
              <a:spLocks noChangeShapeType="1"/>
            </p:cNvSpPr>
            <p:nvPr/>
          </p:nvSpPr>
          <p:spPr bwMode="auto">
            <a:xfrm>
              <a:off x="2168" y="1520"/>
              <a:ext cx="192" cy="0"/>
            </a:xfrm>
            <a:prstGeom prst="line">
              <a:avLst/>
            </a:prstGeom>
            <a:noFill/>
            <a:ln w="9525">
              <a:solidFill>
                <a:schemeClr val="folHlink"/>
              </a:solidFill>
              <a:round/>
              <a:headEnd/>
              <a:tailEnd type="triangle" w="med" len="med"/>
            </a:ln>
            <a:effectLst/>
          </p:spPr>
          <p:txBody>
            <a:bodyPr/>
            <a:lstStyle/>
            <a:p>
              <a:endParaRPr lang="en-GB"/>
            </a:p>
          </p:txBody>
        </p:sp>
        <p:sp>
          <p:nvSpPr>
            <p:cNvPr id="58" name="Line 66"/>
            <p:cNvSpPr>
              <a:spLocks noChangeShapeType="1"/>
            </p:cNvSpPr>
            <p:nvPr/>
          </p:nvSpPr>
          <p:spPr bwMode="auto">
            <a:xfrm>
              <a:off x="2168" y="2096"/>
              <a:ext cx="192" cy="0"/>
            </a:xfrm>
            <a:prstGeom prst="line">
              <a:avLst/>
            </a:prstGeom>
            <a:noFill/>
            <a:ln w="9525">
              <a:solidFill>
                <a:schemeClr val="folHlink"/>
              </a:solidFill>
              <a:round/>
              <a:headEnd/>
              <a:tailEnd type="triangle" w="med" len="med"/>
            </a:ln>
            <a:effectLst/>
          </p:spPr>
          <p:txBody>
            <a:bodyPr/>
            <a:lstStyle/>
            <a:p>
              <a:endParaRPr lang="en-GB"/>
            </a:p>
          </p:txBody>
        </p:sp>
        <p:sp>
          <p:nvSpPr>
            <p:cNvPr id="59" name="Line 67"/>
            <p:cNvSpPr>
              <a:spLocks noChangeShapeType="1"/>
            </p:cNvSpPr>
            <p:nvPr/>
          </p:nvSpPr>
          <p:spPr bwMode="auto">
            <a:xfrm>
              <a:off x="2168" y="2240"/>
              <a:ext cx="192" cy="0"/>
            </a:xfrm>
            <a:prstGeom prst="line">
              <a:avLst/>
            </a:prstGeom>
            <a:noFill/>
            <a:ln w="9525">
              <a:solidFill>
                <a:schemeClr val="folHlink"/>
              </a:solidFill>
              <a:round/>
              <a:headEnd/>
              <a:tailEnd type="triangle" w="med" len="med"/>
            </a:ln>
            <a:effectLst/>
          </p:spPr>
          <p:txBody>
            <a:bodyPr/>
            <a:lstStyle/>
            <a:p>
              <a:endParaRPr lang="en-GB"/>
            </a:p>
          </p:txBody>
        </p:sp>
        <p:sp>
          <p:nvSpPr>
            <p:cNvPr id="60" name="Line 68"/>
            <p:cNvSpPr>
              <a:spLocks noChangeShapeType="1"/>
            </p:cNvSpPr>
            <p:nvPr/>
          </p:nvSpPr>
          <p:spPr bwMode="auto">
            <a:xfrm>
              <a:off x="2168" y="2384"/>
              <a:ext cx="192" cy="0"/>
            </a:xfrm>
            <a:prstGeom prst="line">
              <a:avLst/>
            </a:prstGeom>
            <a:noFill/>
            <a:ln w="9525">
              <a:solidFill>
                <a:schemeClr val="folHlink"/>
              </a:solidFill>
              <a:round/>
              <a:headEnd/>
              <a:tailEnd type="triangle" w="med" len="med"/>
            </a:ln>
            <a:effectLst/>
          </p:spPr>
          <p:txBody>
            <a:bodyPr/>
            <a:lstStyle/>
            <a:p>
              <a:endParaRPr lang="en-GB"/>
            </a:p>
          </p:txBody>
        </p:sp>
        <p:sp>
          <p:nvSpPr>
            <p:cNvPr id="61" name="Line 69"/>
            <p:cNvSpPr>
              <a:spLocks noChangeShapeType="1"/>
            </p:cNvSpPr>
            <p:nvPr/>
          </p:nvSpPr>
          <p:spPr bwMode="auto">
            <a:xfrm>
              <a:off x="2168" y="2672"/>
              <a:ext cx="192" cy="0"/>
            </a:xfrm>
            <a:prstGeom prst="line">
              <a:avLst/>
            </a:prstGeom>
            <a:noFill/>
            <a:ln w="9525">
              <a:solidFill>
                <a:schemeClr val="folHlink"/>
              </a:solidFill>
              <a:round/>
              <a:headEnd/>
              <a:tailEnd type="triangle" w="med" len="med"/>
            </a:ln>
            <a:effectLst/>
          </p:spPr>
          <p:txBody>
            <a:bodyPr/>
            <a:lstStyle/>
            <a:p>
              <a:endParaRPr lang="en-GB"/>
            </a:p>
          </p:txBody>
        </p:sp>
        <p:sp>
          <p:nvSpPr>
            <p:cNvPr id="62" name="Line 70"/>
            <p:cNvSpPr>
              <a:spLocks noChangeShapeType="1"/>
            </p:cNvSpPr>
            <p:nvPr/>
          </p:nvSpPr>
          <p:spPr bwMode="auto">
            <a:xfrm>
              <a:off x="2168" y="1664"/>
              <a:ext cx="192" cy="0"/>
            </a:xfrm>
            <a:prstGeom prst="line">
              <a:avLst/>
            </a:prstGeom>
            <a:noFill/>
            <a:ln w="9525">
              <a:solidFill>
                <a:schemeClr val="folHlink"/>
              </a:solidFill>
              <a:round/>
              <a:headEnd/>
              <a:tailEnd type="triangle" w="med" len="med"/>
            </a:ln>
            <a:effectLst/>
          </p:spPr>
          <p:txBody>
            <a:bodyPr/>
            <a:lstStyle/>
            <a:p>
              <a:endParaRPr lang="en-GB"/>
            </a:p>
          </p:txBody>
        </p:sp>
        <p:sp>
          <p:nvSpPr>
            <p:cNvPr id="63" name="Line 71"/>
            <p:cNvSpPr>
              <a:spLocks noChangeShapeType="1"/>
            </p:cNvSpPr>
            <p:nvPr/>
          </p:nvSpPr>
          <p:spPr bwMode="auto">
            <a:xfrm>
              <a:off x="2168" y="2384"/>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64" name="Line 72"/>
            <p:cNvSpPr>
              <a:spLocks noChangeShapeType="1"/>
            </p:cNvSpPr>
            <p:nvPr/>
          </p:nvSpPr>
          <p:spPr bwMode="auto">
            <a:xfrm flipV="1">
              <a:off x="2168" y="1952"/>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65" name="Line 73"/>
            <p:cNvSpPr>
              <a:spLocks noChangeShapeType="1"/>
            </p:cNvSpPr>
            <p:nvPr/>
          </p:nvSpPr>
          <p:spPr bwMode="auto">
            <a:xfrm flipV="1">
              <a:off x="2552" y="1808"/>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66" name="Line 74"/>
            <p:cNvSpPr>
              <a:spLocks noChangeShapeType="1"/>
            </p:cNvSpPr>
            <p:nvPr/>
          </p:nvSpPr>
          <p:spPr bwMode="auto">
            <a:xfrm flipV="1">
              <a:off x="2552" y="1664"/>
              <a:ext cx="192" cy="0"/>
            </a:xfrm>
            <a:prstGeom prst="line">
              <a:avLst/>
            </a:prstGeom>
            <a:noFill/>
            <a:ln w="9525">
              <a:solidFill>
                <a:schemeClr val="folHlink"/>
              </a:solidFill>
              <a:round/>
              <a:headEnd/>
              <a:tailEnd type="triangle" w="med" len="med"/>
            </a:ln>
            <a:effectLst/>
          </p:spPr>
          <p:txBody>
            <a:bodyPr/>
            <a:lstStyle/>
            <a:p>
              <a:endParaRPr lang="en-GB"/>
            </a:p>
          </p:txBody>
        </p:sp>
        <p:sp>
          <p:nvSpPr>
            <p:cNvPr id="67" name="Line 75"/>
            <p:cNvSpPr>
              <a:spLocks noChangeShapeType="1"/>
            </p:cNvSpPr>
            <p:nvPr/>
          </p:nvSpPr>
          <p:spPr bwMode="auto">
            <a:xfrm>
              <a:off x="2552" y="1520"/>
              <a:ext cx="192" cy="0"/>
            </a:xfrm>
            <a:prstGeom prst="line">
              <a:avLst/>
            </a:prstGeom>
            <a:noFill/>
            <a:ln w="9525">
              <a:solidFill>
                <a:schemeClr val="folHlink"/>
              </a:solidFill>
              <a:round/>
              <a:headEnd/>
              <a:tailEnd type="triangle" w="med" len="med"/>
            </a:ln>
            <a:effectLst/>
          </p:spPr>
          <p:txBody>
            <a:bodyPr/>
            <a:lstStyle/>
            <a:p>
              <a:endParaRPr lang="en-GB"/>
            </a:p>
          </p:txBody>
        </p:sp>
        <p:sp>
          <p:nvSpPr>
            <p:cNvPr id="68" name="Line 76"/>
            <p:cNvSpPr>
              <a:spLocks noChangeShapeType="1"/>
            </p:cNvSpPr>
            <p:nvPr/>
          </p:nvSpPr>
          <p:spPr bwMode="auto">
            <a:xfrm>
              <a:off x="2552" y="1952"/>
              <a:ext cx="192" cy="0"/>
            </a:xfrm>
            <a:prstGeom prst="line">
              <a:avLst/>
            </a:prstGeom>
            <a:noFill/>
            <a:ln w="9525">
              <a:solidFill>
                <a:schemeClr val="folHlink"/>
              </a:solidFill>
              <a:round/>
              <a:headEnd/>
              <a:tailEnd type="triangle" w="med" len="med"/>
            </a:ln>
            <a:effectLst/>
          </p:spPr>
          <p:txBody>
            <a:bodyPr/>
            <a:lstStyle/>
            <a:p>
              <a:endParaRPr lang="en-GB"/>
            </a:p>
          </p:txBody>
        </p:sp>
        <p:sp>
          <p:nvSpPr>
            <p:cNvPr id="69" name="Line 77"/>
            <p:cNvSpPr>
              <a:spLocks noChangeShapeType="1"/>
            </p:cNvSpPr>
            <p:nvPr/>
          </p:nvSpPr>
          <p:spPr bwMode="auto">
            <a:xfrm>
              <a:off x="2552" y="2096"/>
              <a:ext cx="192" cy="0"/>
            </a:xfrm>
            <a:prstGeom prst="line">
              <a:avLst/>
            </a:prstGeom>
            <a:noFill/>
            <a:ln w="9525">
              <a:solidFill>
                <a:schemeClr val="folHlink"/>
              </a:solidFill>
              <a:round/>
              <a:headEnd/>
              <a:tailEnd type="triangle" w="med" len="med"/>
            </a:ln>
            <a:effectLst/>
          </p:spPr>
          <p:txBody>
            <a:bodyPr/>
            <a:lstStyle/>
            <a:p>
              <a:endParaRPr lang="en-GB"/>
            </a:p>
          </p:txBody>
        </p:sp>
        <p:sp>
          <p:nvSpPr>
            <p:cNvPr id="70" name="Line 78"/>
            <p:cNvSpPr>
              <a:spLocks noChangeShapeType="1"/>
            </p:cNvSpPr>
            <p:nvPr/>
          </p:nvSpPr>
          <p:spPr bwMode="auto">
            <a:xfrm>
              <a:off x="2168" y="2672"/>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71" name="Line 79"/>
            <p:cNvSpPr>
              <a:spLocks noChangeShapeType="1"/>
            </p:cNvSpPr>
            <p:nvPr/>
          </p:nvSpPr>
          <p:spPr bwMode="auto">
            <a:xfrm>
              <a:off x="2552" y="2240"/>
              <a:ext cx="192" cy="0"/>
            </a:xfrm>
            <a:prstGeom prst="line">
              <a:avLst/>
            </a:prstGeom>
            <a:noFill/>
            <a:ln w="9525">
              <a:solidFill>
                <a:schemeClr val="folHlink"/>
              </a:solidFill>
              <a:round/>
              <a:headEnd/>
              <a:tailEnd type="triangle" w="med" len="med"/>
            </a:ln>
            <a:effectLst/>
          </p:spPr>
          <p:txBody>
            <a:bodyPr/>
            <a:lstStyle/>
            <a:p>
              <a:endParaRPr lang="en-GB"/>
            </a:p>
          </p:txBody>
        </p:sp>
        <p:sp>
          <p:nvSpPr>
            <p:cNvPr id="72" name="Line 80"/>
            <p:cNvSpPr>
              <a:spLocks noChangeShapeType="1"/>
            </p:cNvSpPr>
            <p:nvPr/>
          </p:nvSpPr>
          <p:spPr bwMode="auto">
            <a:xfrm>
              <a:off x="2552" y="2240"/>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73" name="Line 81"/>
            <p:cNvSpPr>
              <a:spLocks noChangeShapeType="1"/>
            </p:cNvSpPr>
            <p:nvPr/>
          </p:nvSpPr>
          <p:spPr bwMode="auto">
            <a:xfrm>
              <a:off x="2552" y="2528"/>
              <a:ext cx="192" cy="0"/>
            </a:xfrm>
            <a:prstGeom prst="line">
              <a:avLst/>
            </a:prstGeom>
            <a:noFill/>
            <a:ln w="9525">
              <a:solidFill>
                <a:schemeClr val="folHlink"/>
              </a:solidFill>
              <a:round/>
              <a:headEnd/>
              <a:tailEnd type="triangle" w="med" len="med"/>
            </a:ln>
            <a:effectLst/>
          </p:spPr>
          <p:txBody>
            <a:bodyPr/>
            <a:lstStyle/>
            <a:p>
              <a:endParaRPr lang="en-GB"/>
            </a:p>
          </p:txBody>
        </p:sp>
        <p:sp>
          <p:nvSpPr>
            <p:cNvPr id="74" name="Line 82"/>
            <p:cNvSpPr>
              <a:spLocks noChangeShapeType="1"/>
            </p:cNvSpPr>
            <p:nvPr/>
          </p:nvSpPr>
          <p:spPr bwMode="auto">
            <a:xfrm>
              <a:off x="2552" y="2528"/>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75" name="Line 83"/>
            <p:cNvSpPr>
              <a:spLocks noChangeShapeType="1"/>
            </p:cNvSpPr>
            <p:nvPr/>
          </p:nvSpPr>
          <p:spPr bwMode="auto">
            <a:xfrm>
              <a:off x="2552" y="2816"/>
              <a:ext cx="192" cy="0"/>
            </a:xfrm>
            <a:prstGeom prst="line">
              <a:avLst/>
            </a:prstGeom>
            <a:noFill/>
            <a:ln w="9525">
              <a:solidFill>
                <a:schemeClr val="folHlink"/>
              </a:solidFill>
              <a:round/>
              <a:headEnd/>
              <a:tailEnd type="triangle" w="med" len="med"/>
            </a:ln>
            <a:effectLst/>
          </p:spPr>
          <p:txBody>
            <a:bodyPr/>
            <a:lstStyle/>
            <a:p>
              <a:endParaRPr lang="en-GB"/>
            </a:p>
          </p:txBody>
        </p:sp>
        <p:sp>
          <p:nvSpPr>
            <p:cNvPr id="76" name="Oval 84"/>
            <p:cNvSpPr>
              <a:spLocks noChangeArrowheads="1"/>
            </p:cNvSpPr>
            <p:nvPr/>
          </p:nvSpPr>
          <p:spPr bwMode="auto">
            <a:xfrm>
              <a:off x="3176" y="147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77" name="Oval 85"/>
            <p:cNvSpPr>
              <a:spLocks noChangeArrowheads="1"/>
            </p:cNvSpPr>
            <p:nvPr/>
          </p:nvSpPr>
          <p:spPr bwMode="auto">
            <a:xfrm>
              <a:off x="3176" y="161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78" name="Oval 86"/>
            <p:cNvSpPr>
              <a:spLocks noChangeArrowheads="1"/>
            </p:cNvSpPr>
            <p:nvPr/>
          </p:nvSpPr>
          <p:spPr bwMode="auto">
            <a:xfrm>
              <a:off x="3176" y="176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79" name="Oval 87"/>
            <p:cNvSpPr>
              <a:spLocks noChangeArrowheads="1"/>
            </p:cNvSpPr>
            <p:nvPr/>
          </p:nvSpPr>
          <p:spPr bwMode="auto">
            <a:xfrm>
              <a:off x="3176" y="190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80" name="Oval 88"/>
            <p:cNvSpPr>
              <a:spLocks noChangeArrowheads="1"/>
            </p:cNvSpPr>
            <p:nvPr/>
          </p:nvSpPr>
          <p:spPr bwMode="auto">
            <a:xfrm>
              <a:off x="3176" y="204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81" name="Oval 89"/>
            <p:cNvSpPr>
              <a:spLocks noChangeArrowheads="1"/>
            </p:cNvSpPr>
            <p:nvPr/>
          </p:nvSpPr>
          <p:spPr bwMode="auto">
            <a:xfrm>
              <a:off x="3176" y="219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82" name="Oval 90"/>
            <p:cNvSpPr>
              <a:spLocks noChangeArrowheads="1"/>
            </p:cNvSpPr>
            <p:nvPr/>
          </p:nvSpPr>
          <p:spPr bwMode="auto">
            <a:xfrm>
              <a:off x="3176" y="233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83" name="Oval 91"/>
            <p:cNvSpPr>
              <a:spLocks noChangeArrowheads="1"/>
            </p:cNvSpPr>
            <p:nvPr/>
          </p:nvSpPr>
          <p:spPr bwMode="auto">
            <a:xfrm>
              <a:off x="3176" y="248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84" name="Oval 92"/>
            <p:cNvSpPr>
              <a:spLocks noChangeArrowheads="1"/>
            </p:cNvSpPr>
            <p:nvPr/>
          </p:nvSpPr>
          <p:spPr bwMode="auto">
            <a:xfrm>
              <a:off x="3176" y="262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85" name="Oval 93"/>
            <p:cNvSpPr>
              <a:spLocks noChangeArrowheads="1"/>
            </p:cNvSpPr>
            <p:nvPr/>
          </p:nvSpPr>
          <p:spPr bwMode="auto">
            <a:xfrm>
              <a:off x="3176" y="276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86" name="Oval 94"/>
            <p:cNvSpPr>
              <a:spLocks noChangeArrowheads="1"/>
            </p:cNvSpPr>
            <p:nvPr/>
          </p:nvSpPr>
          <p:spPr bwMode="auto">
            <a:xfrm>
              <a:off x="3560" y="147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87" name="Oval 95"/>
            <p:cNvSpPr>
              <a:spLocks noChangeArrowheads="1"/>
            </p:cNvSpPr>
            <p:nvPr/>
          </p:nvSpPr>
          <p:spPr bwMode="auto">
            <a:xfrm>
              <a:off x="3560" y="161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88" name="Oval 96"/>
            <p:cNvSpPr>
              <a:spLocks noChangeArrowheads="1"/>
            </p:cNvSpPr>
            <p:nvPr/>
          </p:nvSpPr>
          <p:spPr bwMode="auto">
            <a:xfrm>
              <a:off x="3560" y="176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89" name="Oval 97"/>
            <p:cNvSpPr>
              <a:spLocks noChangeArrowheads="1"/>
            </p:cNvSpPr>
            <p:nvPr/>
          </p:nvSpPr>
          <p:spPr bwMode="auto">
            <a:xfrm>
              <a:off x="3560" y="190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90" name="Oval 98"/>
            <p:cNvSpPr>
              <a:spLocks noChangeArrowheads="1"/>
            </p:cNvSpPr>
            <p:nvPr/>
          </p:nvSpPr>
          <p:spPr bwMode="auto">
            <a:xfrm>
              <a:off x="3560" y="204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91" name="Oval 99"/>
            <p:cNvSpPr>
              <a:spLocks noChangeArrowheads="1"/>
            </p:cNvSpPr>
            <p:nvPr/>
          </p:nvSpPr>
          <p:spPr bwMode="auto">
            <a:xfrm>
              <a:off x="3560" y="219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92" name="Oval 100"/>
            <p:cNvSpPr>
              <a:spLocks noChangeArrowheads="1"/>
            </p:cNvSpPr>
            <p:nvPr/>
          </p:nvSpPr>
          <p:spPr bwMode="auto">
            <a:xfrm>
              <a:off x="3560" y="233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93" name="Oval 101"/>
            <p:cNvSpPr>
              <a:spLocks noChangeArrowheads="1"/>
            </p:cNvSpPr>
            <p:nvPr/>
          </p:nvSpPr>
          <p:spPr bwMode="auto">
            <a:xfrm>
              <a:off x="3560" y="248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94" name="Oval 102"/>
            <p:cNvSpPr>
              <a:spLocks noChangeArrowheads="1"/>
            </p:cNvSpPr>
            <p:nvPr/>
          </p:nvSpPr>
          <p:spPr bwMode="auto">
            <a:xfrm>
              <a:off x="3560" y="262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95" name="Oval 103"/>
            <p:cNvSpPr>
              <a:spLocks noChangeArrowheads="1"/>
            </p:cNvSpPr>
            <p:nvPr/>
          </p:nvSpPr>
          <p:spPr bwMode="auto">
            <a:xfrm>
              <a:off x="3560" y="276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96" name="Line 104"/>
            <p:cNvSpPr>
              <a:spLocks noChangeShapeType="1"/>
            </p:cNvSpPr>
            <p:nvPr/>
          </p:nvSpPr>
          <p:spPr bwMode="auto">
            <a:xfrm>
              <a:off x="3320" y="1664"/>
              <a:ext cx="192" cy="0"/>
            </a:xfrm>
            <a:prstGeom prst="line">
              <a:avLst/>
            </a:prstGeom>
            <a:noFill/>
            <a:ln w="9525">
              <a:solidFill>
                <a:schemeClr val="folHlink"/>
              </a:solidFill>
              <a:round/>
              <a:headEnd/>
              <a:tailEnd type="triangle" w="med" len="med"/>
            </a:ln>
            <a:effectLst/>
          </p:spPr>
          <p:txBody>
            <a:bodyPr/>
            <a:lstStyle/>
            <a:p>
              <a:endParaRPr lang="en-GB"/>
            </a:p>
          </p:txBody>
        </p:sp>
        <p:sp>
          <p:nvSpPr>
            <p:cNvPr id="97" name="Line 105"/>
            <p:cNvSpPr>
              <a:spLocks noChangeShapeType="1"/>
            </p:cNvSpPr>
            <p:nvPr/>
          </p:nvSpPr>
          <p:spPr bwMode="auto">
            <a:xfrm flipV="1">
              <a:off x="3320" y="1520"/>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98" name="Line 106"/>
            <p:cNvSpPr>
              <a:spLocks noChangeShapeType="1"/>
            </p:cNvSpPr>
            <p:nvPr/>
          </p:nvSpPr>
          <p:spPr bwMode="auto">
            <a:xfrm>
              <a:off x="3320" y="2096"/>
              <a:ext cx="192" cy="0"/>
            </a:xfrm>
            <a:prstGeom prst="line">
              <a:avLst/>
            </a:prstGeom>
            <a:noFill/>
            <a:ln w="9525">
              <a:solidFill>
                <a:schemeClr val="folHlink"/>
              </a:solidFill>
              <a:round/>
              <a:headEnd/>
              <a:tailEnd type="triangle" w="med" len="med"/>
            </a:ln>
            <a:effectLst/>
          </p:spPr>
          <p:txBody>
            <a:bodyPr/>
            <a:lstStyle/>
            <a:p>
              <a:endParaRPr lang="en-GB"/>
            </a:p>
          </p:txBody>
        </p:sp>
        <p:sp>
          <p:nvSpPr>
            <p:cNvPr id="99" name="Line 107"/>
            <p:cNvSpPr>
              <a:spLocks noChangeShapeType="1"/>
            </p:cNvSpPr>
            <p:nvPr/>
          </p:nvSpPr>
          <p:spPr bwMode="auto">
            <a:xfrm>
              <a:off x="3320" y="2240"/>
              <a:ext cx="192" cy="0"/>
            </a:xfrm>
            <a:prstGeom prst="line">
              <a:avLst/>
            </a:prstGeom>
            <a:noFill/>
            <a:ln w="9525">
              <a:solidFill>
                <a:schemeClr val="folHlink"/>
              </a:solidFill>
              <a:round/>
              <a:headEnd/>
              <a:tailEnd type="triangle" w="med" len="med"/>
            </a:ln>
            <a:effectLst/>
          </p:spPr>
          <p:txBody>
            <a:bodyPr/>
            <a:lstStyle/>
            <a:p>
              <a:endParaRPr lang="en-GB"/>
            </a:p>
          </p:txBody>
        </p:sp>
        <p:sp>
          <p:nvSpPr>
            <p:cNvPr id="100" name="Line 108"/>
            <p:cNvSpPr>
              <a:spLocks noChangeShapeType="1"/>
            </p:cNvSpPr>
            <p:nvPr/>
          </p:nvSpPr>
          <p:spPr bwMode="auto">
            <a:xfrm>
              <a:off x="3320" y="2240"/>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101" name="Line 109"/>
            <p:cNvSpPr>
              <a:spLocks noChangeShapeType="1"/>
            </p:cNvSpPr>
            <p:nvPr/>
          </p:nvSpPr>
          <p:spPr bwMode="auto">
            <a:xfrm>
              <a:off x="3320" y="2528"/>
              <a:ext cx="192" cy="0"/>
            </a:xfrm>
            <a:prstGeom prst="line">
              <a:avLst/>
            </a:prstGeom>
            <a:noFill/>
            <a:ln w="9525">
              <a:solidFill>
                <a:schemeClr val="folHlink"/>
              </a:solidFill>
              <a:round/>
              <a:headEnd/>
              <a:tailEnd type="triangle" w="med" len="med"/>
            </a:ln>
            <a:effectLst/>
          </p:spPr>
          <p:txBody>
            <a:bodyPr/>
            <a:lstStyle/>
            <a:p>
              <a:endParaRPr lang="en-GB"/>
            </a:p>
          </p:txBody>
        </p:sp>
        <p:sp>
          <p:nvSpPr>
            <p:cNvPr id="102" name="Line 110"/>
            <p:cNvSpPr>
              <a:spLocks noChangeShapeType="1"/>
            </p:cNvSpPr>
            <p:nvPr/>
          </p:nvSpPr>
          <p:spPr bwMode="auto">
            <a:xfrm>
              <a:off x="3320" y="2816"/>
              <a:ext cx="192" cy="0"/>
            </a:xfrm>
            <a:prstGeom prst="line">
              <a:avLst/>
            </a:prstGeom>
            <a:noFill/>
            <a:ln w="9525">
              <a:solidFill>
                <a:schemeClr val="folHlink"/>
              </a:solidFill>
              <a:round/>
              <a:headEnd/>
              <a:tailEnd type="triangle" w="med" len="med"/>
            </a:ln>
            <a:effectLst/>
          </p:spPr>
          <p:txBody>
            <a:bodyPr/>
            <a:lstStyle/>
            <a:p>
              <a:endParaRPr lang="en-GB"/>
            </a:p>
          </p:txBody>
        </p:sp>
        <p:sp>
          <p:nvSpPr>
            <p:cNvPr id="103" name="Oval 111"/>
            <p:cNvSpPr>
              <a:spLocks noChangeArrowheads="1"/>
            </p:cNvSpPr>
            <p:nvPr/>
          </p:nvSpPr>
          <p:spPr bwMode="auto">
            <a:xfrm>
              <a:off x="3944" y="147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04" name="Oval 112"/>
            <p:cNvSpPr>
              <a:spLocks noChangeArrowheads="1"/>
            </p:cNvSpPr>
            <p:nvPr/>
          </p:nvSpPr>
          <p:spPr bwMode="auto">
            <a:xfrm>
              <a:off x="3944" y="161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05" name="Oval 113"/>
            <p:cNvSpPr>
              <a:spLocks noChangeArrowheads="1"/>
            </p:cNvSpPr>
            <p:nvPr/>
          </p:nvSpPr>
          <p:spPr bwMode="auto">
            <a:xfrm>
              <a:off x="3944" y="176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06" name="Oval 114"/>
            <p:cNvSpPr>
              <a:spLocks noChangeArrowheads="1"/>
            </p:cNvSpPr>
            <p:nvPr/>
          </p:nvSpPr>
          <p:spPr bwMode="auto">
            <a:xfrm>
              <a:off x="3944" y="190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07" name="Oval 115"/>
            <p:cNvSpPr>
              <a:spLocks noChangeArrowheads="1"/>
            </p:cNvSpPr>
            <p:nvPr/>
          </p:nvSpPr>
          <p:spPr bwMode="auto">
            <a:xfrm>
              <a:off x="3944" y="204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08" name="Oval 116"/>
            <p:cNvSpPr>
              <a:spLocks noChangeArrowheads="1"/>
            </p:cNvSpPr>
            <p:nvPr/>
          </p:nvSpPr>
          <p:spPr bwMode="auto">
            <a:xfrm>
              <a:off x="3944" y="219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09" name="Oval 117"/>
            <p:cNvSpPr>
              <a:spLocks noChangeArrowheads="1"/>
            </p:cNvSpPr>
            <p:nvPr/>
          </p:nvSpPr>
          <p:spPr bwMode="auto">
            <a:xfrm>
              <a:off x="3944" y="233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10" name="Oval 118"/>
            <p:cNvSpPr>
              <a:spLocks noChangeArrowheads="1"/>
            </p:cNvSpPr>
            <p:nvPr/>
          </p:nvSpPr>
          <p:spPr bwMode="auto">
            <a:xfrm>
              <a:off x="3944" y="248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11" name="Oval 119"/>
            <p:cNvSpPr>
              <a:spLocks noChangeArrowheads="1"/>
            </p:cNvSpPr>
            <p:nvPr/>
          </p:nvSpPr>
          <p:spPr bwMode="auto">
            <a:xfrm>
              <a:off x="3944" y="262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12" name="Oval 120"/>
            <p:cNvSpPr>
              <a:spLocks noChangeArrowheads="1"/>
            </p:cNvSpPr>
            <p:nvPr/>
          </p:nvSpPr>
          <p:spPr bwMode="auto">
            <a:xfrm>
              <a:off x="3944" y="276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13" name="Oval 121"/>
            <p:cNvSpPr>
              <a:spLocks noChangeArrowheads="1"/>
            </p:cNvSpPr>
            <p:nvPr/>
          </p:nvSpPr>
          <p:spPr bwMode="auto">
            <a:xfrm>
              <a:off x="4328" y="147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14" name="Oval 122"/>
            <p:cNvSpPr>
              <a:spLocks noChangeArrowheads="1"/>
            </p:cNvSpPr>
            <p:nvPr/>
          </p:nvSpPr>
          <p:spPr bwMode="auto">
            <a:xfrm>
              <a:off x="4328" y="161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15" name="Oval 123"/>
            <p:cNvSpPr>
              <a:spLocks noChangeArrowheads="1"/>
            </p:cNvSpPr>
            <p:nvPr/>
          </p:nvSpPr>
          <p:spPr bwMode="auto">
            <a:xfrm>
              <a:off x="4328" y="176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16" name="Oval 124"/>
            <p:cNvSpPr>
              <a:spLocks noChangeArrowheads="1"/>
            </p:cNvSpPr>
            <p:nvPr/>
          </p:nvSpPr>
          <p:spPr bwMode="auto">
            <a:xfrm>
              <a:off x="4328" y="190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17" name="Oval 125"/>
            <p:cNvSpPr>
              <a:spLocks noChangeArrowheads="1"/>
            </p:cNvSpPr>
            <p:nvPr/>
          </p:nvSpPr>
          <p:spPr bwMode="auto">
            <a:xfrm>
              <a:off x="4328" y="204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18" name="Oval 126"/>
            <p:cNvSpPr>
              <a:spLocks noChangeArrowheads="1"/>
            </p:cNvSpPr>
            <p:nvPr/>
          </p:nvSpPr>
          <p:spPr bwMode="auto">
            <a:xfrm>
              <a:off x="4328" y="219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19" name="Oval 127"/>
            <p:cNvSpPr>
              <a:spLocks noChangeArrowheads="1"/>
            </p:cNvSpPr>
            <p:nvPr/>
          </p:nvSpPr>
          <p:spPr bwMode="auto">
            <a:xfrm>
              <a:off x="4328" y="233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20" name="Oval 128"/>
            <p:cNvSpPr>
              <a:spLocks noChangeArrowheads="1"/>
            </p:cNvSpPr>
            <p:nvPr/>
          </p:nvSpPr>
          <p:spPr bwMode="auto">
            <a:xfrm>
              <a:off x="4328" y="248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21" name="Oval 129"/>
            <p:cNvSpPr>
              <a:spLocks noChangeArrowheads="1"/>
            </p:cNvSpPr>
            <p:nvPr/>
          </p:nvSpPr>
          <p:spPr bwMode="auto">
            <a:xfrm>
              <a:off x="4328" y="262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22" name="Oval 130"/>
            <p:cNvSpPr>
              <a:spLocks noChangeArrowheads="1"/>
            </p:cNvSpPr>
            <p:nvPr/>
          </p:nvSpPr>
          <p:spPr bwMode="auto">
            <a:xfrm>
              <a:off x="4328" y="276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23" name="Line 131"/>
            <p:cNvSpPr>
              <a:spLocks noChangeShapeType="1"/>
            </p:cNvSpPr>
            <p:nvPr/>
          </p:nvSpPr>
          <p:spPr bwMode="auto">
            <a:xfrm>
              <a:off x="4088" y="1808"/>
              <a:ext cx="192" cy="0"/>
            </a:xfrm>
            <a:prstGeom prst="line">
              <a:avLst/>
            </a:prstGeom>
            <a:noFill/>
            <a:ln w="9525">
              <a:solidFill>
                <a:schemeClr val="folHlink"/>
              </a:solidFill>
              <a:round/>
              <a:headEnd/>
              <a:tailEnd type="triangle" w="med" len="med"/>
            </a:ln>
            <a:effectLst/>
          </p:spPr>
          <p:txBody>
            <a:bodyPr/>
            <a:lstStyle/>
            <a:p>
              <a:endParaRPr lang="en-GB"/>
            </a:p>
          </p:txBody>
        </p:sp>
        <p:sp>
          <p:nvSpPr>
            <p:cNvPr id="124" name="Line 132"/>
            <p:cNvSpPr>
              <a:spLocks noChangeShapeType="1"/>
            </p:cNvSpPr>
            <p:nvPr/>
          </p:nvSpPr>
          <p:spPr bwMode="auto">
            <a:xfrm flipV="1">
              <a:off x="4088" y="1664"/>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125" name="Line 133"/>
            <p:cNvSpPr>
              <a:spLocks noChangeShapeType="1"/>
            </p:cNvSpPr>
            <p:nvPr/>
          </p:nvSpPr>
          <p:spPr bwMode="auto">
            <a:xfrm>
              <a:off x="4088" y="1520"/>
              <a:ext cx="192" cy="0"/>
            </a:xfrm>
            <a:prstGeom prst="line">
              <a:avLst/>
            </a:prstGeom>
            <a:noFill/>
            <a:ln w="9525">
              <a:solidFill>
                <a:schemeClr val="folHlink"/>
              </a:solidFill>
              <a:round/>
              <a:headEnd/>
              <a:tailEnd type="triangle" w="med" len="med"/>
            </a:ln>
            <a:effectLst/>
          </p:spPr>
          <p:txBody>
            <a:bodyPr/>
            <a:lstStyle/>
            <a:p>
              <a:endParaRPr lang="en-GB"/>
            </a:p>
          </p:txBody>
        </p:sp>
        <p:sp>
          <p:nvSpPr>
            <p:cNvPr id="126" name="Line 134"/>
            <p:cNvSpPr>
              <a:spLocks noChangeShapeType="1"/>
            </p:cNvSpPr>
            <p:nvPr/>
          </p:nvSpPr>
          <p:spPr bwMode="auto">
            <a:xfrm>
              <a:off x="4088" y="1952"/>
              <a:ext cx="192" cy="0"/>
            </a:xfrm>
            <a:prstGeom prst="line">
              <a:avLst/>
            </a:prstGeom>
            <a:noFill/>
            <a:ln w="9525">
              <a:solidFill>
                <a:schemeClr val="folHlink"/>
              </a:solidFill>
              <a:round/>
              <a:headEnd/>
              <a:tailEnd type="triangle" w="med" len="med"/>
            </a:ln>
            <a:effectLst/>
          </p:spPr>
          <p:txBody>
            <a:bodyPr/>
            <a:lstStyle/>
            <a:p>
              <a:endParaRPr lang="en-GB"/>
            </a:p>
          </p:txBody>
        </p:sp>
        <p:sp>
          <p:nvSpPr>
            <p:cNvPr id="127" name="Line 135"/>
            <p:cNvSpPr>
              <a:spLocks noChangeShapeType="1"/>
            </p:cNvSpPr>
            <p:nvPr/>
          </p:nvSpPr>
          <p:spPr bwMode="auto">
            <a:xfrm>
              <a:off x="4088" y="2096"/>
              <a:ext cx="192" cy="0"/>
            </a:xfrm>
            <a:prstGeom prst="line">
              <a:avLst/>
            </a:prstGeom>
            <a:noFill/>
            <a:ln w="9525">
              <a:solidFill>
                <a:schemeClr val="folHlink"/>
              </a:solidFill>
              <a:round/>
              <a:headEnd/>
              <a:tailEnd type="triangle" w="med" len="med"/>
            </a:ln>
            <a:effectLst/>
          </p:spPr>
          <p:txBody>
            <a:bodyPr/>
            <a:lstStyle/>
            <a:p>
              <a:endParaRPr lang="en-GB"/>
            </a:p>
          </p:txBody>
        </p:sp>
        <p:sp>
          <p:nvSpPr>
            <p:cNvPr id="128" name="Line 136"/>
            <p:cNvSpPr>
              <a:spLocks noChangeShapeType="1"/>
            </p:cNvSpPr>
            <p:nvPr/>
          </p:nvSpPr>
          <p:spPr bwMode="auto">
            <a:xfrm>
              <a:off x="4088" y="2240"/>
              <a:ext cx="192" cy="0"/>
            </a:xfrm>
            <a:prstGeom prst="line">
              <a:avLst/>
            </a:prstGeom>
            <a:noFill/>
            <a:ln w="9525">
              <a:solidFill>
                <a:schemeClr val="folHlink"/>
              </a:solidFill>
              <a:round/>
              <a:headEnd/>
              <a:tailEnd type="triangle" w="med" len="med"/>
            </a:ln>
            <a:effectLst/>
          </p:spPr>
          <p:txBody>
            <a:bodyPr/>
            <a:lstStyle/>
            <a:p>
              <a:endParaRPr lang="en-GB"/>
            </a:p>
          </p:txBody>
        </p:sp>
        <p:sp>
          <p:nvSpPr>
            <p:cNvPr id="129" name="Line 137"/>
            <p:cNvSpPr>
              <a:spLocks noChangeShapeType="1"/>
            </p:cNvSpPr>
            <p:nvPr/>
          </p:nvSpPr>
          <p:spPr bwMode="auto">
            <a:xfrm>
              <a:off x="4088" y="2240"/>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130" name="Line 138"/>
            <p:cNvSpPr>
              <a:spLocks noChangeShapeType="1"/>
            </p:cNvSpPr>
            <p:nvPr/>
          </p:nvSpPr>
          <p:spPr bwMode="auto">
            <a:xfrm>
              <a:off x="4088" y="2528"/>
              <a:ext cx="192" cy="0"/>
            </a:xfrm>
            <a:prstGeom prst="line">
              <a:avLst/>
            </a:prstGeom>
            <a:noFill/>
            <a:ln w="9525">
              <a:solidFill>
                <a:schemeClr val="folHlink"/>
              </a:solidFill>
              <a:round/>
              <a:headEnd/>
              <a:tailEnd type="triangle" w="med" len="med"/>
            </a:ln>
            <a:effectLst/>
          </p:spPr>
          <p:txBody>
            <a:bodyPr/>
            <a:lstStyle/>
            <a:p>
              <a:endParaRPr lang="en-GB"/>
            </a:p>
          </p:txBody>
        </p:sp>
        <p:sp>
          <p:nvSpPr>
            <p:cNvPr id="131" name="Line 139"/>
            <p:cNvSpPr>
              <a:spLocks noChangeShapeType="1"/>
            </p:cNvSpPr>
            <p:nvPr/>
          </p:nvSpPr>
          <p:spPr bwMode="auto">
            <a:xfrm>
              <a:off x="4088" y="2528"/>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132" name="Line 140"/>
            <p:cNvSpPr>
              <a:spLocks noChangeShapeType="1"/>
            </p:cNvSpPr>
            <p:nvPr/>
          </p:nvSpPr>
          <p:spPr bwMode="auto">
            <a:xfrm>
              <a:off x="4088" y="2816"/>
              <a:ext cx="192" cy="0"/>
            </a:xfrm>
            <a:prstGeom prst="line">
              <a:avLst/>
            </a:prstGeom>
            <a:noFill/>
            <a:ln w="9525">
              <a:solidFill>
                <a:schemeClr val="folHlink"/>
              </a:solidFill>
              <a:round/>
              <a:headEnd/>
              <a:tailEnd type="triangle" w="med" len="med"/>
            </a:ln>
            <a:effectLst/>
          </p:spPr>
          <p:txBody>
            <a:bodyPr/>
            <a:lstStyle/>
            <a:p>
              <a:endParaRPr lang="en-GB"/>
            </a:p>
          </p:txBody>
        </p:sp>
        <p:sp>
          <p:nvSpPr>
            <p:cNvPr id="133" name="Line 141"/>
            <p:cNvSpPr>
              <a:spLocks noChangeShapeType="1"/>
            </p:cNvSpPr>
            <p:nvPr/>
          </p:nvSpPr>
          <p:spPr bwMode="auto">
            <a:xfrm>
              <a:off x="2936" y="1520"/>
              <a:ext cx="192" cy="0"/>
            </a:xfrm>
            <a:prstGeom prst="line">
              <a:avLst/>
            </a:prstGeom>
            <a:noFill/>
            <a:ln w="9525">
              <a:solidFill>
                <a:schemeClr val="folHlink"/>
              </a:solidFill>
              <a:round/>
              <a:headEnd/>
              <a:tailEnd type="triangle" w="med" len="med"/>
            </a:ln>
            <a:effectLst/>
          </p:spPr>
          <p:txBody>
            <a:bodyPr/>
            <a:lstStyle/>
            <a:p>
              <a:endParaRPr lang="en-GB"/>
            </a:p>
          </p:txBody>
        </p:sp>
        <p:sp>
          <p:nvSpPr>
            <p:cNvPr id="134" name="Line 142"/>
            <p:cNvSpPr>
              <a:spLocks noChangeShapeType="1"/>
            </p:cNvSpPr>
            <p:nvPr/>
          </p:nvSpPr>
          <p:spPr bwMode="auto">
            <a:xfrm flipV="1">
              <a:off x="2936" y="1664"/>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135" name="Line 143"/>
            <p:cNvSpPr>
              <a:spLocks noChangeShapeType="1"/>
            </p:cNvSpPr>
            <p:nvPr/>
          </p:nvSpPr>
          <p:spPr bwMode="auto">
            <a:xfrm>
              <a:off x="2936" y="2528"/>
              <a:ext cx="192" cy="0"/>
            </a:xfrm>
            <a:prstGeom prst="line">
              <a:avLst/>
            </a:prstGeom>
            <a:noFill/>
            <a:ln w="9525">
              <a:solidFill>
                <a:schemeClr val="folHlink"/>
              </a:solidFill>
              <a:round/>
              <a:headEnd/>
              <a:tailEnd type="triangle" w="med" len="med"/>
            </a:ln>
            <a:effectLst/>
          </p:spPr>
          <p:txBody>
            <a:bodyPr/>
            <a:lstStyle/>
            <a:p>
              <a:endParaRPr lang="en-GB"/>
            </a:p>
          </p:txBody>
        </p:sp>
        <p:sp>
          <p:nvSpPr>
            <p:cNvPr id="136" name="Line 144"/>
            <p:cNvSpPr>
              <a:spLocks noChangeShapeType="1"/>
            </p:cNvSpPr>
            <p:nvPr/>
          </p:nvSpPr>
          <p:spPr bwMode="auto">
            <a:xfrm>
              <a:off x="2936" y="2528"/>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137" name="Line 145"/>
            <p:cNvSpPr>
              <a:spLocks noChangeShapeType="1"/>
            </p:cNvSpPr>
            <p:nvPr/>
          </p:nvSpPr>
          <p:spPr bwMode="auto">
            <a:xfrm flipV="1">
              <a:off x="2936" y="2384"/>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138" name="Line 146"/>
            <p:cNvSpPr>
              <a:spLocks noChangeShapeType="1"/>
            </p:cNvSpPr>
            <p:nvPr/>
          </p:nvSpPr>
          <p:spPr bwMode="auto">
            <a:xfrm>
              <a:off x="2936" y="2816"/>
              <a:ext cx="192" cy="0"/>
            </a:xfrm>
            <a:prstGeom prst="line">
              <a:avLst/>
            </a:prstGeom>
            <a:noFill/>
            <a:ln w="9525">
              <a:solidFill>
                <a:schemeClr val="folHlink"/>
              </a:solidFill>
              <a:round/>
              <a:headEnd/>
              <a:tailEnd type="triangle" w="med" len="med"/>
            </a:ln>
            <a:effectLst/>
          </p:spPr>
          <p:txBody>
            <a:bodyPr/>
            <a:lstStyle/>
            <a:p>
              <a:endParaRPr lang="en-GB"/>
            </a:p>
          </p:txBody>
        </p:sp>
        <p:sp>
          <p:nvSpPr>
            <p:cNvPr id="139" name="Line 147"/>
            <p:cNvSpPr>
              <a:spLocks noChangeShapeType="1"/>
            </p:cNvSpPr>
            <p:nvPr/>
          </p:nvSpPr>
          <p:spPr bwMode="auto">
            <a:xfrm>
              <a:off x="2936" y="1808"/>
              <a:ext cx="192" cy="0"/>
            </a:xfrm>
            <a:prstGeom prst="line">
              <a:avLst/>
            </a:prstGeom>
            <a:noFill/>
            <a:ln w="9525">
              <a:solidFill>
                <a:schemeClr val="folHlink"/>
              </a:solidFill>
              <a:round/>
              <a:headEnd/>
              <a:tailEnd type="triangle" w="med" len="med"/>
            </a:ln>
            <a:effectLst/>
          </p:spPr>
          <p:txBody>
            <a:bodyPr/>
            <a:lstStyle/>
            <a:p>
              <a:endParaRPr lang="en-GB"/>
            </a:p>
          </p:txBody>
        </p:sp>
        <p:sp>
          <p:nvSpPr>
            <p:cNvPr id="140" name="Line 148"/>
            <p:cNvSpPr>
              <a:spLocks noChangeShapeType="1"/>
            </p:cNvSpPr>
            <p:nvPr/>
          </p:nvSpPr>
          <p:spPr bwMode="auto">
            <a:xfrm>
              <a:off x="2936" y="1952"/>
              <a:ext cx="192" cy="0"/>
            </a:xfrm>
            <a:prstGeom prst="line">
              <a:avLst/>
            </a:prstGeom>
            <a:noFill/>
            <a:ln w="9525">
              <a:solidFill>
                <a:schemeClr val="folHlink"/>
              </a:solidFill>
              <a:round/>
              <a:headEnd/>
              <a:tailEnd type="triangle" w="med" len="med"/>
            </a:ln>
            <a:effectLst/>
          </p:spPr>
          <p:txBody>
            <a:bodyPr/>
            <a:lstStyle/>
            <a:p>
              <a:endParaRPr lang="en-GB"/>
            </a:p>
          </p:txBody>
        </p:sp>
        <p:sp>
          <p:nvSpPr>
            <p:cNvPr id="141" name="Line 149"/>
            <p:cNvSpPr>
              <a:spLocks noChangeShapeType="1"/>
            </p:cNvSpPr>
            <p:nvPr/>
          </p:nvSpPr>
          <p:spPr bwMode="auto">
            <a:xfrm>
              <a:off x="2936" y="2240"/>
              <a:ext cx="192" cy="0"/>
            </a:xfrm>
            <a:prstGeom prst="line">
              <a:avLst/>
            </a:prstGeom>
            <a:noFill/>
            <a:ln w="9525">
              <a:solidFill>
                <a:schemeClr val="folHlink"/>
              </a:solidFill>
              <a:round/>
              <a:headEnd/>
              <a:tailEnd type="triangle" w="med" len="med"/>
            </a:ln>
            <a:effectLst/>
          </p:spPr>
          <p:txBody>
            <a:bodyPr/>
            <a:lstStyle/>
            <a:p>
              <a:endParaRPr lang="en-GB"/>
            </a:p>
          </p:txBody>
        </p:sp>
        <p:sp>
          <p:nvSpPr>
            <p:cNvPr id="142" name="Line 150"/>
            <p:cNvSpPr>
              <a:spLocks noChangeShapeType="1"/>
            </p:cNvSpPr>
            <p:nvPr/>
          </p:nvSpPr>
          <p:spPr bwMode="auto">
            <a:xfrm flipV="1">
              <a:off x="2936" y="2096"/>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143" name="Line 151"/>
            <p:cNvSpPr>
              <a:spLocks noChangeShapeType="1"/>
            </p:cNvSpPr>
            <p:nvPr/>
          </p:nvSpPr>
          <p:spPr bwMode="auto">
            <a:xfrm>
              <a:off x="3320" y="1808"/>
              <a:ext cx="192" cy="0"/>
            </a:xfrm>
            <a:prstGeom prst="line">
              <a:avLst/>
            </a:prstGeom>
            <a:noFill/>
            <a:ln w="9525">
              <a:solidFill>
                <a:schemeClr val="folHlink"/>
              </a:solidFill>
              <a:round/>
              <a:headEnd/>
              <a:tailEnd type="triangle" w="med" len="med"/>
            </a:ln>
            <a:effectLst/>
          </p:spPr>
          <p:txBody>
            <a:bodyPr/>
            <a:lstStyle/>
            <a:p>
              <a:endParaRPr lang="en-GB"/>
            </a:p>
          </p:txBody>
        </p:sp>
        <p:sp>
          <p:nvSpPr>
            <p:cNvPr id="144" name="Line 152"/>
            <p:cNvSpPr>
              <a:spLocks noChangeShapeType="1"/>
            </p:cNvSpPr>
            <p:nvPr/>
          </p:nvSpPr>
          <p:spPr bwMode="auto">
            <a:xfrm>
              <a:off x="3320" y="1808"/>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145" name="Line 153"/>
            <p:cNvSpPr>
              <a:spLocks noChangeShapeType="1"/>
            </p:cNvSpPr>
            <p:nvPr/>
          </p:nvSpPr>
          <p:spPr bwMode="auto">
            <a:xfrm>
              <a:off x="3320" y="2672"/>
              <a:ext cx="192" cy="0"/>
            </a:xfrm>
            <a:prstGeom prst="line">
              <a:avLst/>
            </a:prstGeom>
            <a:noFill/>
            <a:ln w="9525">
              <a:solidFill>
                <a:schemeClr val="folHlink"/>
              </a:solidFill>
              <a:round/>
              <a:headEnd/>
              <a:tailEnd type="triangle" w="med" len="med"/>
            </a:ln>
            <a:effectLst/>
          </p:spPr>
          <p:txBody>
            <a:bodyPr/>
            <a:lstStyle/>
            <a:p>
              <a:endParaRPr lang="en-GB"/>
            </a:p>
          </p:txBody>
        </p:sp>
        <p:sp>
          <p:nvSpPr>
            <p:cNvPr id="146" name="Line 154"/>
            <p:cNvSpPr>
              <a:spLocks noChangeShapeType="1"/>
            </p:cNvSpPr>
            <p:nvPr/>
          </p:nvSpPr>
          <p:spPr bwMode="auto">
            <a:xfrm flipV="1">
              <a:off x="3704" y="1808"/>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147" name="Line 155"/>
            <p:cNvSpPr>
              <a:spLocks noChangeShapeType="1"/>
            </p:cNvSpPr>
            <p:nvPr/>
          </p:nvSpPr>
          <p:spPr bwMode="auto">
            <a:xfrm>
              <a:off x="3704" y="1520"/>
              <a:ext cx="192" cy="0"/>
            </a:xfrm>
            <a:prstGeom prst="line">
              <a:avLst/>
            </a:prstGeom>
            <a:noFill/>
            <a:ln w="9525">
              <a:solidFill>
                <a:schemeClr val="folHlink"/>
              </a:solidFill>
              <a:round/>
              <a:headEnd/>
              <a:tailEnd type="triangle" w="med" len="med"/>
            </a:ln>
            <a:effectLst/>
          </p:spPr>
          <p:txBody>
            <a:bodyPr/>
            <a:lstStyle/>
            <a:p>
              <a:endParaRPr lang="en-GB"/>
            </a:p>
          </p:txBody>
        </p:sp>
        <p:sp>
          <p:nvSpPr>
            <p:cNvPr id="148" name="Line 156"/>
            <p:cNvSpPr>
              <a:spLocks noChangeShapeType="1"/>
            </p:cNvSpPr>
            <p:nvPr/>
          </p:nvSpPr>
          <p:spPr bwMode="auto">
            <a:xfrm>
              <a:off x="3704" y="1952"/>
              <a:ext cx="192" cy="0"/>
            </a:xfrm>
            <a:prstGeom prst="line">
              <a:avLst/>
            </a:prstGeom>
            <a:noFill/>
            <a:ln w="9525">
              <a:solidFill>
                <a:schemeClr val="folHlink"/>
              </a:solidFill>
              <a:round/>
              <a:headEnd/>
              <a:tailEnd type="triangle" w="med" len="med"/>
            </a:ln>
            <a:effectLst/>
          </p:spPr>
          <p:txBody>
            <a:bodyPr/>
            <a:lstStyle/>
            <a:p>
              <a:endParaRPr lang="en-GB"/>
            </a:p>
          </p:txBody>
        </p:sp>
        <p:sp>
          <p:nvSpPr>
            <p:cNvPr id="149" name="Line 157"/>
            <p:cNvSpPr>
              <a:spLocks noChangeShapeType="1"/>
            </p:cNvSpPr>
            <p:nvPr/>
          </p:nvSpPr>
          <p:spPr bwMode="auto">
            <a:xfrm>
              <a:off x="3704" y="1952"/>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150" name="Line 158"/>
            <p:cNvSpPr>
              <a:spLocks noChangeShapeType="1"/>
            </p:cNvSpPr>
            <p:nvPr/>
          </p:nvSpPr>
          <p:spPr bwMode="auto">
            <a:xfrm>
              <a:off x="3704" y="2240"/>
              <a:ext cx="192" cy="0"/>
            </a:xfrm>
            <a:prstGeom prst="line">
              <a:avLst/>
            </a:prstGeom>
            <a:noFill/>
            <a:ln w="9525">
              <a:solidFill>
                <a:schemeClr val="folHlink"/>
              </a:solidFill>
              <a:round/>
              <a:headEnd/>
              <a:tailEnd type="triangle" w="med" len="med"/>
            </a:ln>
            <a:effectLst/>
          </p:spPr>
          <p:txBody>
            <a:bodyPr/>
            <a:lstStyle/>
            <a:p>
              <a:endParaRPr lang="en-GB"/>
            </a:p>
          </p:txBody>
        </p:sp>
        <p:sp>
          <p:nvSpPr>
            <p:cNvPr id="151" name="Line 159"/>
            <p:cNvSpPr>
              <a:spLocks noChangeShapeType="1"/>
            </p:cNvSpPr>
            <p:nvPr/>
          </p:nvSpPr>
          <p:spPr bwMode="auto">
            <a:xfrm>
              <a:off x="3704" y="2672"/>
              <a:ext cx="192" cy="0"/>
            </a:xfrm>
            <a:prstGeom prst="line">
              <a:avLst/>
            </a:prstGeom>
            <a:noFill/>
            <a:ln w="9525">
              <a:solidFill>
                <a:schemeClr val="folHlink"/>
              </a:solidFill>
              <a:round/>
              <a:headEnd/>
              <a:tailEnd type="triangle" w="med" len="med"/>
            </a:ln>
            <a:effectLst/>
          </p:spPr>
          <p:txBody>
            <a:bodyPr/>
            <a:lstStyle/>
            <a:p>
              <a:endParaRPr lang="en-GB"/>
            </a:p>
          </p:txBody>
        </p:sp>
        <p:sp>
          <p:nvSpPr>
            <p:cNvPr id="152" name="Line 160"/>
            <p:cNvSpPr>
              <a:spLocks noChangeShapeType="1"/>
            </p:cNvSpPr>
            <p:nvPr/>
          </p:nvSpPr>
          <p:spPr bwMode="auto">
            <a:xfrm>
              <a:off x="3704" y="2672"/>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153" name="Line 161"/>
            <p:cNvSpPr>
              <a:spLocks noChangeShapeType="1"/>
            </p:cNvSpPr>
            <p:nvPr/>
          </p:nvSpPr>
          <p:spPr bwMode="auto">
            <a:xfrm>
              <a:off x="3704" y="1664"/>
              <a:ext cx="192" cy="0"/>
            </a:xfrm>
            <a:prstGeom prst="line">
              <a:avLst/>
            </a:prstGeom>
            <a:noFill/>
            <a:ln w="9525">
              <a:solidFill>
                <a:schemeClr val="folHlink"/>
              </a:solidFill>
              <a:round/>
              <a:headEnd/>
              <a:tailEnd type="triangle" w="med" len="med"/>
            </a:ln>
            <a:effectLst/>
          </p:spPr>
          <p:txBody>
            <a:bodyPr/>
            <a:lstStyle/>
            <a:p>
              <a:endParaRPr lang="en-GB"/>
            </a:p>
          </p:txBody>
        </p:sp>
        <p:sp>
          <p:nvSpPr>
            <p:cNvPr id="154" name="Line 162"/>
            <p:cNvSpPr>
              <a:spLocks noChangeShapeType="1"/>
            </p:cNvSpPr>
            <p:nvPr/>
          </p:nvSpPr>
          <p:spPr bwMode="auto">
            <a:xfrm>
              <a:off x="3704" y="2384"/>
              <a:ext cx="192" cy="0"/>
            </a:xfrm>
            <a:prstGeom prst="line">
              <a:avLst/>
            </a:prstGeom>
            <a:noFill/>
            <a:ln w="9525">
              <a:solidFill>
                <a:schemeClr val="folHlink"/>
              </a:solidFill>
              <a:round/>
              <a:headEnd/>
              <a:tailEnd type="triangle" w="med" len="med"/>
            </a:ln>
            <a:effectLst/>
          </p:spPr>
          <p:txBody>
            <a:bodyPr/>
            <a:lstStyle/>
            <a:p>
              <a:endParaRPr lang="en-GB"/>
            </a:p>
          </p:txBody>
        </p:sp>
        <p:sp>
          <p:nvSpPr>
            <p:cNvPr id="155" name="Line 163"/>
            <p:cNvSpPr>
              <a:spLocks noChangeShapeType="1"/>
            </p:cNvSpPr>
            <p:nvPr/>
          </p:nvSpPr>
          <p:spPr bwMode="auto">
            <a:xfrm>
              <a:off x="3704" y="2528"/>
              <a:ext cx="192" cy="0"/>
            </a:xfrm>
            <a:prstGeom prst="line">
              <a:avLst/>
            </a:prstGeom>
            <a:noFill/>
            <a:ln w="9525">
              <a:solidFill>
                <a:schemeClr val="folHlink"/>
              </a:solidFill>
              <a:round/>
              <a:headEnd/>
              <a:tailEnd type="triangle" w="med" len="med"/>
            </a:ln>
            <a:effectLst/>
          </p:spPr>
          <p:txBody>
            <a:bodyPr/>
            <a:lstStyle/>
            <a:p>
              <a:endParaRPr lang="en-GB"/>
            </a:p>
          </p:txBody>
        </p:sp>
        <p:sp>
          <p:nvSpPr>
            <p:cNvPr id="156" name="Line 164"/>
            <p:cNvSpPr>
              <a:spLocks noChangeShapeType="1"/>
            </p:cNvSpPr>
            <p:nvPr/>
          </p:nvSpPr>
          <p:spPr bwMode="auto">
            <a:xfrm>
              <a:off x="2168" y="1664"/>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157" name="Line 165"/>
            <p:cNvSpPr>
              <a:spLocks noChangeShapeType="1"/>
            </p:cNvSpPr>
            <p:nvPr/>
          </p:nvSpPr>
          <p:spPr bwMode="auto">
            <a:xfrm flipV="1">
              <a:off x="1784" y="2528"/>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158" name="Oval 166"/>
            <p:cNvSpPr>
              <a:spLocks noChangeArrowheads="1"/>
            </p:cNvSpPr>
            <p:nvPr/>
          </p:nvSpPr>
          <p:spPr bwMode="auto">
            <a:xfrm>
              <a:off x="1256" y="147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59" name="Oval 167"/>
            <p:cNvSpPr>
              <a:spLocks noChangeArrowheads="1"/>
            </p:cNvSpPr>
            <p:nvPr/>
          </p:nvSpPr>
          <p:spPr bwMode="auto">
            <a:xfrm>
              <a:off x="1256" y="161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60" name="Oval 168"/>
            <p:cNvSpPr>
              <a:spLocks noChangeArrowheads="1"/>
            </p:cNvSpPr>
            <p:nvPr/>
          </p:nvSpPr>
          <p:spPr bwMode="auto">
            <a:xfrm>
              <a:off x="1256" y="176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61" name="Oval 169"/>
            <p:cNvSpPr>
              <a:spLocks noChangeArrowheads="1"/>
            </p:cNvSpPr>
            <p:nvPr/>
          </p:nvSpPr>
          <p:spPr bwMode="auto">
            <a:xfrm>
              <a:off x="1256" y="190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62" name="Oval 170"/>
            <p:cNvSpPr>
              <a:spLocks noChangeArrowheads="1"/>
            </p:cNvSpPr>
            <p:nvPr/>
          </p:nvSpPr>
          <p:spPr bwMode="auto">
            <a:xfrm>
              <a:off x="1256" y="204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63" name="Oval 171"/>
            <p:cNvSpPr>
              <a:spLocks noChangeArrowheads="1"/>
            </p:cNvSpPr>
            <p:nvPr/>
          </p:nvSpPr>
          <p:spPr bwMode="auto">
            <a:xfrm>
              <a:off x="1256" y="2192"/>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64" name="Oval 172"/>
            <p:cNvSpPr>
              <a:spLocks noChangeArrowheads="1"/>
            </p:cNvSpPr>
            <p:nvPr/>
          </p:nvSpPr>
          <p:spPr bwMode="auto">
            <a:xfrm>
              <a:off x="1256" y="2336"/>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65" name="Oval 173"/>
            <p:cNvSpPr>
              <a:spLocks noChangeArrowheads="1"/>
            </p:cNvSpPr>
            <p:nvPr/>
          </p:nvSpPr>
          <p:spPr bwMode="auto">
            <a:xfrm>
              <a:off x="1256" y="2480"/>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66" name="Oval 174"/>
            <p:cNvSpPr>
              <a:spLocks noChangeArrowheads="1"/>
            </p:cNvSpPr>
            <p:nvPr/>
          </p:nvSpPr>
          <p:spPr bwMode="auto">
            <a:xfrm>
              <a:off x="1256" y="2624"/>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67" name="Oval 175"/>
            <p:cNvSpPr>
              <a:spLocks noChangeArrowheads="1"/>
            </p:cNvSpPr>
            <p:nvPr/>
          </p:nvSpPr>
          <p:spPr bwMode="auto">
            <a:xfrm>
              <a:off x="1256" y="2768"/>
              <a:ext cx="96" cy="96"/>
            </a:xfrm>
            <a:prstGeom prst="ellipse">
              <a:avLst/>
            </a:prstGeom>
            <a:solidFill>
              <a:schemeClr val="bg1"/>
            </a:solidFill>
            <a:ln w="9525">
              <a:solidFill>
                <a:schemeClr val="folHlink"/>
              </a:solidFill>
              <a:round/>
              <a:headEnd/>
              <a:tailEnd/>
            </a:ln>
            <a:effectLst/>
          </p:spPr>
          <p:txBody>
            <a:bodyPr wrap="none" anchor="ctr"/>
            <a:lstStyle/>
            <a:p>
              <a:endParaRPr lang="en-GB"/>
            </a:p>
          </p:txBody>
        </p:sp>
        <p:sp>
          <p:nvSpPr>
            <p:cNvPr id="168" name="Line 176"/>
            <p:cNvSpPr>
              <a:spLocks noChangeShapeType="1"/>
            </p:cNvSpPr>
            <p:nvPr/>
          </p:nvSpPr>
          <p:spPr bwMode="auto">
            <a:xfrm>
              <a:off x="1400" y="1520"/>
              <a:ext cx="192" cy="0"/>
            </a:xfrm>
            <a:prstGeom prst="line">
              <a:avLst/>
            </a:prstGeom>
            <a:noFill/>
            <a:ln w="9525">
              <a:solidFill>
                <a:schemeClr val="folHlink"/>
              </a:solidFill>
              <a:round/>
              <a:headEnd/>
              <a:tailEnd type="triangle" w="med" len="med"/>
            </a:ln>
            <a:effectLst/>
          </p:spPr>
          <p:txBody>
            <a:bodyPr/>
            <a:lstStyle/>
            <a:p>
              <a:endParaRPr lang="en-GB"/>
            </a:p>
          </p:txBody>
        </p:sp>
        <p:sp>
          <p:nvSpPr>
            <p:cNvPr id="169" name="Line 177"/>
            <p:cNvSpPr>
              <a:spLocks noChangeShapeType="1"/>
            </p:cNvSpPr>
            <p:nvPr/>
          </p:nvSpPr>
          <p:spPr bwMode="auto">
            <a:xfrm>
              <a:off x="1400" y="1808"/>
              <a:ext cx="192" cy="0"/>
            </a:xfrm>
            <a:prstGeom prst="line">
              <a:avLst/>
            </a:prstGeom>
            <a:noFill/>
            <a:ln w="9525">
              <a:solidFill>
                <a:schemeClr val="folHlink"/>
              </a:solidFill>
              <a:round/>
              <a:headEnd/>
              <a:tailEnd type="triangle" w="med" len="med"/>
            </a:ln>
            <a:effectLst/>
          </p:spPr>
          <p:txBody>
            <a:bodyPr/>
            <a:lstStyle/>
            <a:p>
              <a:endParaRPr lang="en-GB"/>
            </a:p>
          </p:txBody>
        </p:sp>
        <p:sp>
          <p:nvSpPr>
            <p:cNvPr id="170" name="Line 178"/>
            <p:cNvSpPr>
              <a:spLocks noChangeShapeType="1"/>
            </p:cNvSpPr>
            <p:nvPr/>
          </p:nvSpPr>
          <p:spPr bwMode="auto">
            <a:xfrm>
              <a:off x="1400" y="1952"/>
              <a:ext cx="192" cy="0"/>
            </a:xfrm>
            <a:prstGeom prst="line">
              <a:avLst/>
            </a:prstGeom>
            <a:noFill/>
            <a:ln w="9525">
              <a:solidFill>
                <a:schemeClr val="folHlink"/>
              </a:solidFill>
              <a:round/>
              <a:headEnd/>
              <a:tailEnd type="triangle" w="med" len="med"/>
            </a:ln>
            <a:effectLst/>
          </p:spPr>
          <p:txBody>
            <a:bodyPr/>
            <a:lstStyle/>
            <a:p>
              <a:endParaRPr lang="en-GB"/>
            </a:p>
          </p:txBody>
        </p:sp>
        <p:sp>
          <p:nvSpPr>
            <p:cNvPr id="171" name="Line 179"/>
            <p:cNvSpPr>
              <a:spLocks noChangeShapeType="1"/>
            </p:cNvSpPr>
            <p:nvPr/>
          </p:nvSpPr>
          <p:spPr bwMode="auto">
            <a:xfrm>
              <a:off x="1400" y="2240"/>
              <a:ext cx="192" cy="0"/>
            </a:xfrm>
            <a:prstGeom prst="line">
              <a:avLst/>
            </a:prstGeom>
            <a:noFill/>
            <a:ln w="9525">
              <a:solidFill>
                <a:schemeClr val="folHlink"/>
              </a:solidFill>
              <a:round/>
              <a:headEnd/>
              <a:tailEnd type="triangle" w="med" len="med"/>
            </a:ln>
            <a:effectLst/>
          </p:spPr>
          <p:txBody>
            <a:bodyPr/>
            <a:lstStyle/>
            <a:p>
              <a:endParaRPr lang="en-GB"/>
            </a:p>
          </p:txBody>
        </p:sp>
        <p:sp>
          <p:nvSpPr>
            <p:cNvPr id="172" name="Line 180"/>
            <p:cNvSpPr>
              <a:spLocks noChangeShapeType="1"/>
            </p:cNvSpPr>
            <p:nvPr/>
          </p:nvSpPr>
          <p:spPr bwMode="auto">
            <a:xfrm>
              <a:off x="1400" y="2672"/>
              <a:ext cx="192" cy="0"/>
            </a:xfrm>
            <a:prstGeom prst="line">
              <a:avLst/>
            </a:prstGeom>
            <a:noFill/>
            <a:ln w="9525">
              <a:solidFill>
                <a:schemeClr val="folHlink"/>
              </a:solidFill>
              <a:round/>
              <a:headEnd/>
              <a:tailEnd type="triangle" w="med" len="med"/>
            </a:ln>
            <a:effectLst/>
          </p:spPr>
          <p:txBody>
            <a:bodyPr/>
            <a:lstStyle/>
            <a:p>
              <a:endParaRPr lang="en-GB"/>
            </a:p>
          </p:txBody>
        </p:sp>
        <p:sp>
          <p:nvSpPr>
            <p:cNvPr id="173" name="Line 181"/>
            <p:cNvSpPr>
              <a:spLocks noChangeShapeType="1"/>
            </p:cNvSpPr>
            <p:nvPr/>
          </p:nvSpPr>
          <p:spPr bwMode="auto">
            <a:xfrm>
              <a:off x="1400" y="2816"/>
              <a:ext cx="192" cy="0"/>
            </a:xfrm>
            <a:prstGeom prst="line">
              <a:avLst/>
            </a:prstGeom>
            <a:noFill/>
            <a:ln w="9525">
              <a:solidFill>
                <a:schemeClr val="folHlink"/>
              </a:solidFill>
              <a:round/>
              <a:headEnd/>
              <a:tailEnd type="triangle" w="med" len="med"/>
            </a:ln>
            <a:effectLst/>
          </p:spPr>
          <p:txBody>
            <a:bodyPr/>
            <a:lstStyle/>
            <a:p>
              <a:endParaRPr lang="en-GB"/>
            </a:p>
          </p:txBody>
        </p:sp>
        <p:sp>
          <p:nvSpPr>
            <p:cNvPr id="174" name="Line 182"/>
            <p:cNvSpPr>
              <a:spLocks noChangeShapeType="1"/>
            </p:cNvSpPr>
            <p:nvPr/>
          </p:nvSpPr>
          <p:spPr bwMode="auto">
            <a:xfrm>
              <a:off x="1400" y="1520"/>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175" name="Line 183"/>
            <p:cNvSpPr>
              <a:spLocks noChangeShapeType="1"/>
            </p:cNvSpPr>
            <p:nvPr/>
          </p:nvSpPr>
          <p:spPr bwMode="auto">
            <a:xfrm flipV="1">
              <a:off x="1400" y="2096"/>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176" name="Line 184"/>
            <p:cNvSpPr>
              <a:spLocks noChangeShapeType="1"/>
            </p:cNvSpPr>
            <p:nvPr/>
          </p:nvSpPr>
          <p:spPr bwMode="auto">
            <a:xfrm>
              <a:off x="1400" y="2384"/>
              <a:ext cx="192" cy="0"/>
            </a:xfrm>
            <a:prstGeom prst="line">
              <a:avLst/>
            </a:prstGeom>
            <a:noFill/>
            <a:ln w="9525">
              <a:solidFill>
                <a:schemeClr val="folHlink"/>
              </a:solidFill>
              <a:round/>
              <a:headEnd/>
              <a:tailEnd type="triangle" w="med" len="med"/>
            </a:ln>
            <a:effectLst/>
          </p:spPr>
          <p:txBody>
            <a:bodyPr/>
            <a:lstStyle/>
            <a:p>
              <a:endParaRPr lang="en-GB"/>
            </a:p>
          </p:txBody>
        </p:sp>
        <p:sp>
          <p:nvSpPr>
            <p:cNvPr id="177" name="Line 185"/>
            <p:cNvSpPr>
              <a:spLocks noChangeShapeType="1"/>
            </p:cNvSpPr>
            <p:nvPr/>
          </p:nvSpPr>
          <p:spPr bwMode="auto">
            <a:xfrm flipV="1">
              <a:off x="1400" y="2528"/>
              <a:ext cx="192" cy="144"/>
            </a:xfrm>
            <a:prstGeom prst="line">
              <a:avLst/>
            </a:prstGeom>
            <a:noFill/>
            <a:ln w="9525">
              <a:solidFill>
                <a:schemeClr val="folHlink"/>
              </a:solidFill>
              <a:round/>
              <a:headEnd/>
              <a:tailEnd type="triangle" w="med" len="med"/>
            </a:ln>
            <a:effectLst/>
          </p:spPr>
          <p:txBody>
            <a:bodyPr/>
            <a:lstStyle/>
            <a:p>
              <a:endParaRPr lang="en-GB"/>
            </a:p>
          </p:txBody>
        </p:sp>
        <p:sp>
          <p:nvSpPr>
            <p:cNvPr id="178" name="Line 186"/>
            <p:cNvSpPr>
              <a:spLocks noChangeShapeType="1"/>
            </p:cNvSpPr>
            <p:nvPr/>
          </p:nvSpPr>
          <p:spPr bwMode="auto">
            <a:xfrm>
              <a:off x="1784" y="2096"/>
              <a:ext cx="192" cy="0"/>
            </a:xfrm>
            <a:prstGeom prst="line">
              <a:avLst/>
            </a:prstGeom>
            <a:noFill/>
            <a:ln w="9525">
              <a:solidFill>
                <a:schemeClr val="folHlink"/>
              </a:solidFill>
              <a:round/>
              <a:headEnd/>
              <a:tailEnd type="triangle" w="med" len="med"/>
            </a:ln>
            <a:effectLst/>
          </p:spPr>
          <p:txBody>
            <a:bodyPr/>
            <a:lstStyle/>
            <a:p>
              <a:endParaRPr lang="en-GB"/>
            </a:p>
          </p:txBody>
        </p:sp>
        <p:sp>
          <p:nvSpPr>
            <p:cNvPr id="179" name="Line 187"/>
            <p:cNvSpPr>
              <a:spLocks noChangeShapeType="1"/>
            </p:cNvSpPr>
            <p:nvPr/>
          </p:nvSpPr>
          <p:spPr bwMode="auto">
            <a:xfrm>
              <a:off x="1687" y="2387"/>
              <a:ext cx="0" cy="136"/>
            </a:xfrm>
            <a:prstGeom prst="line">
              <a:avLst/>
            </a:prstGeom>
            <a:noFill/>
            <a:ln w="28575">
              <a:solidFill>
                <a:schemeClr val="tx1"/>
              </a:solidFill>
              <a:round/>
              <a:headEnd/>
              <a:tailEnd/>
            </a:ln>
            <a:effectLst/>
          </p:spPr>
          <p:txBody>
            <a:bodyPr/>
            <a:lstStyle/>
            <a:p>
              <a:endParaRPr lang="en-GB"/>
            </a:p>
          </p:txBody>
        </p:sp>
        <p:sp>
          <p:nvSpPr>
            <p:cNvPr id="180" name="Line 188"/>
            <p:cNvSpPr>
              <a:spLocks noChangeShapeType="1"/>
            </p:cNvSpPr>
            <p:nvPr/>
          </p:nvSpPr>
          <p:spPr bwMode="auto">
            <a:xfrm>
              <a:off x="3607" y="1664"/>
              <a:ext cx="672" cy="0"/>
            </a:xfrm>
            <a:prstGeom prst="line">
              <a:avLst/>
            </a:prstGeom>
            <a:noFill/>
            <a:ln w="28575">
              <a:solidFill>
                <a:schemeClr val="tx1"/>
              </a:solidFill>
              <a:round/>
              <a:headEnd/>
              <a:tailEnd/>
            </a:ln>
            <a:effectLst/>
          </p:spPr>
          <p:txBody>
            <a:bodyPr/>
            <a:lstStyle/>
            <a:p>
              <a:endParaRPr lang="en-GB"/>
            </a:p>
          </p:txBody>
        </p:sp>
        <p:sp>
          <p:nvSpPr>
            <p:cNvPr id="181" name="Line 189"/>
            <p:cNvSpPr>
              <a:spLocks noChangeShapeType="1"/>
            </p:cNvSpPr>
            <p:nvPr/>
          </p:nvSpPr>
          <p:spPr bwMode="auto">
            <a:xfrm>
              <a:off x="3607" y="2096"/>
              <a:ext cx="672" cy="0"/>
            </a:xfrm>
            <a:prstGeom prst="line">
              <a:avLst/>
            </a:prstGeom>
            <a:noFill/>
            <a:ln w="28575">
              <a:solidFill>
                <a:schemeClr val="tx1"/>
              </a:solidFill>
              <a:round/>
              <a:headEnd/>
              <a:tailEnd/>
            </a:ln>
            <a:effectLst/>
          </p:spPr>
          <p:txBody>
            <a:bodyPr/>
            <a:lstStyle/>
            <a:p>
              <a:endParaRPr lang="en-GB"/>
            </a:p>
          </p:txBody>
        </p:sp>
        <p:sp>
          <p:nvSpPr>
            <p:cNvPr id="182" name="Oval 190"/>
            <p:cNvSpPr>
              <a:spLocks noChangeArrowheads="1"/>
            </p:cNvSpPr>
            <p:nvPr/>
          </p:nvSpPr>
          <p:spPr bwMode="auto">
            <a:xfrm>
              <a:off x="4327" y="1616"/>
              <a:ext cx="96" cy="96"/>
            </a:xfrm>
            <a:prstGeom prst="ellipse">
              <a:avLst/>
            </a:prstGeom>
            <a:solidFill>
              <a:schemeClr val="tx1"/>
            </a:solidFill>
            <a:ln w="28575">
              <a:solidFill>
                <a:schemeClr val="tx1"/>
              </a:solidFill>
              <a:round/>
              <a:headEnd/>
              <a:tailEnd/>
            </a:ln>
            <a:effectLst/>
          </p:spPr>
          <p:txBody>
            <a:bodyPr wrap="none" anchor="ctr"/>
            <a:lstStyle/>
            <a:p>
              <a:endParaRPr lang="en-GB"/>
            </a:p>
          </p:txBody>
        </p:sp>
        <p:sp>
          <p:nvSpPr>
            <p:cNvPr id="183" name="Oval 191"/>
            <p:cNvSpPr>
              <a:spLocks noChangeArrowheads="1"/>
            </p:cNvSpPr>
            <p:nvPr/>
          </p:nvSpPr>
          <p:spPr bwMode="auto">
            <a:xfrm>
              <a:off x="4327" y="2048"/>
              <a:ext cx="96" cy="96"/>
            </a:xfrm>
            <a:prstGeom prst="ellipse">
              <a:avLst/>
            </a:prstGeom>
            <a:solidFill>
              <a:schemeClr val="tx1"/>
            </a:solidFill>
            <a:ln w="28575">
              <a:solidFill>
                <a:schemeClr val="tx1"/>
              </a:solidFill>
              <a:round/>
              <a:headEnd/>
              <a:tailEnd/>
            </a:ln>
            <a:effectLst/>
          </p:spPr>
          <p:txBody>
            <a:bodyPr wrap="none" anchor="ctr"/>
            <a:lstStyle/>
            <a:p>
              <a:endParaRPr lang="en-GB"/>
            </a:p>
          </p:txBody>
        </p:sp>
        <p:sp>
          <p:nvSpPr>
            <p:cNvPr id="184" name="Oval 192"/>
            <p:cNvSpPr>
              <a:spLocks noChangeArrowheads="1"/>
            </p:cNvSpPr>
            <p:nvPr/>
          </p:nvSpPr>
          <p:spPr bwMode="auto">
            <a:xfrm>
              <a:off x="4327" y="2341"/>
              <a:ext cx="96" cy="96"/>
            </a:xfrm>
            <a:prstGeom prst="ellipse">
              <a:avLst/>
            </a:prstGeom>
            <a:solidFill>
              <a:schemeClr val="tx1"/>
            </a:solidFill>
            <a:ln w="28575">
              <a:solidFill>
                <a:schemeClr val="tx1"/>
              </a:solidFill>
              <a:round/>
              <a:headEnd/>
              <a:tailEnd/>
            </a:ln>
            <a:effectLst/>
          </p:spPr>
          <p:txBody>
            <a:bodyPr wrap="none" anchor="ctr"/>
            <a:lstStyle/>
            <a:p>
              <a:endParaRPr lang="en-GB"/>
            </a:p>
          </p:txBody>
        </p:sp>
        <p:sp>
          <p:nvSpPr>
            <p:cNvPr id="185" name="Oval 193"/>
            <p:cNvSpPr>
              <a:spLocks noChangeArrowheads="1"/>
            </p:cNvSpPr>
            <p:nvPr/>
          </p:nvSpPr>
          <p:spPr bwMode="auto">
            <a:xfrm>
              <a:off x="4327" y="2478"/>
              <a:ext cx="96" cy="96"/>
            </a:xfrm>
            <a:prstGeom prst="ellipse">
              <a:avLst/>
            </a:prstGeom>
            <a:solidFill>
              <a:schemeClr val="tx1"/>
            </a:solidFill>
            <a:ln w="28575">
              <a:solidFill>
                <a:schemeClr val="tx1"/>
              </a:solidFill>
              <a:round/>
              <a:headEnd/>
              <a:tailEnd/>
            </a:ln>
            <a:effectLst/>
          </p:spPr>
          <p:txBody>
            <a:bodyPr wrap="none" anchor="ctr"/>
            <a:lstStyle/>
            <a:p>
              <a:endParaRPr lang="en-GB"/>
            </a:p>
          </p:txBody>
        </p:sp>
        <p:sp>
          <p:nvSpPr>
            <p:cNvPr id="186" name="Line 194"/>
            <p:cNvSpPr>
              <a:spLocks noChangeShapeType="1"/>
            </p:cNvSpPr>
            <p:nvPr/>
          </p:nvSpPr>
          <p:spPr bwMode="auto">
            <a:xfrm flipH="1">
              <a:off x="1687" y="2387"/>
              <a:ext cx="2592" cy="0"/>
            </a:xfrm>
            <a:prstGeom prst="line">
              <a:avLst/>
            </a:prstGeom>
            <a:noFill/>
            <a:ln w="28575">
              <a:solidFill>
                <a:schemeClr val="tx1"/>
              </a:solidFill>
              <a:round/>
              <a:headEnd/>
              <a:tailEnd/>
            </a:ln>
            <a:effectLst/>
          </p:spPr>
          <p:txBody>
            <a:bodyPr/>
            <a:lstStyle/>
            <a:p>
              <a:endParaRPr lang="en-GB"/>
            </a:p>
          </p:txBody>
        </p:sp>
        <p:sp>
          <p:nvSpPr>
            <p:cNvPr id="187" name="Line 195"/>
            <p:cNvSpPr>
              <a:spLocks noChangeShapeType="1"/>
            </p:cNvSpPr>
            <p:nvPr/>
          </p:nvSpPr>
          <p:spPr bwMode="auto">
            <a:xfrm flipH="1">
              <a:off x="1687" y="2523"/>
              <a:ext cx="2592" cy="0"/>
            </a:xfrm>
            <a:prstGeom prst="line">
              <a:avLst/>
            </a:prstGeom>
            <a:noFill/>
            <a:ln w="28575">
              <a:solidFill>
                <a:schemeClr val="tx1"/>
              </a:solidFill>
              <a:round/>
              <a:headEnd/>
              <a:tailEnd/>
            </a:ln>
            <a:effectLst/>
          </p:spPr>
          <p:txBody>
            <a:bodyPr/>
            <a:lstStyle/>
            <a:p>
              <a:endParaRPr lang="en-GB"/>
            </a:p>
          </p:txBody>
        </p:sp>
        <p:sp>
          <p:nvSpPr>
            <p:cNvPr id="188" name="Line 196"/>
            <p:cNvSpPr>
              <a:spLocks noChangeShapeType="1"/>
            </p:cNvSpPr>
            <p:nvPr/>
          </p:nvSpPr>
          <p:spPr bwMode="auto">
            <a:xfrm flipH="1">
              <a:off x="1303" y="2478"/>
              <a:ext cx="384" cy="0"/>
            </a:xfrm>
            <a:prstGeom prst="line">
              <a:avLst/>
            </a:prstGeom>
            <a:noFill/>
            <a:ln w="28575">
              <a:solidFill>
                <a:schemeClr val="tx1"/>
              </a:solidFill>
              <a:round/>
              <a:headEnd/>
              <a:tailEnd/>
            </a:ln>
            <a:effectLst/>
          </p:spPr>
          <p:txBody>
            <a:bodyPr/>
            <a:lstStyle/>
            <a:p>
              <a:endParaRPr lang="en-GB"/>
            </a:p>
          </p:txBody>
        </p:sp>
        <p:sp>
          <p:nvSpPr>
            <p:cNvPr id="189" name="Line 197"/>
            <p:cNvSpPr>
              <a:spLocks noChangeShapeType="1"/>
            </p:cNvSpPr>
            <p:nvPr/>
          </p:nvSpPr>
          <p:spPr bwMode="auto">
            <a:xfrm flipH="1">
              <a:off x="1303" y="1904"/>
              <a:ext cx="2304" cy="0"/>
            </a:xfrm>
            <a:prstGeom prst="line">
              <a:avLst/>
            </a:prstGeom>
            <a:noFill/>
            <a:ln w="28575">
              <a:solidFill>
                <a:schemeClr val="tx1"/>
              </a:solidFill>
              <a:round/>
              <a:headEnd/>
              <a:tailEnd/>
            </a:ln>
            <a:effectLst/>
          </p:spPr>
          <p:txBody>
            <a:bodyPr/>
            <a:lstStyle/>
            <a:p>
              <a:endParaRPr lang="en-GB"/>
            </a:p>
          </p:txBody>
        </p:sp>
        <p:sp>
          <p:nvSpPr>
            <p:cNvPr id="190" name="Line 198"/>
            <p:cNvSpPr>
              <a:spLocks noChangeShapeType="1"/>
            </p:cNvSpPr>
            <p:nvPr/>
          </p:nvSpPr>
          <p:spPr bwMode="auto">
            <a:xfrm>
              <a:off x="1303" y="1904"/>
              <a:ext cx="0" cy="574"/>
            </a:xfrm>
            <a:prstGeom prst="line">
              <a:avLst/>
            </a:prstGeom>
            <a:noFill/>
            <a:ln w="28575">
              <a:solidFill>
                <a:schemeClr val="tx1"/>
              </a:solidFill>
              <a:round/>
              <a:headEnd/>
              <a:tailEnd/>
            </a:ln>
            <a:effectLst/>
          </p:spPr>
          <p:txBody>
            <a:bodyPr/>
            <a:lstStyle/>
            <a:p>
              <a:endParaRPr lang="en-GB"/>
            </a:p>
          </p:txBody>
        </p:sp>
        <p:sp>
          <p:nvSpPr>
            <p:cNvPr id="191" name="Line 199"/>
            <p:cNvSpPr>
              <a:spLocks noChangeShapeType="1"/>
            </p:cNvSpPr>
            <p:nvPr/>
          </p:nvSpPr>
          <p:spPr bwMode="auto">
            <a:xfrm>
              <a:off x="3607" y="1664"/>
              <a:ext cx="0" cy="432"/>
            </a:xfrm>
            <a:prstGeom prst="line">
              <a:avLst/>
            </a:prstGeom>
            <a:noFill/>
            <a:ln w="28575">
              <a:solidFill>
                <a:schemeClr val="tx1"/>
              </a:solidFill>
              <a:round/>
              <a:headEnd/>
              <a:tailEnd/>
            </a:ln>
            <a:effectLst/>
          </p:spPr>
          <p:txBody>
            <a:bodyPr/>
            <a:lstStyle/>
            <a:p>
              <a:endParaRPr lang="en-GB"/>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etailed view"/>
          <p:cNvPicPr>
            <a:picLocks noChangeAspect="1" noChangeArrowheads="1"/>
          </p:cNvPicPr>
          <p:nvPr/>
        </p:nvPicPr>
        <p:blipFill>
          <a:blip r:embed="rId2" cstate="print"/>
          <a:srcRect b="51349"/>
          <a:stretch>
            <a:fillRect/>
          </a:stretch>
        </p:blipFill>
        <p:spPr bwMode="auto">
          <a:xfrm>
            <a:off x="323528" y="1124744"/>
            <a:ext cx="8585244" cy="460930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14269</TotalTime>
  <Words>1083</Words>
  <Application>Microsoft Office PowerPoint</Application>
  <PresentationFormat>On-screen Show (4:3)</PresentationFormat>
  <Paragraphs>241</Paragraphs>
  <Slides>55</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58" baseType="lpstr">
      <vt:lpstr>blank</vt:lpstr>
      <vt:lpstr>Chart</vt:lpstr>
      <vt:lpstr>Equation</vt:lpstr>
      <vt:lpstr>Human genetic variation: Recombination, rare variants and selection</vt:lpstr>
      <vt:lpstr>There are no new questions in population genetics</vt:lpstr>
      <vt:lpstr>Genome sequences of entire populations</vt:lpstr>
      <vt:lpstr>Data with linkage to deep phenotype information</vt:lpstr>
      <vt:lpstr>Data from multiple species</vt:lpstr>
      <vt:lpstr>Longitudinal data</vt:lpstr>
      <vt:lpstr>Overview</vt:lpstr>
      <vt:lpstr>Slide 8</vt:lpstr>
      <vt:lpstr>Slide 9</vt:lpstr>
      <vt:lpstr>What defines the structure of genetic variation? </vt:lpstr>
      <vt:lpstr>What determines the shape of the tree?</vt:lpstr>
      <vt:lpstr>Ancestry of current population</vt:lpstr>
      <vt:lpstr>Ancestry of sample</vt:lpstr>
      <vt:lpstr>The coalescent: a model of genealogies</vt:lpstr>
      <vt:lpstr>What happens in the presence of recombination? </vt:lpstr>
      <vt:lpstr>Recombination and genealogical history</vt:lpstr>
      <vt:lpstr>The ancestral recombination graph (ARG)</vt:lpstr>
      <vt:lpstr>Deconstructing the ARG</vt:lpstr>
      <vt:lpstr>The decay of a tree by recombination</vt:lpstr>
      <vt:lpstr>The decay of a tree by recombination</vt:lpstr>
      <vt:lpstr>Genealogical thinking to interpret genetic variation</vt:lpstr>
      <vt:lpstr>ARG-based inference</vt:lpstr>
      <vt:lpstr>A problem and a possible solution</vt:lpstr>
      <vt:lpstr>Composite likelihood estimation of the recombination rate</vt:lpstr>
      <vt:lpstr>Fitting a variable recombination rate</vt:lpstr>
      <vt:lpstr>Slide 26</vt:lpstr>
      <vt:lpstr>Strong concordance between fine-scale rate estimates from sperm and genetic variation</vt:lpstr>
      <vt:lpstr>Broad-scale validation of the method</vt:lpstr>
      <vt:lpstr>From hotspots to PRDM9</vt:lpstr>
      <vt:lpstr>Dating haplotypes with genetic length</vt:lpstr>
      <vt:lpstr>Slide 31</vt:lpstr>
      <vt:lpstr>The 1000 Genomes Project</vt:lpstr>
      <vt:lpstr>1000 Genomes Project design</vt:lpstr>
      <vt:lpstr>Slide 34</vt:lpstr>
      <vt:lpstr>Slide 35</vt:lpstr>
      <vt:lpstr>Most variation is common –  Most common variation is cosmopolitan</vt:lpstr>
      <vt:lpstr>Common variants define broad structures of population relatedness</vt:lpstr>
      <vt:lpstr>Mutation sharing defines average time to events</vt:lpstr>
      <vt:lpstr>Most variants are rare, most rare variation is private</vt:lpstr>
      <vt:lpstr>Rare variants define recent historical connections between populations</vt:lpstr>
      <vt:lpstr>Using recombination to date the age of coalescence</vt:lpstr>
      <vt:lpstr>Larger samples</vt:lpstr>
      <vt:lpstr>Slide 43</vt:lpstr>
      <vt:lpstr>Many people believe rare variants contain the key to understanding familial, sporadic and complex disease</vt:lpstr>
      <vt:lpstr>Individuals carry many rare variants of functional effect</vt:lpstr>
      <vt:lpstr>Do 40% of males have MR?</vt:lpstr>
      <vt:lpstr>Rare variants are enriched for deleterious mutations</vt:lpstr>
      <vt:lpstr>Rare variant load can be measured in different ways</vt:lpstr>
      <vt:lpstr>Selection on variants varies by conservation and coding consequence</vt:lpstr>
      <vt:lpstr>Rare variant load varies between KEGG pathways</vt:lpstr>
      <vt:lpstr>Regulatory load may be very considerable</vt:lpstr>
      <vt:lpstr>Rare variant differentiation can confound the genetic study of disease</vt:lpstr>
      <vt:lpstr>Variants under selection showed elevated levels of population differentiation</vt:lpstr>
      <vt:lpstr>Prospects and open questions</vt:lpstr>
      <vt:lpstr>With thanks to..</vt:lpstr>
    </vt:vector>
  </TitlesOfParts>
  <Company>University of Oxford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Approximate genealogical inference</dc:title>
  <dc:creator>Department of Statistics</dc:creator>
  <cp:lastModifiedBy>McVean</cp:lastModifiedBy>
  <cp:revision>1664</cp:revision>
  <dcterms:created xsi:type="dcterms:W3CDTF">2007-06-05T16:57:59Z</dcterms:created>
  <dcterms:modified xsi:type="dcterms:W3CDTF">2013-05-29T06:51:56Z</dcterms:modified>
</cp:coreProperties>
</file>