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8" r:id="rId3"/>
    <p:sldId id="260" r:id="rId4"/>
    <p:sldId id="262" r:id="rId5"/>
    <p:sldId id="257" r:id="rId6"/>
    <p:sldId id="264" r:id="rId7"/>
    <p:sldId id="265" r:id="rId8"/>
    <p:sldId id="274" r:id="rId9"/>
    <p:sldId id="270" r:id="rId10"/>
    <p:sldId id="268" r:id="rId11"/>
    <p:sldId id="269" r:id="rId12"/>
    <p:sldId id="267" r:id="rId13"/>
    <p:sldId id="271" r:id="rId14"/>
    <p:sldId id="266" r:id="rId15"/>
    <p:sldId id="272" r:id="rId16"/>
    <p:sldId id="273" r:id="rId17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05C"/>
    <a:srgbClr val="003E72"/>
    <a:srgbClr val="6A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44" autoAdjust="0"/>
    <p:restoredTop sz="82890" autoAdjust="0"/>
  </p:normalViewPr>
  <p:slideViewPr>
    <p:cSldViewPr>
      <p:cViewPr>
        <p:scale>
          <a:sx n="90" d="100"/>
          <a:sy n="90" d="100"/>
        </p:scale>
        <p:origin x="-396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422C37-AD0C-4A28-9AE1-5D5F23BD79E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51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43000" y="4343400"/>
            <a:ext cx="4556125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30B452-66C1-4759-946B-273852FBA69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5282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54C26F-F109-4142-B04F-F8851379D50A}" type="slidenum">
              <a:rPr lang="en-GB"/>
              <a:pPr/>
              <a:t>1</a:t>
            </a:fld>
            <a:endParaRPr lang="en-GB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0B452-66C1-4759-946B-273852FBA69D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290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 Talk about ancestor and descendants</a:t>
            </a:r>
          </a:p>
          <a:p>
            <a:r>
              <a:rPr lang="en-GB" dirty="0" smtClean="0"/>
              <a:t>B</a:t>
            </a:r>
            <a:r>
              <a:rPr lang="en-GB" baseline="0" dirty="0" smtClean="0"/>
              <a:t> This enables us to calculate the distance (stress that!)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0B452-66C1-4759-946B-273852FBA69D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716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Blue is green</a:t>
            </a:r>
          </a:p>
          <a:p>
            <a:r>
              <a:rPr lang="en-GB" dirty="0" smtClean="0"/>
              <a:t>Why do we worry about the phasing?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0B452-66C1-4759-946B-273852FBA69D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27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Make sure D is an extra</a:t>
            </a:r>
          </a:p>
          <a:p>
            <a:r>
              <a:rPr lang="en-GB" dirty="0" smtClean="0"/>
              <a:t>Independent annotation</a:t>
            </a:r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0B452-66C1-4759-946B-273852FBA69D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847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Regression is across</a:t>
            </a:r>
            <a:r>
              <a:rPr lang="en-GB" baseline="0" dirty="0" smtClean="0"/>
              <a:t> ALL patients!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30B452-66C1-4759-946B-273852FBA69D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6685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0" y="5365750"/>
            <a:ext cx="9140825" cy="665163"/>
          </a:xfrm>
          <a:prstGeom prst="rect">
            <a:avLst/>
          </a:prstGeom>
          <a:solidFill>
            <a:srgbClr val="003E7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0" y="6030913"/>
            <a:ext cx="9140825" cy="173037"/>
          </a:xfrm>
          <a:prstGeom prst="rect">
            <a:avLst/>
          </a:prstGeom>
          <a:solidFill>
            <a:srgbClr val="6AADE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4175" y="2016125"/>
            <a:ext cx="8374063" cy="576263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4175" y="2774950"/>
            <a:ext cx="8374063" cy="539750"/>
          </a:xfrm>
        </p:spPr>
        <p:txBody>
          <a:bodyPr/>
          <a:lstStyle>
            <a:lvl1pPr marL="0" indent="0">
              <a:buFontTx/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862888" y="6448425"/>
            <a:ext cx="900112" cy="1793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670F556-DECB-47F8-83A8-7BC2F2DDC63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25A6FD4-400B-4170-900D-E81D9C96672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827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5913" y="398463"/>
            <a:ext cx="2093912" cy="5376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175" y="398463"/>
            <a:ext cx="6129338" cy="5376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7F1EBE-5079-4383-AAD3-2071755CA1C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892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AF9BDD6-08A4-4B75-B7D5-3276CDC4567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236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9E9197-23CD-439E-AC21-94589E0A85A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70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175" y="1708150"/>
            <a:ext cx="4110038" cy="406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708150"/>
            <a:ext cx="4111625" cy="4067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512D1D-55A6-4911-B8B2-CCA99772251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359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0E559CA-EE12-490F-8C3B-90E63A02D0E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66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859E1B1-62CC-40CA-82C4-243C9191130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059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A2C82DE-1ED9-4A48-9261-24C1BD798AF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841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78ABB88-9906-415B-80D3-145ACB4E68A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35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0DF5AA-FCAC-424B-B969-D02F4F73495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490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528" y="188640"/>
            <a:ext cx="8375650" cy="4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" y="1708150"/>
            <a:ext cx="8374063" cy="406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2888" y="6451600"/>
            <a:ext cx="90011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C386223-94D6-458F-9840-C2981D39A33E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Arial" charset="0"/>
        </a:defRPr>
      </a:lvl9pPr>
    </p:titleStyle>
    <p:bodyStyle>
      <a:lvl1pPr marL="269875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38163" indent="-266700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2pPr>
      <a:lvl3pPr marL="809625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3pPr>
      <a:lvl4pPr marL="1079500" indent="-268288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4pPr>
      <a:lvl5pPr marL="13509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5pPr>
      <a:lvl6pPr marL="18081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6pPr>
      <a:lvl7pPr marL="22653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7pPr>
      <a:lvl8pPr marL="27225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8pPr>
      <a:lvl9pPr marL="3179763" indent="-269875" algn="l" rtl="0" fontAlgn="base">
        <a:spcBef>
          <a:spcPct val="0"/>
        </a:spcBef>
        <a:spcAft>
          <a:spcPct val="7500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4175" y="2016125"/>
            <a:ext cx="8580312" cy="576263"/>
          </a:xfrm>
        </p:spPr>
        <p:txBody>
          <a:bodyPr/>
          <a:lstStyle/>
          <a:p>
            <a:r>
              <a:rPr lang="en-US" sz="2400" dirty="0" smtClean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latin typeface="News Gothic MT"/>
                <a:cs typeface="News Gothic MT"/>
              </a:rPr>
              <a:t>MEDICC</a:t>
            </a:r>
            <a:endParaRPr lang="en-US" sz="2400" dirty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84175" y="5548313"/>
            <a:ext cx="8374063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r>
              <a:rPr lang="en-GB" b="1" dirty="0" smtClean="0">
                <a:solidFill>
                  <a:schemeClr val="tx2"/>
                </a:solidFill>
              </a:rPr>
              <a:t>Roland F Schwarz</a:t>
            </a:r>
            <a:endParaRPr lang="en-GB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C:\Users\rfs\Documents\Projects\paper-cnv-distance\poster-smbe\figures\embl-logo-color-white-backgroun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47650"/>
            <a:ext cx="2339676" cy="73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376872" y="2564904"/>
            <a:ext cx="8374063" cy="539750"/>
          </a:xfrm>
        </p:spPr>
        <p:txBody>
          <a:bodyPr/>
          <a:lstStyle/>
          <a:p>
            <a:r>
              <a:rPr lang="en-GB" dirty="0" smtClean="0">
                <a:solidFill>
                  <a:srgbClr val="FFC000"/>
                </a:solidFill>
              </a:rPr>
              <a:t>M</a:t>
            </a:r>
            <a:r>
              <a:rPr lang="en-GB" dirty="0" smtClean="0"/>
              <a:t>inimum </a:t>
            </a:r>
            <a:r>
              <a:rPr lang="en-GB" dirty="0" smtClean="0">
                <a:solidFill>
                  <a:srgbClr val="FFC000"/>
                </a:solidFill>
              </a:rPr>
              <a:t>E</a:t>
            </a:r>
            <a:r>
              <a:rPr lang="en-GB" dirty="0" smtClean="0"/>
              <a:t>vent </a:t>
            </a:r>
            <a:r>
              <a:rPr lang="en-GB" dirty="0" smtClean="0">
                <a:solidFill>
                  <a:srgbClr val="FFC000"/>
                </a:solidFill>
              </a:rPr>
              <a:t>D</a:t>
            </a:r>
            <a:r>
              <a:rPr lang="en-GB" dirty="0" smtClean="0"/>
              <a:t>istance for </a:t>
            </a:r>
            <a:r>
              <a:rPr lang="en-GB" dirty="0" smtClean="0">
                <a:solidFill>
                  <a:srgbClr val="FFC000"/>
                </a:solidFill>
              </a:rPr>
              <a:t>I</a:t>
            </a:r>
            <a:r>
              <a:rPr lang="en-GB" dirty="0" smtClean="0"/>
              <a:t>ntra-tumour </a:t>
            </a:r>
            <a:r>
              <a:rPr lang="en-GB" dirty="0" smtClean="0">
                <a:solidFill>
                  <a:srgbClr val="FFC000"/>
                </a:solidFill>
              </a:rPr>
              <a:t>C</a:t>
            </a:r>
            <a:r>
              <a:rPr lang="en-GB" dirty="0" smtClean="0"/>
              <a:t>opy-number </a:t>
            </a:r>
            <a:r>
              <a:rPr lang="en-GB" dirty="0" smtClean="0">
                <a:solidFill>
                  <a:srgbClr val="FFC000"/>
                </a:solidFill>
              </a:rPr>
              <a:t>C</a:t>
            </a:r>
            <a:r>
              <a:rPr lang="en-GB" dirty="0" smtClean="0"/>
              <a:t>omparisons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Quantifying ITH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" t="-258" r="50201" b="50214"/>
          <a:stretch/>
        </p:blipFill>
        <p:spPr bwMode="auto">
          <a:xfrm>
            <a:off x="107504" y="1043833"/>
            <a:ext cx="3204000" cy="27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40308" y="2393833"/>
            <a:ext cx="2411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3E72"/>
                </a:solidFill>
              </a:rPr>
              <a:t>A) Neutral evolution with no selection pressure</a:t>
            </a:r>
          </a:p>
        </p:txBody>
      </p:sp>
    </p:spTree>
    <p:extLst>
      <p:ext uri="{BB962C8B-B14F-4D97-AF65-F5344CB8AC3E}">
        <p14:creationId xmlns:p14="http://schemas.microsoft.com/office/powerpoint/2010/main" val="383768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Quantifying ITH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" t="-258" r="-732" b="50214"/>
          <a:stretch/>
        </p:blipFill>
        <p:spPr bwMode="auto">
          <a:xfrm>
            <a:off x="107504" y="1043833"/>
            <a:ext cx="6480000" cy="27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87504" y="2393833"/>
            <a:ext cx="2411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GB" dirty="0" smtClean="0">
                <a:solidFill>
                  <a:srgbClr val="003E72"/>
                </a:solidFill>
              </a:rPr>
              <a:t>Neutral evolution with no selection pressure</a:t>
            </a:r>
          </a:p>
          <a:p>
            <a:pPr marL="342900" indent="-342900">
              <a:buAutoNum type="alphaUcParenR"/>
            </a:pPr>
            <a:r>
              <a:rPr lang="en-GB" dirty="0" smtClean="0">
                <a:solidFill>
                  <a:srgbClr val="003E72"/>
                </a:solidFill>
              </a:rPr>
              <a:t>Certain mutations confer fitness advantage</a:t>
            </a:r>
          </a:p>
        </p:txBody>
      </p:sp>
    </p:spTree>
    <p:extLst>
      <p:ext uri="{BB962C8B-B14F-4D97-AF65-F5344CB8AC3E}">
        <p14:creationId xmlns:p14="http://schemas.microsoft.com/office/powerpoint/2010/main" val="279382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Quantifying ITH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57672"/>
            <a:ext cx="6432804" cy="539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87504" y="2039937"/>
            <a:ext cx="24117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en-GB" dirty="0" smtClean="0">
                <a:solidFill>
                  <a:srgbClr val="003E72"/>
                </a:solidFill>
              </a:rPr>
              <a:t>Neutral evolution with no selection pressure</a:t>
            </a:r>
          </a:p>
          <a:p>
            <a:pPr marL="342900" indent="-342900">
              <a:buAutoNum type="alphaUcParenR"/>
            </a:pPr>
            <a:r>
              <a:rPr lang="en-GB" dirty="0" smtClean="0">
                <a:solidFill>
                  <a:srgbClr val="003E72"/>
                </a:solidFill>
              </a:rPr>
              <a:t>Certain mutations confer </a:t>
            </a:r>
            <a:r>
              <a:rPr lang="en-GB" dirty="0" err="1" smtClean="0">
                <a:solidFill>
                  <a:srgbClr val="003E72"/>
                </a:solidFill>
              </a:rPr>
              <a:t>fittness</a:t>
            </a:r>
            <a:r>
              <a:rPr lang="en-GB" dirty="0" smtClean="0">
                <a:solidFill>
                  <a:srgbClr val="003E72"/>
                </a:solidFill>
              </a:rPr>
              <a:t> advantage</a:t>
            </a:r>
          </a:p>
          <a:p>
            <a:pPr marL="342900" indent="-342900">
              <a:buAutoNum type="alphaUcParenR"/>
            </a:pPr>
            <a:r>
              <a:rPr lang="en-GB" dirty="0" smtClean="0">
                <a:solidFill>
                  <a:srgbClr val="003E72"/>
                </a:solidFill>
              </a:rPr>
              <a:t>Clonal expansions (Ripley’s K)</a:t>
            </a:r>
          </a:p>
          <a:p>
            <a:pPr marL="342900" indent="-342900">
              <a:buAutoNum type="alphaUcParenR"/>
            </a:pPr>
            <a:r>
              <a:rPr lang="en-GB" dirty="0" smtClean="0">
                <a:solidFill>
                  <a:srgbClr val="003E72"/>
                </a:solidFill>
              </a:rPr>
              <a:t>Distances between subgroups (Robust </a:t>
            </a:r>
            <a:r>
              <a:rPr lang="en-GB" dirty="0" err="1" smtClean="0">
                <a:solidFill>
                  <a:srgbClr val="003E72"/>
                </a:solidFill>
              </a:rPr>
              <a:t>center</a:t>
            </a:r>
            <a:r>
              <a:rPr lang="en-GB" dirty="0" smtClean="0">
                <a:solidFill>
                  <a:srgbClr val="003E72"/>
                </a:solidFill>
              </a:rPr>
              <a:t> of mass)</a:t>
            </a:r>
          </a:p>
        </p:txBody>
      </p:sp>
    </p:spTree>
    <p:extLst>
      <p:ext uri="{BB962C8B-B14F-4D97-AF65-F5344CB8AC3E}">
        <p14:creationId xmlns:p14="http://schemas.microsoft.com/office/powerpoint/2010/main" val="73490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9" y="4149079"/>
            <a:ext cx="5162415" cy="91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14" y="960118"/>
            <a:ext cx="5183483" cy="185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ITH and clonal expansion determines survival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26064" y="3147702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OV03-01</a:t>
            </a: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739114" y="373777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OV03-08</a:t>
            </a:r>
            <a:endParaRPr lang="en-GB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16953" y="470851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OV03-13</a:t>
            </a:r>
            <a:endParaRPr lang="en-GB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618829" y="494141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OV03-22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93806" y="5029602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OV03-20</a:t>
            </a:r>
            <a:endParaRPr lang="en-GB" sz="1600" dirty="0"/>
          </a:p>
        </p:txBody>
      </p:sp>
      <p:grpSp>
        <p:nvGrpSpPr>
          <p:cNvPr id="29" name="Group 28"/>
          <p:cNvGrpSpPr/>
          <p:nvPr/>
        </p:nvGrpSpPr>
        <p:grpSpPr>
          <a:xfrm>
            <a:off x="5437419" y="960118"/>
            <a:ext cx="378624" cy="5596634"/>
            <a:chOff x="4778732" y="960118"/>
            <a:chExt cx="378624" cy="5596634"/>
          </a:xfrm>
        </p:grpSpPr>
        <p:sp>
          <p:nvSpPr>
            <p:cNvPr id="17" name="Rectangle 16"/>
            <p:cNvSpPr/>
            <p:nvPr/>
          </p:nvSpPr>
          <p:spPr>
            <a:xfrm>
              <a:off x="4788024" y="960118"/>
              <a:ext cx="360040" cy="318896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788024" y="4149080"/>
              <a:ext cx="360040" cy="2407672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/>
            <p:cNvSpPr txBox="1"/>
            <p:nvPr/>
          </p:nvSpPr>
          <p:spPr>
            <a:xfrm rot="5400000">
              <a:off x="4422224" y="5168116"/>
              <a:ext cx="108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sensitive</a:t>
              </a:r>
              <a:endParaRPr lang="en-GB" dirty="0"/>
            </a:p>
          </p:txBody>
        </p:sp>
        <p:sp>
          <p:nvSpPr>
            <p:cNvPr id="24" name="TextBox 23"/>
            <p:cNvSpPr txBox="1"/>
            <p:nvPr/>
          </p:nvSpPr>
          <p:spPr>
            <a:xfrm rot="5400000">
              <a:off x="4444340" y="2369933"/>
              <a:ext cx="1056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/>
                <a:t>resistant</a:t>
              </a:r>
              <a:endParaRPr lang="en-GB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872658" y="1496379"/>
            <a:ext cx="3187276" cy="2292661"/>
            <a:chOff x="5436096" y="1103698"/>
            <a:chExt cx="3312368" cy="2292661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6096" y="1124744"/>
              <a:ext cx="3267630" cy="22716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8460432" y="1103698"/>
              <a:ext cx="288032" cy="3090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6016674" y="4154304"/>
            <a:ext cx="31638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A high degree of clonal expansion and temporal heterogeneity indicates poor outcome.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en-GB" sz="2000" dirty="0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38" y="1988840"/>
            <a:ext cx="1239618" cy="1169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172" y="2623701"/>
            <a:ext cx="1155644" cy="111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93270" y="4111565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OV03-17</a:t>
            </a:r>
            <a:endParaRPr lang="en-GB" sz="1600" dirty="0"/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473" y="2984963"/>
            <a:ext cx="1022995" cy="1123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38" y="5007577"/>
            <a:ext cx="1121635" cy="123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829" y="5279968"/>
            <a:ext cx="1100473" cy="1189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430" y="5331446"/>
            <a:ext cx="1152153" cy="1225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036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Acknowledgements</a:t>
            </a:r>
            <a:endParaRPr lang="en-GB" dirty="0"/>
          </a:p>
        </p:txBody>
      </p:sp>
      <p:pic>
        <p:nvPicPr>
          <p:cNvPr id="3074" name="Picture 2" descr="C:\Users\rfs\Documents\Talks_and_Lectures\Talk_Vancouver_Sep2011\figures\group_cropp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899" y="1042151"/>
            <a:ext cx="3636597" cy="303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rfs\Documents\Talks_and_Lectures\Talk_Vancouver_Sep2011\figures\cru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385947"/>
            <a:ext cx="2376264" cy="75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rfs\Documents\Talks_and_Lectures\Talk_Vancouver_Sep2011\figures\uni-cambrid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441202"/>
            <a:ext cx="2312055" cy="47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1224628"/>
            <a:ext cx="367240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EBI:</a:t>
            </a:r>
          </a:p>
          <a:p>
            <a:r>
              <a:rPr lang="en-GB" sz="2000" dirty="0" smtClean="0"/>
              <a:t>Nick Goldman</a:t>
            </a:r>
          </a:p>
          <a:p>
            <a:r>
              <a:rPr lang="en-GB" sz="2000" dirty="0" err="1" smtClean="0"/>
              <a:t>Boton</a:t>
            </a:r>
            <a:r>
              <a:rPr lang="en-GB" sz="2000" dirty="0" smtClean="0"/>
              <a:t> </a:t>
            </a:r>
            <a:r>
              <a:rPr lang="en-GB" sz="2000" dirty="0" err="1" smtClean="0"/>
              <a:t>Sipos</a:t>
            </a:r>
            <a:endParaRPr lang="en-GB" sz="2000" dirty="0" smtClean="0"/>
          </a:p>
          <a:p>
            <a:endParaRPr lang="en-GB" sz="2000" dirty="0" smtClean="0"/>
          </a:p>
          <a:p>
            <a:r>
              <a:rPr lang="en-GB" sz="2000" b="1" dirty="0" smtClean="0"/>
              <a:t>CI:</a:t>
            </a:r>
          </a:p>
          <a:p>
            <a:r>
              <a:rPr lang="en-GB" sz="2000" dirty="0" smtClean="0"/>
              <a:t>Florian </a:t>
            </a:r>
            <a:r>
              <a:rPr lang="en-GB" sz="2000" dirty="0" err="1" smtClean="0"/>
              <a:t>Markowetz</a:t>
            </a:r>
            <a:endParaRPr lang="en-GB" sz="2000" dirty="0" smtClean="0"/>
          </a:p>
          <a:p>
            <a:r>
              <a:rPr lang="en-GB" sz="2000" dirty="0" smtClean="0"/>
              <a:t>Anne Trinh</a:t>
            </a:r>
          </a:p>
          <a:p>
            <a:endParaRPr lang="en-GB" sz="2000" dirty="0" smtClean="0"/>
          </a:p>
          <a:p>
            <a:r>
              <a:rPr lang="en-GB" sz="2000" b="1" dirty="0" smtClean="0"/>
              <a:t>CUED:</a:t>
            </a:r>
          </a:p>
          <a:p>
            <a:r>
              <a:rPr lang="en-GB" sz="2000" dirty="0" err="1" smtClean="0"/>
              <a:t>Adria</a:t>
            </a:r>
            <a:r>
              <a:rPr lang="en-GB" sz="2000" dirty="0" smtClean="0"/>
              <a:t> de </a:t>
            </a:r>
            <a:r>
              <a:rPr lang="en-GB" sz="2000" dirty="0" err="1" smtClean="0"/>
              <a:t>Gispert</a:t>
            </a:r>
            <a:r>
              <a:rPr lang="en-GB" sz="2000" dirty="0" smtClean="0"/>
              <a:t> </a:t>
            </a:r>
          </a:p>
          <a:p>
            <a:r>
              <a:rPr lang="en-GB" sz="2000" dirty="0" smtClean="0"/>
              <a:t>Gonzalo Iglesias</a:t>
            </a:r>
            <a:endParaRPr lang="en-GB" sz="2000" dirty="0"/>
          </a:p>
          <a:p>
            <a:endParaRPr lang="en-GB" sz="2000" dirty="0" smtClean="0"/>
          </a:p>
          <a:p>
            <a:r>
              <a:rPr lang="en-GB" sz="2000" b="1" dirty="0" smtClean="0"/>
              <a:t>UBC:</a:t>
            </a:r>
            <a:endParaRPr lang="en-GB" sz="2000" b="1" dirty="0"/>
          </a:p>
          <a:p>
            <a:r>
              <a:rPr lang="en-GB" sz="2000" dirty="0" err="1" smtClean="0"/>
              <a:t>Sohrab</a:t>
            </a:r>
            <a:r>
              <a:rPr lang="en-GB" sz="2000" dirty="0" smtClean="0"/>
              <a:t> Shah</a:t>
            </a:r>
            <a:endParaRPr lang="en-GB" sz="2000" dirty="0"/>
          </a:p>
        </p:txBody>
      </p:sp>
      <p:pic>
        <p:nvPicPr>
          <p:cNvPr id="3079" name="Picture 7" descr="C:\Users\rfs\Documents\Talks_and_Lectures\Talk_CRI_HetSession_Apr2012\images\RGB_jpeg_EMBLebi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369138"/>
            <a:ext cx="2443984" cy="771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rfs\Documents\Talks_and_Lectures\Talk_CRI_HetSession_Apr2012\images\BCcancer_logo_1colou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226216"/>
            <a:ext cx="2515147" cy="90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52737"/>
            <a:ext cx="2798049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80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252536" y="190624"/>
            <a:ext cx="9144000" cy="502072"/>
          </a:xfrm>
        </p:spPr>
        <p:txBody>
          <a:bodyPr/>
          <a:lstStyle/>
          <a:p>
            <a:r>
              <a:rPr lang="en-US" dirty="0" smtClean="0">
                <a:latin typeface="Myriad Pro" charset="0"/>
                <a:ea typeface="ＭＳ Ｐゴシック" charset="0"/>
                <a:cs typeface="ＭＳ Ｐゴシック" charset="0"/>
              </a:rPr>
              <a:t>Ancestral reconstruction allows </a:t>
            </a:r>
            <a:r>
              <a:rPr lang="en-US" dirty="0">
                <a:latin typeface="Myriad Pro" charset="0"/>
                <a:ea typeface="ＭＳ Ｐゴシック" charset="0"/>
                <a:cs typeface="ＭＳ Ｐゴシック" charset="0"/>
              </a:rPr>
              <a:t>timing of events</a:t>
            </a:r>
          </a:p>
        </p:txBody>
      </p:sp>
      <p:pic>
        <p:nvPicPr>
          <p:cNvPr id="2" name="Picture 1" descr="fig-loh_timing_early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20" y="2810546"/>
            <a:ext cx="9144000" cy="37263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7408" y="1196752"/>
            <a:ext cx="3826689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 cmpd="sng">
            <a:solidFill>
              <a:srgbClr val="003E7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E72"/>
                </a:solidFill>
              </a:rPr>
              <a:t>4q: EGFR ligand </a:t>
            </a:r>
            <a:r>
              <a:rPr lang="en-US" dirty="0" err="1" smtClean="0">
                <a:solidFill>
                  <a:srgbClr val="003E72"/>
                </a:solidFill>
              </a:rPr>
              <a:t>epiregulin</a:t>
            </a:r>
            <a:r>
              <a:rPr lang="en-US" dirty="0" smtClean="0">
                <a:solidFill>
                  <a:srgbClr val="003E72"/>
                </a:solidFill>
              </a:rPr>
              <a:t> (EREG)</a:t>
            </a:r>
          </a:p>
          <a:p>
            <a:r>
              <a:rPr lang="en-US" dirty="0" smtClean="0">
                <a:solidFill>
                  <a:srgbClr val="003E72"/>
                </a:solidFill>
              </a:rPr>
              <a:t>       Toll-like receptor 3 (TLR3)</a:t>
            </a:r>
          </a:p>
          <a:p>
            <a:r>
              <a:rPr lang="en-US" dirty="0" smtClean="0">
                <a:solidFill>
                  <a:srgbClr val="003E72"/>
                </a:solidFill>
              </a:rPr>
              <a:t>       NPY5R, VEGFC</a:t>
            </a:r>
            <a:endParaRPr lang="en-US" dirty="0">
              <a:solidFill>
                <a:srgbClr val="003E72"/>
              </a:solidFill>
            </a:endParaRPr>
          </a:p>
        </p:txBody>
      </p:sp>
      <p:cxnSp>
        <p:nvCxnSpPr>
          <p:cNvPr id="11" name="Straight Arrow Connector 10"/>
          <p:cNvCxnSpPr>
            <a:stCxn id="4" idx="2"/>
          </p:cNvCxnSpPr>
          <p:nvPr/>
        </p:nvCxnSpPr>
        <p:spPr bwMode="auto">
          <a:xfrm>
            <a:off x="2070753" y="2120082"/>
            <a:ext cx="1129870" cy="2634679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305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6071326" y="1196753"/>
            <a:ext cx="2890663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 cmpd="sng">
            <a:solidFill>
              <a:srgbClr val="00305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E72"/>
                </a:solidFill>
              </a:rPr>
              <a:t>8p: DEFA/DAFB, ANGPT2</a:t>
            </a:r>
            <a:endParaRPr lang="en-US" dirty="0">
              <a:solidFill>
                <a:srgbClr val="003E72"/>
              </a:solidFill>
            </a:endParaRPr>
          </a:p>
        </p:txBody>
      </p:sp>
      <p:cxnSp>
        <p:nvCxnSpPr>
          <p:cNvPr id="15" name="Straight Arrow Connector 14"/>
          <p:cNvCxnSpPr>
            <a:stCxn id="6" idx="2"/>
          </p:cNvCxnSpPr>
          <p:nvPr/>
        </p:nvCxnSpPr>
        <p:spPr bwMode="auto">
          <a:xfrm flipH="1">
            <a:off x="4746990" y="1566085"/>
            <a:ext cx="2769668" cy="3188676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305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7198072" y="1935416"/>
            <a:ext cx="1877437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 cmpd="sng">
            <a:solidFill>
              <a:srgbClr val="00305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E72"/>
                </a:solidFill>
              </a:rPr>
              <a:t>17: P53, BRCA1</a:t>
            </a:r>
            <a:endParaRPr lang="en-US" dirty="0">
              <a:solidFill>
                <a:srgbClr val="003E72"/>
              </a:solidFill>
            </a:endParaRPr>
          </a:p>
        </p:txBody>
      </p:sp>
      <p:cxnSp>
        <p:nvCxnSpPr>
          <p:cNvPr id="17" name="Straight Arrow Connector 16"/>
          <p:cNvCxnSpPr>
            <a:stCxn id="7" idx="2"/>
          </p:cNvCxnSpPr>
          <p:nvPr/>
        </p:nvCxnSpPr>
        <p:spPr bwMode="auto">
          <a:xfrm flipH="1">
            <a:off x="7339277" y="2304748"/>
            <a:ext cx="797514" cy="1225878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305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>
            <a:stCxn id="5" idx="2"/>
          </p:cNvCxnSpPr>
          <p:nvPr/>
        </p:nvCxnSpPr>
        <p:spPr bwMode="auto">
          <a:xfrm flipH="1">
            <a:off x="3683487" y="2304748"/>
            <a:ext cx="1836887" cy="2450013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rgbClr val="00305C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4376471" y="1935416"/>
            <a:ext cx="228780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 cmpd="sng">
            <a:solidFill>
              <a:srgbClr val="00305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E72"/>
                </a:solidFill>
              </a:rPr>
              <a:t>5q: GNB2L1/RACK1</a:t>
            </a:r>
            <a:endParaRPr lang="en-US" dirty="0">
              <a:solidFill>
                <a:srgbClr val="003E7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459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Simulation results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" b="284"/>
          <a:stretch/>
        </p:blipFill>
        <p:spPr bwMode="auto">
          <a:xfrm>
            <a:off x="1542562" y="1224000"/>
            <a:ext cx="5299058" cy="50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42562" y="1052736"/>
            <a:ext cx="50915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55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itle 1"/>
          <p:cNvSpPr>
            <a:spLocks noGrp="1"/>
          </p:cNvSpPr>
          <p:nvPr>
            <p:ph type="title"/>
          </p:nvPr>
        </p:nvSpPr>
        <p:spPr>
          <a:xfrm>
            <a:off x="372814" y="196826"/>
            <a:ext cx="8375650" cy="423862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Intra-</a:t>
            </a:r>
            <a:r>
              <a:rPr lang="en-US" dirty="0" err="1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tumour</a:t>
            </a:r>
            <a:r>
              <a:rPr lang="en-US" dirty="0" smtClean="0">
                <a:solidFill>
                  <a:schemeClr val="bg1"/>
                </a:solidFill>
                <a:latin typeface="Myriad Pro" charset="0"/>
                <a:ea typeface="ＭＳ Ｐゴシック" charset="0"/>
                <a:cs typeface="ＭＳ Ｐゴシック" charset="0"/>
              </a:rPr>
              <a:t> heterogeneity</a:t>
            </a:r>
            <a:endParaRPr lang="en-US" dirty="0">
              <a:solidFill>
                <a:schemeClr val="bg1"/>
              </a:solidFill>
              <a:latin typeface="Myriad Pro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6316417" y="2205385"/>
            <a:ext cx="2732859" cy="2087563"/>
            <a:chOff x="6825208" y="4653136"/>
            <a:chExt cx="2952328" cy="2088232"/>
          </a:xfrm>
        </p:grpSpPr>
        <p:sp>
          <p:nvSpPr>
            <p:cNvPr id="48" name="Isosceles Triangle 47"/>
            <p:cNvSpPr/>
            <p:nvPr/>
          </p:nvSpPr>
          <p:spPr bwMode="auto">
            <a:xfrm rot="5400000">
              <a:off x="6357339" y="5265514"/>
              <a:ext cx="1799213" cy="863477"/>
            </a:xfrm>
            <a:prstGeom prst="triangle">
              <a:avLst/>
            </a:prstGeom>
            <a:solidFill>
              <a:schemeClr val="accent4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sz="22500">
                <a:solidFill>
                  <a:srgbClr val="353535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7688685" y="4653136"/>
              <a:ext cx="2088851" cy="2088232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95000"/>
                  </a:schemeClr>
                </a:gs>
                <a:gs pos="100000">
                  <a:schemeClr val="accent3">
                    <a:lumMod val="65000"/>
                  </a:schemeClr>
                </a:gs>
              </a:gsLst>
              <a:lin ang="0" scaled="1"/>
              <a:tileRect/>
            </a:gradFill>
            <a:ln w="76200" cap="flat" cmpd="sng" algn="ctr">
              <a:solidFill>
                <a:schemeClr val="accent4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sz="22500">
                <a:solidFill>
                  <a:srgbClr val="353535"/>
                </a:solidFill>
              </a:endParaRPr>
            </a:p>
          </p:txBody>
        </p:sp>
      </p:grpSp>
      <p:grpSp>
        <p:nvGrpSpPr>
          <p:cNvPr id="53" name="Group 52"/>
          <p:cNvGrpSpPr>
            <a:grpSpLocks/>
          </p:cNvGrpSpPr>
          <p:nvPr/>
        </p:nvGrpSpPr>
        <p:grpSpPr bwMode="auto">
          <a:xfrm>
            <a:off x="3983200" y="2205385"/>
            <a:ext cx="2732859" cy="2087563"/>
            <a:chOff x="4304928" y="4653136"/>
            <a:chExt cx="2952328" cy="2088232"/>
          </a:xfrm>
        </p:grpSpPr>
        <p:sp>
          <p:nvSpPr>
            <p:cNvPr id="46" name="Isosceles Triangle 45"/>
            <p:cNvSpPr/>
            <p:nvPr/>
          </p:nvSpPr>
          <p:spPr bwMode="auto">
            <a:xfrm rot="5400000">
              <a:off x="3837059" y="5265514"/>
              <a:ext cx="1799213" cy="863477"/>
            </a:xfrm>
            <a:prstGeom prst="triangle">
              <a:avLst/>
            </a:prstGeom>
            <a:solidFill>
              <a:schemeClr val="accent4">
                <a:lumMod val="50000"/>
                <a:lumOff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sz="22500">
                <a:solidFill>
                  <a:srgbClr val="353535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5168405" y="4653136"/>
              <a:ext cx="2088851" cy="2088232"/>
            </a:xfrm>
            <a:prstGeom prst="ellipse">
              <a:avLst/>
            </a:prstGeom>
            <a:solidFill>
              <a:schemeClr val="accent3">
                <a:lumMod val="85000"/>
              </a:schemeClr>
            </a:solidFill>
            <a:ln w="76200" cap="flat" cmpd="sng" algn="ctr">
              <a:solidFill>
                <a:schemeClr val="accent4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sz="22500">
                <a:solidFill>
                  <a:srgbClr val="353535"/>
                </a:solidFill>
              </a:endParaRPr>
            </a:p>
          </p:txBody>
        </p:sp>
      </p:grpSp>
      <p:sp>
        <p:nvSpPr>
          <p:cNvPr id="43" name="Isosceles Triangle 42"/>
          <p:cNvSpPr/>
          <p:nvPr/>
        </p:nvSpPr>
        <p:spPr bwMode="auto">
          <a:xfrm rot="5400000">
            <a:off x="1151779" y="2849523"/>
            <a:ext cx="1798637" cy="799288"/>
          </a:xfrm>
          <a:prstGeom prst="triangle">
            <a:avLst/>
          </a:prstGeom>
          <a:solidFill>
            <a:schemeClr val="accent4">
              <a:lumMod val="50000"/>
              <a:lumOff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 sz="22500">
              <a:solidFill>
                <a:srgbClr val="353535"/>
              </a:solidFill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2450742" y="2205385"/>
            <a:ext cx="1933572" cy="2087563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95000"/>
                </a:schemeClr>
              </a:gs>
              <a:gs pos="100000">
                <a:schemeClr val="accent3">
                  <a:lumMod val="65000"/>
                </a:schemeClr>
              </a:gs>
            </a:gsLst>
            <a:lin ang="0" scaled="1"/>
            <a:tileRect/>
          </a:gradFill>
          <a:ln w="76200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 sz="22500">
              <a:solidFill>
                <a:srgbClr val="353535"/>
              </a:solidFill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201556" y="1700832"/>
            <a:ext cx="2423043" cy="2862322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8000" dirty="0" smtClean="0">
                <a:solidFill>
                  <a:srgbClr val="003460">
                    <a:lumMod val="90000"/>
                    <a:lumOff val="10000"/>
                  </a:srgbClr>
                </a:solidFill>
                <a:sym typeface="Webdings" charset="0"/>
              </a:rPr>
              <a:t></a:t>
            </a:r>
            <a:endParaRPr lang="en-US" sz="18000" dirty="0">
              <a:solidFill>
                <a:srgbClr val="00346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118996" y="2205385"/>
            <a:ext cx="1932102" cy="2087563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95000"/>
                </a:schemeClr>
              </a:gs>
              <a:gs pos="100000">
                <a:schemeClr val="accent3">
                  <a:lumMod val="75000"/>
                </a:schemeClr>
              </a:gs>
            </a:gsLst>
            <a:lin ang="0" scaled="1"/>
            <a:tileRect/>
          </a:gradFill>
          <a:ln w="76200" cap="flat" cmpd="sng" algn="ctr">
            <a:solidFill>
              <a:schemeClr val="accent4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 sz="5000">
              <a:solidFill>
                <a:srgbClr val="353535"/>
              </a:solidFill>
            </a:endParaRPr>
          </a:p>
        </p:txBody>
      </p:sp>
      <p:grpSp>
        <p:nvGrpSpPr>
          <p:cNvPr id="38" name="Group 37"/>
          <p:cNvGrpSpPr>
            <a:grpSpLocks/>
          </p:cNvGrpSpPr>
          <p:nvPr/>
        </p:nvGrpSpPr>
        <p:grpSpPr bwMode="auto">
          <a:xfrm rot="19440000">
            <a:off x="7278794" y="2692748"/>
            <a:ext cx="1633839" cy="1074737"/>
            <a:chOff x="5385048" y="5301208"/>
            <a:chExt cx="1800200" cy="1008112"/>
          </a:xfrm>
        </p:grpSpPr>
        <p:cxnSp>
          <p:nvCxnSpPr>
            <p:cNvPr id="20" name="Straight Connector 19"/>
            <p:cNvCxnSpPr/>
            <p:nvPr/>
          </p:nvCxnSpPr>
          <p:spPr bwMode="auto">
            <a:xfrm flipH="1" flipV="1">
              <a:off x="5748083" y="5574604"/>
              <a:ext cx="72850" cy="576277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4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6099338" y="5504335"/>
              <a:ext cx="71231" cy="64775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4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5" name="Straight Connector 24"/>
            <p:cNvCxnSpPr/>
            <p:nvPr/>
          </p:nvCxnSpPr>
          <p:spPr bwMode="auto">
            <a:xfrm flipV="1">
              <a:off x="5956651" y="5335578"/>
              <a:ext cx="0" cy="96046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4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6464156" y="5441958"/>
              <a:ext cx="0" cy="71922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4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6754008" y="5430695"/>
              <a:ext cx="72850" cy="64775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4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1" name="Straight Connector 30"/>
            <p:cNvCxnSpPr>
              <a:endCxn id="8252" idx="2"/>
            </p:cNvCxnSpPr>
            <p:nvPr/>
          </p:nvCxnSpPr>
          <p:spPr bwMode="auto">
            <a:xfrm>
              <a:off x="6608937" y="5299642"/>
              <a:ext cx="3238" cy="100811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accent4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8252" name="Freeform 15"/>
            <p:cNvSpPr>
              <a:spLocks/>
            </p:cNvSpPr>
            <p:nvPr/>
          </p:nvSpPr>
          <p:spPr bwMode="auto">
            <a:xfrm>
              <a:off x="5385048" y="5349160"/>
              <a:ext cx="1800200" cy="960160"/>
            </a:xfrm>
            <a:custGeom>
              <a:avLst/>
              <a:gdLst>
                <a:gd name="T0" fmla="*/ 0 w 3454400"/>
                <a:gd name="T1" fmla="*/ 497 h 2472328"/>
                <a:gd name="T2" fmla="*/ 3264 w 3454400"/>
                <a:gd name="T3" fmla="*/ 0 h 2472328"/>
                <a:gd name="T4" fmla="*/ 6673 w 3454400"/>
                <a:gd name="T5" fmla="*/ 497 h 2472328"/>
                <a:gd name="T6" fmla="*/ 9793 w 3454400"/>
                <a:gd name="T7" fmla="*/ 17 h 2472328"/>
                <a:gd name="T8" fmla="*/ 9793 w 3454400"/>
                <a:gd name="T9" fmla="*/ 17 h 2472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54400" h="2472328">
                  <a:moveTo>
                    <a:pt x="0" y="2472267"/>
                  </a:moveTo>
                  <a:cubicBezTo>
                    <a:pt x="379589" y="1236133"/>
                    <a:pt x="759178" y="0"/>
                    <a:pt x="1151467" y="0"/>
                  </a:cubicBezTo>
                  <a:cubicBezTo>
                    <a:pt x="1543756" y="0"/>
                    <a:pt x="1969912" y="2458156"/>
                    <a:pt x="2353734" y="2472267"/>
                  </a:cubicBezTo>
                  <a:cubicBezTo>
                    <a:pt x="2737556" y="2486378"/>
                    <a:pt x="3454400" y="84667"/>
                    <a:pt x="3454400" y="84667"/>
                  </a:cubicBezTo>
                </a:path>
              </a:pathLst>
            </a:custGeom>
            <a:noFill/>
            <a:ln w="76200" cmpd="sng">
              <a:solidFill>
                <a:srgbClr val="33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3E72"/>
                </a:solidFill>
              </a:endParaRPr>
            </a:p>
          </p:txBody>
        </p:sp>
        <p:sp>
          <p:nvSpPr>
            <p:cNvPr id="8253" name="Freeform 16"/>
            <p:cNvSpPr>
              <a:spLocks/>
            </p:cNvSpPr>
            <p:nvPr/>
          </p:nvSpPr>
          <p:spPr bwMode="auto">
            <a:xfrm flipV="1">
              <a:off x="5385048" y="5301208"/>
              <a:ext cx="1800200" cy="1008112"/>
            </a:xfrm>
            <a:custGeom>
              <a:avLst/>
              <a:gdLst>
                <a:gd name="T0" fmla="*/ 0 w 3454400"/>
                <a:gd name="T1" fmla="*/ 770 h 2472328"/>
                <a:gd name="T2" fmla="*/ 3264 w 3454400"/>
                <a:gd name="T3" fmla="*/ 0 h 2472328"/>
                <a:gd name="T4" fmla="*/ 6673 w 3454400"/>
                <a:gd name="T5" fmla="*/ 770 h 2472328"/>
                <a:gd name="T6" fmla="*/ 9793 w 3454400"/>
                <a:gd name="T7" fmla="*/ 27 h 2472328"/>
                <a:gd name="T8" fmla="*/ 9793 w 3454400"/>
                <a:gd name="T9" fmla="*/ 27 h 24723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54400" h="2472328">
                  <a:moveTo>
                    <a:pt x="0" y="2472267"/>
                  </a:moveTo>
                  <a:cubicBezTo>
                    <a:pt x="379589" y="1236133"/>
                    <a:pt x="759178" y="0"/>
                    <a:pt x="1151467" y="0"/>
                  </a:cubicBezTo>
                  <a:cubicBezTo>
                    <a:pt x="1543756" y="0"/>
                    <a:pt x="1969912" y="2458156"/>
                    <a:pt x="2353734" y="2472267"/>
                  </a:cubicBezTo>
                  <a:cubicBezTo>
                    <a:pt x="2737556" y="2486378"/>
                    <a:pt x="3454400" y="84667"/>
                    <a:pt x="3454400" y="84667"/>
                  </a:cubicBezTo>
                </a:path>
              </a:pathLst>
            </a:custGeom>
            <a:noFill/>
            <a:ln w="76200" cmpd="sng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srgbClr val="003E72"/>
                </a:solidFill>
              </a:endParaRPr>
            </a:p>
          </p:txBody>
        </p:sp>
      </p:grpSp>
      <p:sp>
        <p:nvSpPr>
          <p:cNvPr id="39" name="Oval 38"/>
          <p:cNvSpPr/>
          <p:nvPr/>
        </p:nvSpPr>
        <p:spPr bwMode="auto">
          <a:xfrm>
            <a:off x="3250030" y="2637184"/>
            <a:ext cx="201292" cy="215900"/>
          </a:xfrm>
          <a:prstGeom prst="ellipse">
            <a:avLst/>
          </a:prstGeom>
          <a:solidFill>
            <a:srgbClr val="CC0000"/>
          </a:solidFill>
          <a:ln w="9525" cap="flat" cmpd="sng" algn="ctr">
            <a:solidFill>
              <a:schemeClr val="accent3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 sz="22500">
              <a:solidFill>
                <a:srgbClr val="353535"/>
              </a:solidFill>
            </a:endParaRPr>
          </a:p>
        </p:txBody>
      </p:sp>
      <p:sp>
        <p:nvSpPr>
          <p:cNvPr id="40" name="Oval 39"/>
          <p:cNvSpPr/>
          <p:nvPr/>
        </p:nvSpPr>
        <p:spPr bwMode="auto">
          <a:xfrm>
            <a:off x="3250030" y="3427759"/>
            <a:ext cx="201292" cy="217488"/>
          </a:xfrm>
          <a:prstGeom prst="ellipse">
            <a:avLst/>
          </a:prstGeom>
          <a:solidFill>
            <a:srgbClr val="CC0000"/>
          </a:solidFill>
          <a:ln w="9525" cap="flat" cmpd="sng" algn="ctr">
            <a:solidFill>
              <a:schemeClr val="accent3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 sz="22500">
              <a:solidFill>
                <a:srgbClr val="353535"/>
              </a:solidFill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3517439" y="3211859"/>
            <a:ext cx="199822" cy="215900"/>
          </a:xfrm>
          <a:prstGeom prst="ellipse">
            <a:avLst/>
          </a:prstGeom>
          <a:solidFill>
            <a:srgbClr val="CC0000"/>
          </a:solidFill>
          <a:ln w="9525" cap="flat" cmpd="sng" algn="ctr">
            <a:solidFill>
              <a:schemeClr val="accent3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 sz="22500">
              <a:solidFill>
                <a:srgbClr val="353535"/>
              </a:solidFill>
            </a:endParaRPr>
          </a:p>
        </p:txBody>
      </p:sp>
      <p:sp>
        <p:nvSpPr>
          <p:cNvPr id="42" name="Oval 41"/>
          <p:cNvSpPr/>
          <p:nvPr/>
        </p:nvSpPr>
        <p:spPr bwMode="auto">
          <a:xfrm>
            <a:off x="3250030" y="2995959"/>
            <a:ext cx="201292" cy="215900"/>
          </a:xfrm>
          <a:prstGeom prst="ellipse">
            <a:avLst/>
          </a:prstGeom>
          <a:solidFill>
            <a:srgbClr val="CC0000"/>
          </a:solidFill>
          <a:ln w="9525" cap="flat" cmpd="sng" algn="ctr">
            <a:solidFill>
              <a:schemeClr val="accent3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 sz="22500">
              <a:solidFill>
                <a:srgbClr val="353535"/>
              </a:solidFill>
            </a:endParaRPr>
          </a:p>
        </p:txBody>
      </p:sp>
      <p:sp>
        <p:nvSpPr>
          <p:cNvPr id="8204" name="TextBox 54"/>
          <p:cNvSpPr txBox="1">
            <a:spLocks noChangeArrowheads="1"/>
          </p:cNvSpPr>
          <p:nvPr/>
        </p:nvSpPr>
        <p:spPr bwMode="auto">
          <a:xfrm>
            <a:off x="292257" y="1268760"/>
            <a:ext cx="1522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algn="ctr"/>
            <a:r>
              <a:rPr lang="en-US" sz="2200" i="1" dirty="0">
                <a:solidFill>
                  <a:srgbClr val="003E72"/>
                </a:solidFill>
              </a:rPr>
              <a:t>Population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2264020" y="1268760"/>
            <a:ext cx="230995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algn="ctr"/>
            <a:r>
              <a:rPr lang="en-US" sz="2200" i="1" dirty="0" smtClean="0">
                <a:solidFill>
                  <a:srgbClr val="003E72"/>
                </a:solidFill>
              </a:rPr>
              <a:t>Intra-tumor</a:t>
            </a:r>
          </a:p>
          <a:p>
            <a:pPr algn="ctr"/>
            <a:r>
              <a:rPr lang="en-US" sz="2200" dirty="0" smtClean="0">
                <a:solidFill>
                  <a:srgbClr val="003E72"/>
                </a:solidFill>
              </a:rPr>
              <a:t>Spatial</a:t>
            </a:r>
            <a:r>
              <a:rPr lang="en-US" sz="2200" dirty="0">
                <a:solidFill>
                  <a:srgbClr val="003E72"/>
                </a:solidFill>
              </a:rPr>
              <a:t>, temporal</a:t>
            </a: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4943336" y="1268760"/>
            <a:ext cx="17602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algn="ctr"/>
            <a:r>
              <a:rPr lang="en-US" sz="2200" i="1" dirty="0" smtClean="0">
                <a:solidFill>
                  <a:srgbClr val="003E72"/>
                </a:solidFill>
              </a:rPr>
              <a:t>Intra-sample</a:t>
            </a:r>
            <a:endParaRPr lang="en-US" sz="2200" i="1" dirty="0">
              <a:solidFill>
                <a:srgbClr val="003E72"/>
              </a:solidFill>
            </a:endParaRPr>
          </a:p>
          <a:p>
            <a:pPr algn="ctr"/>
            <a:r>
              <a:rPr lang="en-US" sz="2200" dirty="0">
                <a:solidFill>
                  <a:srgbClr val="003E72"/>
                </a:solidFill>
              </a:rPr>
              <a:t>Tissue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7261125" y="1268760"/>
            <a:ext cx="17602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algn="ctr"/>
            <a:r>
              <a:rPr lang="en-US" sz="2200" i="1" dirty="0" smtClean="0">
                <a:solidFill>
                  <a:srgbClr val="003E72"/>
                </a:solidFill>
              </a:rPr>
              <a:t>Intra-sample</a:t>
            </a:r>
            <a:endParaRPr lang="en-US" sz="2200" i="1" dirty="0">
              <a:solidFill>
                <a:srgbClr val="003E72"/>
              </a:solidFill>
            </a:endParaRPr>
          </a:p>
          <a:p>
            <a:pPr algn="ctr"/>
            <a:r>
              <a:rPr lang="en-US" sz="2200" dirty="0">
                <a:solidFill>
                  <a:srgbClr val="003E72"/>
                </a:solidFill>
              </a:rPr>
              <a:t>Genetic</a:t>
            </a:r>
          </a:p>
        </p:txBody>
      </p:sp>
      <p:sp>
        <p:nvSpPr>
          <p:cNvPr id="60" name="Rectangle 11"/>
          <p:cNvSpPr>
            <a:spLocks noChangeArrowheads="1"/>
          </p:cNvSpPr>
          <p:nvPr/>
        </p:nvSpPr>
        <p:spPr bwMode="auto">
          <a:xfrm>
            <a:off x="5861" y="2716559"/>
            <a:ext cx="828062" cy="861774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5000" dirty="0">
                <a:solidFill>
                  <a:srgbClr val="003E72"/>
                </a:solidFill>
                <a:sym typeface="Webdings" charset="0"/>
              </a:rPr>
              <a:t></a:t>
            </a:r>
            <a:endParaRPr lang="en-US" sz="5000" dirty="0">
              <a:solidFill>
                <a:srgbClr val="003E72"/>
              </a:solidFill>
            </a:endParaRPr>
          </a:p>
        </p:txBody>
      </p:sp>
      <p:sp>
        <p:nvSpPr>
          <p:cNvPr id="62" name="Rectangle 11"/>
          <p:cNvSpPr>
            <a:spLocks noChangeArrowheads="1"/>
          </p:cNvSpPr>
          <p:nvPr/>
        </p:nvSpPr>
        <p:spPr bwMode="auto">
          <a:xfrm>
            <a:off x="242415" y="2716559"/>
            <a:ext cx="828062" cy="861774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5000" dirty="0">
                <a:solidFill>
                  <a:srgbClr val="003E72"/>
                </a:solidFill>
                <a:sym typeface="Webdings" charset="0"/>
              </a:rPr>
              <a:t></a:t>
            </a:r>
            <a:endParaRPr lang="en-US" sz="5000" dirty="0">
              <a:solidFill>
                <a:srgbClr val="003E72"/>
              </a:solidFill>
            </a:endParaRPr>
          </a:p>
        </p:txBody>
      </p:sp>
      <p:sp>
        <p:nvSpPr>
          <p:cNvPr id="63" name="Rectangle 11"/>
          <p:cNvSpPr>
            <a:spLocks noChangeArrowheads="1"/>
          </p:cNvSpPr>
          <p:nvPr/>
        </p:nvSpPr>
        <p:spPr bwMode="auto">
          <a:xfrm>
            <a:off x="477499" y="2716559"/>
            <a:ext cx="828062" cy="861774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5000" dirty="0">
                <a:solidFill>
                  <a:srgbClr val="003E72"/>
                </a:solidFill>
                <a:sym typeface="Webdings" charset="0"/>
              </a:rPr>
              <a:t></a:t>
            </a:r>
            <a:endParaRPr lang="en-US" sz="5000" dirty="0">
              <a:solidFill>
                <a:srgbClr val="003E72"/>
              </a:solidFill>
            </a:endParaRPr>
          </a:p>
        </p:txBody>
      </p:sp>
      <p:sp>
        <p:nvSpPr>
          <p:cNvPr id="64" name="Rectangle 11"/>
          <p:cNvSpPr>
            <a:spLocks noChangeArrowheads="1"/>
          </p:cNvSpPr>
          <p:nvPr/>
        </p:nvSpPr>
        <p:spPr bwMode="auto">
          <a:xfrm>
            <a:off x="712584" y="2716559"/>
            <a:ext cx="828062" cy="861774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5000" dirty="0">
                <a:solidFill>
                  <a:srgbClr val="003E72"/>
                </a:solidFill>
                <a:sym typeface="Webdings" charset="0"/>
              </a:rPr>
              <a:t></a:t>
            </a:r>
            <a:endParaRPr lang="en-US" sz="5000" dirty="0">
              <a:solidFill>
                <a:srgbClr val="003E72"/>
              </a:solidFill>
            </a:endParaRPr>
          </a:p>
        </p:txBody>
      </p:sp>
      <p:sp>
        <p:nvSpPr>
          <p:cNvPr id="65" name="Rectangle 11"/>
          <p:cNvSpPr>
            <a:spLocks noChangeArrowheads="1"/>
          </p:cNvSpPr>
          <p:nvPr/>
        </p:nvSpPr>
        <p:spPr bwMode="auto">
          <a:xfrm>
            <a:off x="949138" y="2716559"/>
            <a:ext cx="828062" cy="861774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5000" dirty="0">
                <a:solidFill>
                  <a:srgbClr val="003E72"/>
                </a:solidFill>
                <a:sym typeface="Webdings" charset="0"/>
              </a:rPr>
              <a:t></a:t>
            </a:r>
            <a:endParaRPr lang="en-US" sz="5000" dirty="0">
              <a:solidFill>
                <a:srgbClr val="003E72"/>
              </a:solidFill>
            </a:endParaRPr>
          </a:p>
        </p:txBody>
      </p:sp>
      <p:sp>
        <p:nvSpPr>
          <p:cNvPr id="66" name="Rectangle 11"/>
          <p:cNvSpPr>
            <a:spLocks noChangeArrowheads="1"/>
          </p:cNvSpPr>
          <p:nvPr/>
        </p:nvSpPr>
        <p:spPr bwMode="auto">
          <a:xfrm>
            <a:off x="1184223" y="2716559"/>
            <a:ext cx="828062" cy="861774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5000" dirty="0">
                <a:solidFill>
                  <a:srgbClr val="003E72"/>
                </a:solidFill>
                <a:sym typeface="Webdings" charset="0"/>
              </a:rPr>
              <a:t></a:t>
            </a:r>
            <a:endParaRPr lang="en-US" sz="5000" dirty="0">
              <a:solidFill>
                <a:srgbClr val="003E72"/>
              </a:solidFill>
            </a:endParaRPr>
          </a:p>
        </p:txBody>
      </p:sp>
      <p:sp>
        <p:nvSpPr>
          <p:cNvPr id="67" name="Rectangle 11"/>
          <p:cNvSpPr>
            <a:spLocks noChangeArrowheads="1"/>
          </p:cNvSpPr>
          <p:nvPr/>
        </p:nvSpPr>
        <p:spPr bwMode="auto">
          <a:xfrm>
            <a:off x="1419308" y="2716559"/>
            <a:ext cx="828062" cy="861774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5000" dirty="0">
                <a:solidFill>
                  <a:srgbClr val="003E72"/>
                </a:solidFill>
                <a:sym typeface="Webdings" charset="0"/>
              </a:rPr>
              <a:t></a:t>
            </a:r>
            <a:endParaRPr lang="en-US" sz="5000" dirty="0">
              <a:solidFill>
                <a:srgbClr val="003E72"/>
              </a:solidFill>
            </a:endParaRPr>
          </a:p>
        </p:txBody>
      </p:sp>
      <p:sp>
        <p:nvSpPr>
          <p:cNvPr id="68" name="Rectangle 11"/>
          <p:cNvSpPr>
            <a:spLocks noChangeArrowheads="1"/>
          </p:cNvSpPr>
          <p:nvPr/>
        </p:nvSpPr>
        <p:spPr bwMode="auto">
          <a:xfrm>
            <a:off x="123403" y="2276822"/>
            <a:ext cx="828062" cy="861774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5000" dirty="0">
                <a:solidFill>
                  <a:srgbClr val="003E72"/>
                </a:solidFill>
                <a:sym typeface="Webdings" charset="0"/>
              </a:rPr>
              <a:t></a:t>
            </a:r>
            <a:endParaRPr lang="en-US" sz="5000" dirty="0">
              <a:solidFill>
                <a:srgbClr val="003E72"/>
              </a:solidFill>
            </a:endParaRPr>
          </a:p>
        </p:txBody>
      </p:sp>
      <p:sp>
        <p:nvSpPr>
          <p:cNvPr id="69" name="Rectangle 11"/>
          <p:cNvSpPr>
            <a:spLocks noChangeArrowheads="1"/>
          </p:cNvSpPr>
          <p:nvPr/>
        </p:nvSpPr>
        <p:spPr bwMode="auto">
          <a:xfrm>
            <a:off x="359958" y="2276822"/>
            <a:ext cx="828062" cy="861774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5000" dirty="0">
                <a:solidFill>
                  <a:srgbClr val="003E72"/>
                </a:solidFill>
                <a:sym typeface="Webdings" charset="0"/>
              </a:rPr>
              <a:t></a:t>
            </a:r>
            <a:endParaRPr lang="en-US" sz="5000" dirty="0">
              <a:solidFill>
                <a:srgbClr val="003E72"/>
              </a:solidFill>
            </a:endParaRPr>
          </a:p>
        </p:txBody>
      </p:sp>
      <p:sp>
        <p:nvSpPr>
          <p:cNvPr id="70" name="Rectangle 11"/>
          <p:cNvSpPr>
            <a:spLocks noChangeArrowheads="1"/>
          </p:cNvSpPr>
          <p:nvPr/>
        </p:nvSpPr>
        <p:spPr bwMode="auto">
          <a:xfrm>
            <a:off x="595042" y="2276822"/>
            <a:ext cx="828062" cy="861774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5000" dirty="0">
                <a:solidFill>
                  <a:srgbClr val="003E72"/>
                </a:solidFill>
                <a:sym typeface="Webdings" charset="0"/>
              </a:rPr>
              <a:t></a:t>
            </a:r>
            <a:endParaRPr lang="en-US" sz="5000" dirty="0">
              <a:solidFill>
                <a:srgbClr val="003E72"/>
              </a:solidFill>
            </a:endParaRPr>
          </a:p>
        </p:txBody>
      </p:sp>
      <p:sp>
        <p:nvSpPr>
          <p:cNvPr id="71" name="Rectangle 11"/>
          <p:cNvSpPr>
            <a:spLocks noChangeArrowheads="1"/>
          </p:cNvSpPr>
          <p:nvPr/>
        </p:nvSpPr>
        <p:spPr bwMode="auto">
          <a:xfrm>
            <a:off x="831596" y="2276822"/>
            <a:ext cx="828062" cy="861774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5000" dirty="0" smtClean="0">
                <a:solidFill>
                  <a:srgbClr val="003E72"/>
                </a:solidFill>
                <a:sym typeface="Webdings" charset="0"/>
              </a:rPr>
              <a:t></a:t>
            </a:r>
            <a:endParaRPr lang="en-US" sz="5000" dirty="0">
              <a:solidFill>
                <a:srgbClr val="003E72"/>
              </a:solidFill>
            </a:endParaRPr>
          </a:p>
        </p:txBody>
      </p:sp>
      <p:sp>
        <p:nvSpPr>
          <p:cNvPr id="72" name="Rectangle 11"/>
          <p:cNvSpPr>
            <a:spLocks noChangeArrowheads="1"/>
          </p:cNvSpPr>
          <p:nvPr/>
        </p:nvSpPr>
        <p:spPr bwMode="auto">
          <a:xfrm>
            <a:off x="1066680" y="2276822"/>
            <a:ext cx="828062" cy="861774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5000" dirty="0">
                <a:solidFill>
                  <a:srgbClr val="003E72"/>
                </a:solidFill>
                <a:sym typeface="Webdings" charset="0"/>
              </a:rPr>
              <a:t></a:t>
            </a:r>
            <a:endParaRPr lang="en-US" sz="5000" dirty="0">
              <a:solidFill>
                <a:srgbClr val="003E72"/>
              </a:solidFill>
            </a:endParaRPr>
          </a:p>
        </p:txBody>
      </p:sp>
      <p:sp>
        <p:nvSpPr>
          <p:cNvPr id="73" name="Rectangle 11"/>
          <p:cNvSpPr>
            <a:spLocks noChangeArrowheads="1"/>
          </p:cNvSpPr>
          <p:nvPr/>
        </p:nvSpPr>
        <p:spPr bwMode="auto">
          <a:xfrm>
            <a:off x="1301765" y="2276822"/>
            <a:ext cx="828062" cy="861774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5000" dirty="0">
                <a:solidFill>
                  <a:srgbClr val="003E72"/>
                </a:solidFill>
                <a:sym typeface="Webdings" charset="0"/>
              </a:rPr>
              <a:t></a:t>
            </a:r>
            <a:endParaRPr lang="en-US" sz="5000" dirty="0">
              <a:solidFill>
                <a:srgbClr val="003E72"/>
              </a:solidFill>
            </a:endParaRPr>
          </a:p>
        </p:txBody>
      </p:sp>
      <p:sp>
        <p:nvSpPr>
          <p:cNvPr id="75" name="Rectangle 11"/>
          <p:cNvSpPr>
            <a:spLocks noChangeArrowheads="1"/>
          </p:cNvSpPr>
          <p:nvPr/>
        </p:nvSpPr>
        <p:spPr bwMode="auto">
          <a:xfrm>
            <a:off x="123403" y="3210272"/>
            <a:ext cx="828062" cy="861774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5000" dirty="0">
                <a:solidFill>
                  <a:srgbClr val="003E72"/>
                </a:solidFill>
                <a:sym typeface="Webdings" charset="0"/>
              </a:rPr>
              <a:t></a:t>
            </a:r>
            <a:endParaRPr lang="en-US" sz="5000" dirty="0">
              <a:solidFill>
                <a:srgbClr val="003E72"/>
              </a:solidFill>
            </a:endParaRPr>
          </a:p>
        </p:txBody>
      </p:sp>
      <p:sp>
        <p:nvSpPr>
          <p:cNvPr id="76" name="Rectangle 11"/>
          <p:cNvSpPr>
            <a:spLocks noChangeArrowheads="1"/>
          </p:cNvSpPr>
          <p:nvPr/>
        </p:nvSpPr>
        <p:spPr bwMode="auto">
          <a:xfrm>
            <a:off x="359958" y="3210272"/>
            <a:ext cx="828062" cy="861774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5000" dirty="0">
                <a:solidFill>
                  <a:srgbClr val="003E72"/>
                </a:solidFill>
                <a:sym typeface="Webdings" charset="0"/>
              </a:rPr>
              <a:t></a:t>
            </a:r>
            <a:endParaRPr lang="en-US" sz="5000" dirty="0">
              <a:solidFill>
                <a:srgbClr val="003E72"/>
              </a:solidFill>
            </a:endParaRPr>
          </a:p>
        </p:txBody>
      </p:sp>
      <p:sp>
        <p:nvSpPr>
          <p:cNvPr id="77" name="Rectangle 11"/>
          <p:cNvSpPr>
            <a:spLocks noChangeArrowheads="1"/>
          </p:cNvSpPr>
          <p:nvPr/>
        </p:nvSpPr>
        <p:spPr bwMode="auto">
          <a:xfrm>
            <a:off x="595042" y="3210272"/>
            <a:ext cx="828062" cy="861774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5000" dirty="0">
                <a:solidFill>
                  <a:srgbClr val="003E72"/>
                </a:solidFill>
                <a:sym typeface="Webdings" charset="0"/>
              </a:rPr>
              <a:t></a:t>
            </a:r>
            <a:endParaRPr lang="en-US" sz="5000" dirty="0">
              <a:solidFill>
                <a:srgbClr val="003E72"/>
              </a:solidFill>
            </a:endParaRPr>
          </a:p>
        </p:txBody>
      </p:sp>
      <p:sp>
        <p:nvSpPr>
          <p:cNvPr id="78" name="Rectangle 11"/>
          <p:cNvSpPr>
            <a:spLocks noChangeArrowheads="1"/>
          </p:cNvSpPr>
          <p:nvPr/>
        </p:nvSpPr>
        <p:spPr bwMode="auto">
          <a:xfrm>
            <a:off x="831596" y="3210272"/>
            <a:ext cx="828062" cy="861774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5000" dirty="0">
                <a:solidFill>
                  <a:srgbClr val="003E72"/>
                </a:solidFill>
                <a:sym typeface="Webdings" charset="0"/>
              </a:rPr>
              <a:t></a:t>
            </a:r>
            <a:endParaRPr lang="en-US" sz="5000" dirty="0">
              <a:solidFill>
                <a:srgbClr val="003E72"/>
              </a:solidFill>
            </a:endParaRPr>
          </a:p>
        </p:txBody>
      </p:sp>
      <p:sp>
        <p:nvSpPr>
          <p:cNvPr id="79" name="Rectangle 11"/>
          <p:cNvSpPr>
            <a:spLocks noChangeArrowheads="1"/>
          </p:cNvSpPr>
          <p:nvPr/>
        </p:nvSpPr>
        <p:spPr bwMode="auto">
          <a:xfrm>
            <a:off x="1066680" y="3210272"/>
            <a:ext cx="828062" cy="861774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5000" dirty="0">
                <a:solidFill>
                  <a:srgbClr val="003E72"/>
                </a:solidFill>
                <a:sym typeface="Webdings" charset="0"/>
              </a:rPr>
              <a:t></a:t>
            </a:r>
            <a:endParaRPr lang="en-US" sz="5000" dirty="0">
              <a:solidFill>
                <a:srgbClr val="003E72"/>
              </a:solidFill>
            </a:endParaRPr>
          </a:p>
        </p:txBody>
      </p:sp>
      <p:sp>
        <p:nvSpPr>
          <p:cNvPr id="80" name="Rectangle 11"/>
          <p:cNvSpPr>
            <a:spLocks noChangeArrowheads="1"/>
          </p:cNvSpPr>
          <p:nvPr/>
        </p:nvSpPr>
        <p:spPr bwMode="auto">
          <a:xfrm>
            <a:off x="1301765" y="3210272"/>
            <a:ext cx="828062" cy="861774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5000" dirty="0">
                <a:solidFill>
                  <a:srgbClr val="003E72"/>
                </a:solidFill>
                <a:sym typeface="Webdings" charset="0"/>
              </a:rPr>
              <a:t></a:t>
            </a:r>
            <a:endParaRPr lang="en-US" sz="5000" dirty="0">
              <a:solidFill>
                <a:srgbClr val="003E72"/>
              </a:solidFill>
            </a:endParaRPr>
          </a:p>
        </p:txBody>
      </p:sp>
      <p:pic>
        <p:nvPicPr>
          <p:cNvPr id="86" name="Picture 84" descr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305" y="2269848"/>
            <a:ext cx="1799431" cy="1951264"/>
          </a:xfrm>
          <a:prstGeom prst="ellipse">
            <a:avLst/>
          </a:prstGeom>
          <a:ln>
            <a:noFill/>
          </a:ln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grpSp>
        <p:nvGrpSpPr>
          <p:cNvPr id="108" name="Group 107"/>
          <p:cNvGrpSpPr>
            <a:grpSpLocks/>
          </p:cNvGrpSpPr>
          <p:nvPr/>
        </p:nvGrpSpPr>
        <p:grpSpPr bwMode="auto">
          <a:xfrm>
            <a:off x="4983780" y="2348260"/>
            <a:ext cx="1598576" cy="1800225"/>
            <a:chOff x="5313040" y="2708920"/>
            <a:chExt cx="1728192" cy="1800200"/>
          </a:xfrm>
        </p:grpSpPr>
        <p:sp>
          <p:nvSpPr>
            <p:cNvPr id="93" name="Oval 92"/>
            <p:cNvSpPr/>
            <p:nvPr/>
          </p:nvSpPr>
          <p:spPr bwMode="auto">
            <a:xfrm>
              <a:off x="5313040" y="3788405"/>
              <a:ext cx="216024" cy="215897"/>
            </a:xfrm>
            <a:prstGeom prst="ellipse">
              <a:avLst/>
            </a:prstGeom>
            <a:solidFill>
              <a:srgbClr val="2BB91D"/>
            </a:solidFill>
            <a:ln w="9525" cap="flat" cmpd="sng" algn="ctr">
              <a:solidFill>
                <a:schemeClr val="accent3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sz="22500">
                <a:solidFill>
                  <a:srgbClr val="353535"/>
                </a:solidFill>
              </a:endParaRPr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5600543" y="3645532"/>
              <a:ext cx="216024" cy="215897"/>
            </a:xfrm>
            <a:prstGeom prst="ellipse">
              <a:avLst/>
            </a:prstGeom>
            <a:solidFill>
              <a:srgbClr val="2BB91D"/>
            </a:solidFill>
            <a:ln w="9525" cap="flat" cmpd="sng" algn="ctr">
              <a:solidFill>
                <a:schemeClr val="accent3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sz="22500">
                <a:solidFill>
                  <a:srgbClr val="353535"/>
                </a:solidFill>
              </a:endParaRPr>
            </a:p>
          </p:txBody>
        </p:sp>
        <p:sp>
          <p:nvSpPr>
            <p:cNvPr id="95" name="Oval 94"/>
            <p:cNvSpPr/>
            <p:nvPr/>
          </p:nvSpPr>
          <p:spPr bwMode="auto">
            <a:xfrm>
              <a:off x="5673610" y="4077326"/>
              <a:ext cx="216024" cy="215897"/>
            </a:xfrm>
            <a:prstGeom prst="ellipse">
              <a:avLst/>
            </a:prstGeom>
            <a:solidFill>
              <a:srgbClr val="2BB91D"/>
            </a:solidFill>
            <a:ln w="9525" cap="flat" cmpd="sng" algn="ctr">
              <a:solidFill>
                <a:schemeClr val="accent3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sz="22500">
                <a:solidFill>
                  <a:srgbClr val="353535"/>
                </a:solidFill>
              </a:endParaRPr>
            </a:p>
          </p:txBody>
        </p:sp>
        <p:sp>
          <p:nvSpPr>
            <p:cNvPr id="96" name="Oval 95"/>
            <p:cNvSpPr/>
            <p:nvPr/>
          </p:nvSpPr>
          <p:spPr bwMode="auto">
            <a:xfrm>
              <a:off x="5889634" y="3788405"/>
              <a:ext cx="216024" cy="215897"/>
            </a:xfrm>
            <a:prstGeom prst="ellipse">
              <a:avLst/>
            </a:prstGeom>
            <a:solidFill>
              <a:srgbClr val="2BB91D"/>
            </a:solidFill>
            <a:ln w="9525" cap="flat" cmpd="sng" algn="ctr">
              <a:solidFill>
                <a:schemeClr val="accent3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sz="22500">
                <a:solidFill>
                  <a:srgbClr val="353535"/>
                </a:solidFill>
              </a:endParaRPr>
            </a:p>
          </p:txBody>
        </p:sp>
        <p:sp>
          <p:nvSpPr>
            <p:cNvPr id="97" name="Oval 96"/>
            <p:cNvSpPr/>
            <p:nvPr/>
          </p:nvSpPr>
          <p:spPr bwMode="auto">
            <a:xfrm>
              <a:off x="6177136" y="4004302"/>
              <a:ext cx="216024" cy="217485"/>
            </a:xfrm>
            <a:prstGeom prst="ellipse">
              <a:avLst/>
            </a:prstGeom>
            <a:solidFill>
              <a:srgbClr val="2BB91D"/>
            </a:solidFill>
            <a:ln w="9525" cap="flat" cmpd="sng" algn="ctr">
              <a:solidFill>
                <a:schemeClr val="accent3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sz="22500">
                <a:solidFill>
                  <a:srgbClr val="353535"/>
                </a:solidFill>
              </a:endParaRPr>
            </a:p>
          </p:txBody>
        </p:sp>
        <p:sp>
          <p:nvSpPr>
            <p:cNvPr id="98" name="Oval 97"/>
            <p:cNvSpPr/>
            <p:nvPr/>
          </p:nvSpPr>
          <p:spPr bwMode="auto">
            <a:xfrm>
              <a:off x="6321682" y="4293223"/>
              <a:ext cx="216024" cy="215897"/>
            </a:xfrm>
            <a:prstGeom prst="ellipse">
              <a:avLst/>
            </a:prstGeom>
            <a:solidFill>
              <a:srgbClr val="2BB91D"/>
            </a:solidFill>
            <a:ln w="9525" cap="flat" cmpd="sng" algn="ctr">
              <a:solidFill>
                <a:schemeClr val="accent3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sz="22500">
                <a:solidFill>
                  <a:srgbClr val="353535"/>
                </a:solidFill>
              </a:endParaRPr>
            </a:p>
          </p:txBody>
        </p:sp>
        <p:sp>
          <p:nvSpPr>
            <p:cNvPr id="99" name="Oval 98"/>
            <p:cNvSpPr/>
            <p:nvPr/>
          </p:nvSpPr>
          <p:spPr bwMode="auto">
            <a:xfrm>
              <a:off x="5816567" y="2996254"/>
              <a:ext cx="216024" cy="217484"/>
            </a:xfrm>
            <a:prstGeom prst="ellipse">
              <a:avLst/>
            </a:prstGeom>
            <a:solidFill>
              <a:srgbClr val="CE2057"/>
            </a:solidFill>
            <a:ln w="9525" cap="flat" cmpd="sng" algn="ctr">
              <a:solidFill>
                <a:schemeClr val="accent3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sz="22500">
                <a:solidFill>
                  <a:srgbClr val="353535"/>
                </a:solidFill>
              </a:endParaRPr>
            </a:p>
          </p:txBody>
        </p:sp>
        <p:sp>
          <p:nvSpPr>
            <p:cNvPr id="101" name="Oval 100"/>
            <p:cNvSpPr/>
            <p:nvPr/>
          </p:nvSpPr>
          <p:spPr bwMode="auto">
            <a:xfrm>
              <a:off x="6177136" y="2996254"/>
              <a:ext cx="216024" cy="217484"/>
            </a:xfrm>
            <a:prstGeom prst="ellipse">
              <a:avLst/>
            </a:prstGeom>
            <a:solidFill>
              <a:srgbClr val="CE2057"/>
            </a:solidFill>
            <a:ln w="9525" cap="flat" cmpd="sng" algn="ctr">
              <a:solidFill>
                <a:schemeClr val="accent3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sz="22500">
                <a:solidFill>
                  <a:srgbClr val="353535"/>
                </a:solidFill>
              </a:endParaRPr>
            </a:p>
          </p:txBody>
        </p:sp>
        <p:sp>
          <p:nvSpPr>
            <p:cNvPr id="102" name="Oval 101"/>
            <p:cNvSpPr/>
            <p:nvPr/>
          </p:nvSpPr>
          <p:spPr bwMode="auto">
            <a:xfrm>
              <a:off x="6248615" y="3285175"/>
              <a:ext cx="216024" cy="215897"/>
            </a:xfrm>
            <a:prstGeom prst="ellipse">
              <a:avLst/>
            </a:prstGeom>
            <a:solidFill>
              <a:srgbClr val="CE2057"/>
            </a:solidFill>
            <a:ln w="9525" cap="flat" cmpd="sng" algn="ctr">
              <a:solidFill>
                <a:schemeClr val="accent3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sz="22500">
                <a:solidFill>
                  <a:srgbClr val="353535"/>
                </a:solidFill>
              </a:endParaRPr>
            </a:p>
          </p:txBody>
        </p:sp>
        <p:sp>
          <p:nvSpPr>
            <p:cNvPr id="103" name="Oval 102"/>
            <p:cNvSpPr/>
            <p:nvPr/>
          </p:nvSpPr>
          <p:spPr bwMode="auto">
            <a:xfrm>
              <a:off x="6393160" y="3788405"/>
              <a:ext cx="216024" cy="215897"/>
            </a:xfrm>
            <a:prstGeom prst="ellipse">
              <a:avLst/>
            </a:prstGeom>
            <a:solidFill>
              <a:srgbClr val="CE2057"/>
            </a:solidFill>
            <a:ln w="9525" cap="flat" cmpd="sng" algn="ctr">
              <a:solidFill>
                <a:schemeClr val="accent3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sz="22500">
                <a:solidFill>
                  <a:srgbClr val="353535"/>
                </a:solidFill>
              </a:endParaRPr>
            </a:p>
          </p:txBody>
        </p:sp>
        <p:sp>
          <p:nvSpPr>
            <p:cNvPr id="104" name="Oval 103"/>
            <p:cNvSpPr/>
            <p:nvPr/>
          </p:nvSpPr>
          <p:spPr bwMode="auto">
            <a:xfrm>
              <a:off x="6537706" y="3356611"/>
              <a:ext cx="216024" cy="215897"/>
            </a:xfrm>
            <a:prstGeom prst="ellipse">
              <a:avLst/>
            </a:prstGeom>
            <a:solidFill>
              <a:srgbClr val="CE2057"/>
            </a:solidFill>
            <a:ln w="9525" cap="flat" cmpd="sng" algn="ctr">
              <a:solidFill>
                <a:schemeClr val="accent3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sz="22500">
                <a:solidFill>
                  <a:srgbClr val="353535"/>
                </a:solidFill>
              </a:endParaRPr>
            </a:p>
          </p:txBody>
        </p:sp>
        <p:sp>
          <p:nvSpPr>
            <p:cNvPr id="105" name="Oval 104"/>
            <p:cNvSpPr/>
            <p:nvPr/>
          </p:nvSpPr>
          <p:spPr bwMode="auto">
            <a:xfrm>
              <a:off x="6825208" y="3716969"/>
              <a:ext cx="216024" cy="215897"/>
            </a:xfrm>
            <a:prstGeom prst="ellipse">
              <a:avLst/>
            </a:prstGeom>
            <a:solidFill>
              <a:srgbClr val="CE2057"/>
            </a:solidFill>
            <a:ln w="9525" cap="flat" cmpd="sng" algn="ctr">
              <a:solidFill>
                <a:schemeClr val="accent3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sz="22500">
                <a:solidFill>
                  <a:srgbClr val="353535"/>
                </a:solidFill>
              </a:endParaRPr>
            </a:p>
          </p:txBody>
        </p:sp>
        <p:sp>
          <p:nvSpPr>
            <p:cNvPr id="106" name="Oval 105"/>
            <p:cNvSpPr/>
            <p:nvPr/>
          </p:nvSpPr>
          <p:spPr bwMode="auto">
            <a:xfrm>
              <a:off x="6393160" y="2708920"/>
              <a:ext cx="216024" cy="215897"/>
            </a:xfrm>
            <a:prstGeom prst="ellipse">
              <a:avLst/>
            </a:prstGeom>
            <a:solidFill>
              <a:srgbClr val="CE2057"/>
            </a:solidFill>
            <a:ln w="9525" cap="flat" cmpd="sng" algn="ctr">
              <a:solidFill>
                <a:schemeClr val="accent3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sz="22500">
                <a:solidFill>
                  <a:srgbClr val="353535"/>
                </a:solidFill>
              </a:endParaRPr>
            </a:p>
          </p:txBody>
        </p:sp>
        <p:sp>
          <p:nvSpPr>
            <p:cNvPr id="107" name="Oval 106"/>
            <p:cNvSpPr/>
            <p:nvPr/>
          </p:nvSpPr>
          <p:spPr bwMode="auto">
            <a:xfrm>
              <a:off x="6464639" y="2924817"/>
              <a:ext cx="216024" cy="215897"/>
            </a:xfrm>
            <a:prstGeom prst="ellipse">
              <a:avLst/>
            </a:prstGeom>
            <a:solidFill>
              <a:srgbClr val="26A6DF"/>
            </a:solidFill>
            <a:ln w="9525" cap="flat" cmpd="sng" algn="ctr">
              <a:solidFill>
                <a:schemeClr val="accent3">
                  <a:lumMod val="8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 sz="22500">
                <a:solidFill>
                  <a:srgbClr val="353535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56446" y="4653136"/>
            <a:ext cx="48930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Single nucleotide variants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Genomic rearrangements / CN changes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Polyploidies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err="1" smtClean="0"/>
              <a:t>Chromothripsis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507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ITH enables resistance development</a:t>
            </a:r>
            <a:endParaRPr lang="en-GB" dirty="0"/>
          </a:p>
        </p:txBody>
      </p:sp>
      <p:pic>
        <p:nvPicPr>
          <p:cNvPr id="3" name="Picture 45" descr="D:\Leena\Slides\nrc\nrc2013-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31" y="1131202"/>
            <a:ext cx="3382513" cy="330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7"/>
          <p:cNvSpPr txBox="1">
            <a:spLocks noChangeArrowheads="1"/>
          </p:cNvSpPr>
          <p:nvPr/>
        </p:nvSpPr>
        <p:spPr bwMode="auto">
          <a:xfrm>
            <a:off x="467544" y="6673334"/>
            <a:ext cx="78486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14338"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828675"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244600"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658938"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1200" dirty="0" smtClean="0">
                <a:solidFill>
                  <a:schemeClr val="bg1"/>
                </a:solidFill>
              </a:rPr>
              <a:t>Merlo </a:t>
            </a:r>
            <a:r>
              <a:rPr lang="en-GB" sz="1200" i="1" dirty="0" smtClean="0">
                <a:solidFill>
                  <a:schemeClr val="bg1"/>
                </a:solidFill>
              </a:rPr>
              <a:t>et al.</a:t>
            </a:r>
            <a:r>
              <a:rPr lang="en-GB" sz="1200" dirty="0" smtClean="0">
                <a:solidFill>
                  <a:schemeClr val="bg1"/>
                </a:solidFill>
              </a:rPr>
              <a:t> </a:t>
            </a:r>
            <a:r>
              <a:rPr lang="en-GB" sz="1200" i="1" dirty="0" smtClean="0">
                <a:solidFill>
                  <a:schemeClr val="bg1"/>
                </a:solidFill>
              </a:rPr>
              <a:t>Nature Reviews Cancer</a:t>
            </a:r>
            <a:r>
              <a:rPr lang="en-GB" sz="1200" dirty="0" smtClean="0">
                <a:solidFill>
                  <a:schemeClr val="bg1"/>
                </a:solidFill>
              </a:rPr>
              <a:t> ; published online 16 November 2006</a:t>
            </a:r>
          </a:p>
        </p:txBody>
      </p:sp>
      <p:pic>
        <p:nvPicPr>
          <p:cNvPr id="5" name="Picture 4" descr="D:\Leena\Slides\nrc\nrc2013-f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t="-1" r="50028" b="10182"/>
          <a:stretch/>
        </p:blipFill>
        <p:spPr bwMode="auto">
          <a:xfrm>
            <a:off x="4932040" y="1100906"/>
            <a:ext cx="3180092" cy="355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4869160"/>
            <a:ext cx="6120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Main goals: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Reconstruct evolutionary history of cancer in the patient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Quantify ITH and tumour adaptability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Evaluate potential application for routine diagnostics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926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CN profiling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27584" y="1179797"/>
            <a:ext cx="7148584" cy="3341142"/>
            <a:chOff x="231728" y="1124744"/>
            <a:chExt cx="8516736" cy="3980596"/>
          </a:xfrm>
        </p:grpSpPr>
        <p:pic>
          <p:nvPicPr>
            <p:cNvPr id="7175" name="Picture 7" descr="C:\Users\rfs\Documents\Talks_and_Lectures\Talk_Vancouver_Sep2011\figures\cnv_combined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0247" y="1124744"/>
              <a:ext cx="5228217" cy="39805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6" name="Picture 8" descr="C:\Users\rfs\Documents\Talks_and_Lectures\Talk_Vancouver_Sep2011\figures\ovarian_bowel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728" y="1221533"/>
              <a:ext cx="2959091" cy="3883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" name="Straight Arrow Connector 2"/>
            <p:cNvCxnSpPr/>
            <p:nvPr/>
          </p:nvCxnSpPr>
          <p:spPr>
            <a:xfrm flipV="1">
              <a:off x="1437047" y="2460588"/>
              <a:ext cx="1741017" cy="840228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1437047" y="2728437"/>
              <a:ext cx="1821342" cy="1375928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1570972" y="2880701"/>
              <a:ext cx="1874941" cy="1625435"/>
            </a:xfrm>
            <a:prstGeom prst="straightConnector1">
              <a:avLst/>
            </a:prstGeom>
            <a:ln w="12700">
              <a:solidFill>
                <a:schemeClr val="tx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485924" y="4869160"/>
            <a:ext cx="75086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Challenges: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Phasing of allele-specific CNs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Deal with horizontal dependencies and overlapping events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Find meaningful distance measure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Find a measure that quantifies ITH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99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MEDICC’s 3 steps of tree inference</a:t>
            </a:r>
            <a:endParaRPr lang="en-GB" i="1" dirty="0"/>
          </a:p>
        </p:txBody>
      </p:sp>
      <p:pic>
        <p:nvPicPr>
          <p:cNvPr id="7" name="Picture 3" descr="C:\Users\rfs\Documents\Talks_and_Lectures\Talk_EBI_Groupmeeting_Aug2012\go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568952" cy="401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08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Minimum Event Distance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3275856" y="4889873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Minimum Event Distance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30074" y="4809926"/>
            <a:ext cx="23903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The distance is the </a:t>
            </a:r>
          </a:p>
          <a:p>
            <a:r>
              <a:rPr lang="en-CA" dirty="0" smtClean="0"/>
              <a:t>shortest path over all </a:t>
            </a:r>
          </a:p>
          <a:p>
            <a:r>
              <a:rPr lang="en-CA" dirty="0" smtClean="0"/>
              <a:t>possible ancestors</a:t>
            </a:r>
            <a:endParaRPr lang="en-CA" dirty="0"/>
          </a:p>
        </p:txBody>
      </p:sp>
      <p:sp>
        <p:nvSpPr>
          <p:cNvPr id="8" name="TextBox 7"/>
          <p:cNvSpPr txBox="1"/>
          <p:nvPr/>
        </p:nvSpPr>
        <p:spPr>
          <a:xfrm>
            <a:off x="198562" y="480399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Cascading events and </a:t>
            </a:r>
          </a:p>
          <a:p>
            <a:r>
              <a:rPr lang="en-CA" dirty="0" smtClean="0"/>
              <a:t>horizontal dependencies</a:t>
            </a:r>
            <a:endParaRPr lang="en-CA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6" y="1284143"/>
            <a:ext cx="8856132" cy="315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00192" y="2996952"/>
            <a:ext cx="100811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0352" y="3050372"/>
            <a:ext cx="1008112" cy="162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6300192" y="3427142"/>
            <a:ext cx="1008112" cy="162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650789" y="3441447"/>
            <a:ext cx="1008112" cy="162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35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Allele-specific CN assignment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4149080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Possible phasing choices are modelled as CFG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Every parse tree realises one possible phasing scenario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Evolutionary shortest distance gives us the optimal phasing</a:t>
            </a:r>
          </a:p>
        </p:txBody>
      </p:sp>
      <p:pic>
        <p:nvPicPr>
          <p:cNvPr id="6146" name="Picture 2" descr="C:\Users\rfs\Documents\Talks_and_Lectures\Talk_EBI_Groupmeeting_Aug2012\scf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03268"/>
            <a:ext cx="8784976" cy="255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86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smtClean="0"/>
              <a:t>MEDICC’s 3 steps of tree inference</a:t>
            </a:r>
            <a:endParaRPr lang="en-GB" i="1" dirty="0"/>
          </a:p>
        </p:txBody>
      </p:sp>
      <p:pic>
        <p:nvPicPr>
          <p:cNvPr id="7" name="Picture 3" descr="C:\Users\rfs\Documents\Talks_and_Lectures\Talk_EBI_Groupmeeting_Aug2012\go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568952" cy="401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54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Quantifying ITH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67162"/>
            <a:ext cx="2429057" cy="215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5" descr="D:\Leena\Slides\nrc\nrc2013-f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951" y="1124744"/>
            <a:ext cx="3382513" cy="330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3347864" y="2636912"/>
            <a:ext cx="1368152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028446" y="2996952"/>
            <a:ext cx="219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k(</a:t>
            </a:r>
            <a:r>
              <a:rPr lang="en-GB" dirty="0" err="1" smtClean="0"/>
              <a:t>x,z</a:t>
            </a:r>
            <a:r>
              <a:rPr lang="en-GB" dirty="0" smtClean="0"/>
              <a:t>) = -</a:t>
            </a:r>
            <a:r>
              <a:rPr lang="en-GB" dirty="0" err="1" smtClean="0"/>
              <a:t>exp</a:t>
            </a:r>
            <a:r>
              <a:rPr lang="en-GB" dirty="0" smtClean="0"/>
              <a:t>(d(</a:t>
            </a:r>
            <a:r>
              <a:rPr lang="en-GB" dirty="0" err="1" smtClean="0"/>
              <a:t>x,z</a:t>
            </a:r>
            <a:r>
              <a:rPr lang="en-GB" dirty="0" smtClean="0"/>
              <a:t>))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46868" y="6597352"/>
            <a:ext cx="7325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Schwarz et al. 2011, Evolutionary distances in the twilight zone: a rational kernel approach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15616" y="4365104"/>
            <a:ext cx="4536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From distances to relative positions and angles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Allows computation of </a:t>
            </a:r>
            <a:r>
              <a:rPr lang="en-GB" dirty="0" err="1" smtClean="0"/>
              <a:t>centers</a:t>
            </a:r>
            <a:r>
              <a:rPr lang="en-GB" dirty="0" smtClean="0"/>
              <a:t> of mass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Allows measuring the distribution of genomes in the mutational landscape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335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|2.9|3.5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8|0.8|0.8"/>
</p:tagLst>
</file>

<file path=ppt/theme/theme1.xml><?xml version="1.0" encoding="utf-8"?>
<a:theme xmlns:a="http://schemas.openxmlformats.org/drawingml/2006/main" name="blank">
  <a:themeElements>
    <a:clrScheme name="blank 1">
      <a:dk1>
        <a:srgbClr val="003E72"/>
      </a:dk1>
      <a:lt1>
        <a:srgbClr val="FFFFFF"/>
      </a:lt1>
      <a:dk2>
        <a:srgbClr val="FFFFFF"/>
      </a:dk2>
      <a:lt2>
        <a:srgbClr val="00B3BE"/>
      </a:lt2>
      <a:accent1>
        <a:srgbClr val="0073CF"/>
      </a:accent1>
      <a:accent2>
        <a:srgbClr val="E37222"/>
      </a:accent2>
      <a:accent3>
        <a:srgbClr val="FFFFFF"/>
      </a:accent3>
      <a:accent4>
        <a:srgbClr val="003460"/>
      </a:accent4>
      <a:accent5>
        <a:srgbClr val="AABCE4"/>
      </a:accent5>
      <a:accent6>
        <a:srgbClr val="CE671E"/>
      </a:accent6>
      <a:hlink>
        <a:srgbClr val="58A618"/>
      </a:hlink>
      <a:folHlink>
        <a:srgbClr val="8E258D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3E72"/>
        </a:dk1>
        <a:lt1>
          <a:srgbClr val="FFFFFF"/>
        </a:lt1>
        <a:dk2>
          <a:srgbClr val="FFFFFF"/>
        </a:dk2>
        <a:lt2>
          <a:srgbClr val="00B3BE"/>
        </a:lt2>
        <a:accent1>
          <a:srgbClr val="0073CF"/>
        </a:accent1>
        <a:accent2>
          <a:srgbClr val="E37222"/>
        </a:accent2>
        <a:accent3>
          <a:srgbClr val="FFFFFF"/>
        </a:accent3>
        <a:accent4>
          <a:srgbClr val="003460"/>
        </a:accent4>
        <a:accent5>
          <a:srgbClr val="AABCE4"/>
        </a:accent5>
        <a:accent6>
          <a:srgbClr val="CE671E"/>
        </a:accent6>
        <a:hlink>
          <a:srgbClr val="58A618"/>
        </a:hlink>
        <a:folHlink>
          <a:srgbClr val="8E25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3E72"/>
        </a:dk1>
        <a:lt1>
          <a:srgbClr val="FFFFFF"/>
        </a:lt1>
        <a:dk2>
          <a:srgbClr val="FFFFFF"/>
        </a:dk2>
        <a:lt2>
          <a:srgbClr val="83AFB4"/>
        </a:lt2>
        <a:accent1>
          <a:srgbClr val="6AADE4"/>
        </a:accent1>
        <a:accent2>
          <a:srgbClr val="EFBD47"/>
        </a:accent2>
        <a:accent3>
          <a:srgbClr val="FFFFFF"/>
        </a:accent3>
        <a:accent4>
          <a:srgbClr val="003460"/>
        </a:accent4>
        <a:accent5>
          <a:srgbClr val="B9D3EF"/>
        </a:accent5>
        <a:accent6>
          <a:srgbClr val="D9AB3F"/>
        </a:accent6>
        <a:hlink>
          <a:srgbClr val="A8B400"/>
        </a:hlink>
        <a:folHlink>
          <a:srgbClr val="6A40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3E72"/>
        </a:dk1>
        <a:lt1>
          <a:srgbClr val="FFFFFF"/>
        </a:lt1>
        <a:dk2>
          <a:srgbClr val="FFFFFF"/>
        </a:dk2>
        <a:lt2>
          <a:srgbClr val="156570"/>
        </a:lt2>
        <a:accent1>
          <a:srgbClr val="003E72"/>
        </a:accent1>
        <a:accent2>
          <a:srgbClr val="C84E00"/>
        </a:accent2>
        <a:accent3>
          <a:srgbClr val="FFFFFF"/>
        </a:accent3>
        <a:accent4>
          <a:srgbClr val="003460"/>
        </a:accent4>
        <a:accent5>
          <a:srgbClr val="AAAFBC"/>
        </a:accent5>
        <a:accent6>
          <a:srgbClr val="B54600"/>
        </a:accent6>
        <a:hlink>
          <a:srgbClr val="435125"/>
        </a:hlink>
        <a:folHlink>
          <a:srgbClr val="412D5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11744</TotalTime>
  <Words>414</Words>
  <Application>Microsoft Office PowerPoint</Application>
  <PresentationFormat>On-screen Show (4:3)</PresentationFormat>
  <Paragraphs>122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blank</vt:lpstr>
      <vt:lpstr>MEDICC</vt:lpstr>
      <vt:lpstr>Intra-tumour heterogeneity</vt:lpstr>
      <vt:lpstr>ITH enables resistance development</vt:lpstr>
      <vt:lpstr>CN profiling</vt:lpstr>
      <vt:lpstr>MEDICC’s 3 steps of tree inference</vt:lpstr>
      <vt:lpstr>Minimum Event Distance</vt:lpstr>
      <vt:lpstr>Allele-specific CN assignment</vt:lpstr>
      <vt:lpstr>MEDICC’s 3 steps of tree inference</vt:lpstr>
      <vt:lpstr>Quantifying ITH</vt:lpstr>
      <vt:lpstr>Quantifying ITH</vt:lpstr>
      <vt:lpstr>Quantifying ITH</vt:lpstr>
      <vt:lpstr>Quantifying ITH</vt:lpstr>
      <vt:lpstr>ITH and clonal expansion determines survival</vt:lpstr>
      <vt:lpstr>Acknowledgements</vt:lpstr>
      <vt:lpstr>Ancestral reconstruction allows timing of events</vt:lpstr>
      <vt:lpstr>Simulation results</vt:lpstr>
    </vt:vector>
  </TitlesOfParts>
  <Company>..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..</dc:creator>
  <cp:lastModifiedBy>rfs</cp:lastModifiedBy>
  <cp:revision>100</cp:revision>
  <cp:lastPrinted>1601-01-01T00:00:00Z</cp:lastPrinted>
  <dcterms:created xsi:type="dcterms:W3CDTF">2008-03-27T10:29:55Z</dcterms:created>
  <dcterms:modified xsi:type="dcterms:W3CDTF">2013-05-28T10:35:46Z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