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9" r:id="rId6"/>
    <p:sldId id="273" r:id="rId7"/>
    <p:sldId id="279" r:id="rId8"/>
    <p:sldId id="284" r:id="rId9"/>
    <p:sldId id="264" r:id="rId10"/>
    <p:sldId id="265" r:id="rId11"/>
    <p:sldId id="283" r:id="rId12"/>
    <p:sldId id="267" r:id="rId13"/>
    <p:sldId id="275" r:id="rId14"/>
    <p:sldId id="281" r:id="rId15"/>
    <p:sldId id="271" r:id="rId16"/>
    <p:sldId id="263" r:id="rId17"/>
    <p:sldId id="272" r:id="rId18"/>
    <p:sldId id="258" r:id="rId19"/>
    <p:sldId id="259" r:id="rId20"/>
    <p:sldId id="280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768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1E23-BAA6-E341-A676-E46E51FE6CAE}" type="datetimeFigureOut">
              <a:rPr lang="en-US" smtClean="0"/>
              <a:t>28.05.13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DB09-B732-0348-A3B3-CCDC6DE7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and spread of diversity in early SIV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Shirreff</a:t>
            </a:r>
            <a:endParaRPr lang="en-US" dirty="0" smtClean="0"/>
          </a:p>
          <a:p>
            <a:r>
              <a:rPr lang="en-US" dirty="0" smtClean="0"/>
              <a:t>MCEB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9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substitution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80419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Fit substitution rate.</a:t>
            </a:r>
          </a:p>
          <a:p>
            <a:endParaRPr lang="en-US" sz="1800" dirty="0" smtClean="0"/>
          </a:p>
          <a:p>
            <a:r>
              <a:rPr lang="en-US" sz="1800" dirty="0" smtClean="0"/>
              <a:t>Ignore migration.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A lower substitution rate fits the </a:t>
            </a:r>
            <a:r>
              <a:rPr lang="en-US" sz="1800" i="1" dirty="0" smtClean="0"/>
              <a:t>tat</a:t>
            </a:r>
            <a:r>
              <a:rPr lang="en-US" sz="1800" dirty="0" smtClean="0"/>
              <a:t> data</a:t>
            </a:r>
          </a:p>
          <a:p>
            <a:pPr lvl="1"/>
            <a:r>
              <a:rPr lang="en-US" sz="1800" dirty="0" smtClean="0"/>
              <a:t>Greater level of escape.</a:t>
            </a:r>
          </a:p>
          <a:p>
            <a:pPr lvl="1"/>
            <a:r>
              <a:rPr lang="en-US" sz="1800" dirty="0" smtClean="0"/>
              <a:t>Diversity is purged.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 descr="AC_Shorah_mutation_likeliho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19" y="1060713"/>
            <a:ext cx="4928925" cy="49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2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rate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39665"/>
              </p:ext>
            </p:extLst>
          </p:nvPr>
        </p:nvGraphicFramePr>
        <p:xfrm>
          <a:off x="1165225" y="2482850"/>
          <a:ext cx="54832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1701800" imgH="393700" progId="Equation.3">
                  <p:embed/>
                </p:oleObj>
              </mc:Choice>
              <mc:Fallback>
                <p:oleObj name="Equation" r:id="rId3" imgW="1701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225" y="2482850"/>
                        <a:ext cx="5483225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6367265" y="3510699"/>
            <a:ext cx="281935" cy="80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5217" y="4331213"/>
            <a:ext cx="280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Migration rate matrix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21833" y="3361307"/>
            <a:ext cx="803047" cy="1083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7129" y="4444395"/>
            <a:ext cx="296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</a:t>
            </a:r>
            <a:r>
              <a:rPr lang="en-US" dirty="0" smtClean="0">
                <a:solidFill>
                  <a:srgbClr val="FF0000"/>
                </a:solidFill>
              </a:rPr>
              <a:t>in compartment </a:t>
            </a:r>
            <a:r>
              <a:rPr lang="en-US" i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/>
              <a:t> of nucleotide </a:t>
            </a:r>
            <a:r>
              <a:rPr lang="en-US" i="1" dirty="0" err="1" smtClean="0"/>
              <a:t>i</a:t>
            </a:r>
            <a:r>
              <a:rPr lang="en-US" i="1" dirty="0" smtClean="0"/>
              <a:t>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9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– migration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Migration between lymph nodes and gut tissue (major replicating compartments)</a:t>
            </a:r>
          </a:p>
          <a:p>
            <a:r>
              <a:rPr lang="en-US" sz="1800" dirty="0" smtClean="0"/>
              <a:t>Likelihood plots (light </a:t>
            </a:r>
            <a:r>
              <a:rPr lang="en-US" sz="1800" dirty="0" err="1" smtClean="0"/>
              <a:t>colours</a:t>
            </a:r>
            <a:r>
              <a:rPr lang="en-US" sz="1800" dirty="0" smtClean="0"/>
              <a:t> = higher likelihood)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 descr="BD_Shorah_gag_log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9" y="2142900"/>
            <a:ext cx="4572000" cy="4572000"/>
          </a:xfrm>
          <a:prstGeom prst="rect">
            <a:avLst/>
          </a:prstGeom>
        </p:spPr>
      </p:pic>
      <p:pic>
        <p:nvPicPr>
          <p:cNvPr id="5" name="Picture 4" descr="BD_Shorah_tat_log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13" y="2142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– all migration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Between all compartments.</a:t>
            </a:r>
          </a:p>
          <a:p>
            <a:r>
              <a:rPr lang="en-US" sz="1800" dirty="0" smtClean="0"/>
              <a:t>Values drawn by </a:t>
            </a:r>
            <a:r>
              <a:rPr lang="en-US" sz="1800" dirty="0" err="1" smtClean="0"/>
              <a:t>latin</a:t>
            </a:r>
            <a:r>
              <a:rPr lang="en-US" sz="1800" dirty="0" smtClean="0"/>
              <a:t> hypercube sampling.</a:t>
            </a:r>
          </a:p>
          <a:p>
            <a:r>
              <a:rPr lang="en-US" sz="1800" dirty="0" smtClean="0"/>
              <a:t>Maximum likelihood identified.</a:t>
            </a: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85153"/>
              </p:ext>
            </p:extLst>
          </p:nvPr>
        </p:nvGraphicFramePr>
        <p:xfrm>
          <a:off x="926981" y="3445015"/>
          <a:ext cx="3537400" cy="1868705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707480"/>
                <a:gridCol w="707480"/>
                <a:gridCol w="707480"/>
                <a:gridCol w="707480"/>
                <a:gridCol w="707480"/>
              </a:tblGrid>
              <a:tr h="37374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LN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PBMC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PL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RB</a:t>
                      </a:r>
                      <a:endParaRPr lang="en-US" sz="1800" b="0" i="0" u="none" strike="noStrike" dirty="0">
                        <a:solidFill>
                          <a:srgbClr val="00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LN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BFBFBF"/>
                          </a:solidFill>
                          <a:effectLst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PBMC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BFBFBF"/>
                          </a:solidFill>
                          <a:effectLst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PL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0.96</a:t>
                      </a:r>
                      <a:endParaRPr lang="en-US" sz="18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RB</a:t>
                      </a:r>
                      <a:endParaRPr lang="en-US" sz="1800" b="0" i="0" u="none" strike="noStrike" dirty="0">
                        <a:solidFill>
                          <a:srgbClr val="00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BFBFBF"/>
                          </a:solidFill>
                          <a:effectLst/>
                        </a:rPr>
                        <a:t>0.60</a:t>
                      </a:r>
                      <a:endParaRPr lang="en-US" sz="1800" b="0" i="0" u="none" strike="noStrike" dirty="0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6252" y="3046120"/>
            <a:ext cx="181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3460" y="4400288"/>
            <a:ext cx="8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321202" y="3091328"/>
            <a:ext cx="1231352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PBMC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973450" y="3093432"/>
            <a:ext cx="1235016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LN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73450" y="4986076"/>
            <a:ext cx="1235016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F00"/>
                </a:solidFill>
              </a:rPr>
              <a:t>RB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321202" y="4986076"/>
            <a:ext cx="1212222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469792" y="3885740"/>
            <a:ext cx="0" cy="104773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784618" y="3883636"/>
            <a:ext cx="0" cy="1102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969416" y="3860166"/>
            <a:ext cx="1299614" cy="1255198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074220" y="3659922"/>
            <a:ext cx="1246982" cy="137655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208466" y="3659922"/>
            <a:ext cx="1377668" cy="1310726"/>
          </a:xfrm>
          <a:prstGeom prst="straightConnector1">
            <a:avLst/>
          </a:prstGeom>
          <a:ln w="66675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260638" y="3860166"/>
            <a:ext cx="1269711" cy="1376552"/>
          </a:xfrm>
          <a:prstGeom prst="straightConnector1">
            <a:avLst/>
          </a:prstGeom>
          <a:ln w="730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56517" y="3896797"/>
            <a:ext cx="0" cy="104773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066279" y="3922912"/>
            <a:ext cx="0" cy="104773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6242752" y="5272179"/>
            <a:ext cx="1060564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208466" y="3564174"/>
            <a:ext cx="1060564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08466" y="3323027"/>
            <a:ext cx="1112736" cy="0"/>
          </a:xfrm>
          <a:prstGeom prst="straightConnector1">
            <a:avLst/>
          </a:prstGeom>
          <a:ln w="666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260638" y="5538986"/>
            <a:ext cx="1112736" cy="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6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Simple model for spatial structure in high throughput datasets.</a:t>
            </a:r>
          </a:p>
          <a:p>
            <a:pPr lvl="1"/>
            <a:r>
              <a:rPr lang="en-US" sz="1800" dirty="0" smtClean="0"/>
              <a:t>Control for direct selection.</a:t>
            </a:r>
          </a:p>
          <a:p>
            <a:endParaRPr lang="en-US" sz="1800" i="1" dirty="0"/>
          </a:p>
          <a:p>
            <a:r>
              <a:rPr lang="en-US" sz="1800" i="1" dirty="0" smtClean="0"/>
              <a:t>tat </a:t>
            </a:r>
            <a:r>
              <a:rPr lang="en-US" sz="1800" dirty="0" smtClean="0"/>
              <a:t>has low substitution rate.</a:t>
            </a:r>
          </a:p>
          <a:p>
            <a:pPr lvl="1"/>
            <a:r>
              <a:rPr lang="en-US" sz="1800" dirty="0" smtClean="0"/>
              <a:t>is under strong </a:t>
            </a:r>
            <a:r>
              <a:rPr lang="en-US" sz="1800" dirty="0"/>
              <a:t>selection (</a:t>
            </a:r>
            <a:r>
              <a:rPr lang="en-US" sz="1800" dirty="0" err="1"/>
              <a:t>Vanderford</a:t>
            </a:r>
            <a:r>
              <a:rPr lang="en-US" sz="1800" dirty="0"/>
              <a:t> et al. 2011</a:t>
            </a:r>
            <a:r>
              <a:rPr lang="en-US" sz="1800" dirty="0" smtClean="0"/>
              <a:t>).</a:t>
            </a:r>
          </a:p>
          <a:p>
            <a:pPr lvl="1"/>
            <a:r>
              <a:rPr lang="en-US" sz="1800" i="1" dirty="0"/>
              <a:t>g</a:t>
            </a:r>
            <a:r>
              <a:rPr lang="en-US" sz="1800" i="1" dirty="0" smtClean="0"/>
              <a:t>ag </a:t>
            </a:r>
            <a:r>
              <a:rPr lang="en-US" sz="1800" dirty="0" smtClean="0"/>
              <a:t>less so</a:t>
            </a:r>
          </a:p>
          <a:p>
            <a:endParaRPr lang="en-US" sz="1800" dirty="0" smtClean="0"/>
          </a:p>
          <a:p>
            <a:r>
              <a:rPr lang="en-US" sz="1800" dirty="0" smtClean="0"/>
              <a:t>More viral migration stronger from gut lymphocytes to lymph nodes than vice versa.</a:t>
            </a:r>
          </a:p>
          <a:p>
            <a:endParaRPr lang="en-US" sz="1800" dirty="0" smtClean="0"/>
          </a:p>
          <a:p>
            <a:r>
              <a:rPr lang="en-US" sz="1800" dirty="0" smtClean="0"/>
              <a:t>Strong migration to blood compartments from lymph tissue, not vice versa</a:t>
            </a:r>
          </a:p>
          <a:p>
            <a:endParaRPr lang="en-US" sz="1800" dirty="0"/>
          </a:p>
          <a:p>
            <a:r>
              <a:rPr lang="en-US" sz="1800" dirty="0" smtClean="0"/>
              <a:t>Future directions:</a:t>
            </a:r>
          </a:p>
          <a:p>
            <a:pPr lvl="1"/>
            <a:r>
              <a:rPr lang="en-US" sz="1800" dirty="0"/>
              <a:t>Consider linkage and </a:t>
            </a:r>
            <a:r>
              <a:rPr lang="en-US" sz="1800" dirty="0" smtClean="0"/>
              <a:t>recombination</a:t>
            </a:r>
            <a:endParaRPr lang="en-US" sz="1800" dirty="0"/>
          </a:p>
          <a:p>
            <a:pPr lvl="1"/>
            <a:r>
              <a:rPr lang="en-US" sz="1800" dirty="0" smtClean="0"/>
              <a:t>Stochastic framework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385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ETH Zürich</a:t>
            </a:r>
          </a:p>
          <a:p>
            <a:r>
              <a:rPr lang="en-US" sz="2400" dirty="0" smtClean="0"/>
              <a:t>Victor Garcia</a:t>
            </a:r>
          </a:p>
          <a:p>
            <a:r>
              <a:rPr lang="en-US" sz="2400" dirty="0" smtClean="0"/>
              <a:t>Roland </a:t>
            </a:r>
            <a:r>
              <a:rPr lang="en-US" sz="2400" dirty="0" err="1" smtClean="0"/>
              <a:t>Regoes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Yerkes Primate Centre</a:t>
            </a:r>
          </a:p>
          <a:p>
            <a:r>
              <a:rPr lang="en-US" sz="2400" dirty="0" smtClean="0"/>
              <a:t>Thomas </a:t>
            </a:r>
            <a:r>
              <a:rPr lang="en-US" sz="2400" dirty="0" err="1" smtClean="0"/>
              <a:t>Vanderford</a:t>
            </a:r>
            <a:endParaRPr lang="en-US" sz="2400" dirty="0"/>
          </a:p>
          <a:p>
            <a:r>
              <a:rPr lang="en-US" sz="2400" dirty="0" smtClean="0"/>
              <a:t>Guido </a:t>
            </a:r>
            <a:r>
              <a:rPr lang="en-US" sz="2400" dirty="0" err="1" smtClean="0"/>
              <a:t>Silvestri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3174618"/>
            <a:ext cx="4508500" cy="1231900"/>
          </a:xfrm>
          <a:prstGeom prst="rect">
            <a:avLst/>
          </a:prstGeom>
        </p:spPr>
      </p:pic>
      <p:pic>
        <p:nvPicPr>
          <p:cNvPr id="5" name="Picture 4" descr="eth_logo_black.wm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26" b="54172"/>
          <a:stretch/>
        </p:blipFill>
        <p:spPr>
          <a:xfrm>
            <a:off x="4624859" y="1711987"/>
            <a:ext cx="2487901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1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- RWi8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9325" y="1400748"/>
            <a:ext cx="50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4400" y="1400748"/>
            <a:ext cx="50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gag</a:t>
            </a:r>
          </a:p>
          <a:p>
            <a:endParaRPr lang="en-US" dirty="0"/>
          </a:p>
        </p:txBody>
      </p:sp>
      <p:pic>
        <p:nvPicPr>
          <p:cNvPr id="6" name="Picture 5" descr="At_RWi8_-1_hap_sprea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7" y="1731622"/>
            <a:ext cx="2864114" cy="5012199"/>
          </a:xfrm>
          <a:prstGeom prst="rect">
            <a:avLst/>
          </a:prstGeom>
        </p:spPr>
      </p:pic>
      <p:pic>
        <p:nvPicPr>
          <p:cNvPr id="7" name="Picture 6" descr="Ag_RWi8_-1_hap_sprea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73" y="1731622"/>
            <a:ext cx="2864114" cy="50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Locus - tat</a:t>
            </a:r>
            <a:endParaRPr lang="en-US" dirty="0"/>
          </a:p>
        </p:txBody>
      </p:sp>
      <p:pic>
        <p:nvPicPr>
          <p:cNvPr id="4" name="Picture 3" descr="At_RDo8_-1_hap_sprea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1808"/>
            <a:ext cx="2863379" cy="5010913"/>
          </a:xfrm>
          <a:prstGeom prst="rect">
            <a:avLst/>
          </a:prstGeom>
        </p:spPr>
      </p:pic>
      <p:pic>
        <p:nvPicPr>
          <p:cNvPr id="5" name="Picture 4" descr="At_RWi8_-1_hap_sprea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80" y="1690522"/>
            <a:ext cx="2864114" cy="5012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043" y="1361004"/>
            <a:ext cx="79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8650" y="1361004"/>
            <a:ext cx="122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RWi8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9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Phylogenetic </a:t>
            </a:r>
            <a:r>
              <a:rPr lang="en-US" dirty="0" err="1" smtClean="0"/>
              <a:t>visualisation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7162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Subsample</a:t>
            </a:r>
          </a:p>
          <a:p>
            <a:pPr lvl="1"/>
            <a:r>
              <a:rPr lang="en-US" sz="1800" dirty="0" smtClean="0"/>
              <a:t>Phylogenetic </a:t>
            </a:r>
            <a:r>
              <a:rPr lang="en-US" sz="1800" dirty="0"/>
              <a:t>inference (</a:t>
            </a:r>
            <a:r>
              <a:rPr lang="en-US" sz="1800" dirty="0" smtClean="0"/>
              <a:t>BEAST)</a:t>
            </a:r>
          </a:p>
          <a:p>
            <a:pPr lvl="1"/>
            <a:r>
              <a:rPr lang="en-US" sz="1800" dirty="0" err="1" smtClean="0"/>
              <a:t>Visualisation</a:t>
            </a:r>
            <a:endParaRPr lang="en-US" sz="1800" dirty="0" smtClean="0"/>
          </a:p>
          <a:p>
            <a:pPr lvl="1"/>
            <a:r>
              <a:rPr lang="en-US" sz="1800" dirty="0" smtClean="0"/>
              <a:t>Estimate migration rates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How representative are subsampled trees?</a:t>
            </a:r>
          </a:p>
          <a:p>
            <a:pPr lvl="1"/>
            <a:r>
              <a:rPr lang="en-US" sz="1800" dirty="0" smtClean="0"/>
              <a:t>Minority variants in every tissue are probably ignored.</a:t>
            </a:r>
          </a:p>
          <a:p>
            <a:pPr lvl="1"/>
            <a:r>
              <a:rPr lang="en-US" sz="1800" dirty="0" smtClean="0"/>
              <a:t>Overcompensates for sequencing errors.</a:t>
            </a:r>
          </a:p>
          <a:p>
            <a:endParaRPr lang="en-US" sz="1800" dirty="0" smtClean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62" y="1153086"/>
            <a:ext cx="3872438" cy="574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56" y="1417638"/>
            <a:ext cx="1550644" cy="1653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6125" y="1153086"/>
            <a:ext cx="1570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RHk8, </a:t>
            </a:r>
            <a:r>
              <a:rPr lang="en-US" i="1" dirty="0"/>
              <a:t>tat</a:t>
            </a:r>
            <a:r>
              <a:rPr lang="en-US" dirty="0"/>
              <a:t> gene</a:t>
            </a:r>
          </a:p>
        </p:txBody>
      </p:sp>
    </p:spTree>
    <p:extLst>
      <p:ext uri="{BB962C8B-B14F-4D97-AF65-F5344CB8AC3E}">
        <p14:creationId xmlns:p14="http://schemas.microsoft.com/office/powerpoint/2010/main" val="376484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Multi-dimensional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Each codon is a variable.</a:t>
            </a:r>
          </a:p>
          <a:p>
            <a:r>
              <a:rPr lang="en-US" sz="1800" dirty="0" smtClean="0"/>
              <a:t>Throw out a lot of data</a:t>
            </a:r>
          </a:p>
          <a:p>
            <a:r>
              <a:rPr lang="en-US" sz="1800" dirty="0" smtClean="0"/>
              <a:t>Hard to track with incomplete sampling</a:t>
            </a:r>
          </a:p>
          <a:p>
            <a:r>
              <a:rPr lang="en-US" sz="1800" dirty="0" smtClean="0"/>
              <a:t>Unfeasible to do same dimensions for all.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63" y="3056530"/>
            <a:ext cx="3491830" cy="3391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968" y="2958833"/>
            <a:ext cx="3590914" cy="34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530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Low population sizes make it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vulnerable </a:t>
            </a:r>
            <a:r>
              <a:rPr lang="en-US" sz="1800" dirty="0"/>
              <a:t>(</a:t>
            </a:r>
            <a:r>
              <a:rPr lang="en-US" sz="1800" dirty="0" err="1" smtClean="0"/>
              <a:t>Haase</a:t>
            </a:r>
            <a:r>
              <a:rPr lang="en-US" sz="1800" dirty="0" smtClean="0"/>
              <a:t> 2011 </a:t>
            </a:r>
            <a:br>
              <a:rPr lang="en-US" sz="1800" dirty="0" smtClean="0"/>
            </a:br>
            <a:r>
              <a:rPr lang="en-US" sz="1800" dirty="0" smtClean="0"/>
              <a:t>Ann Rev Med).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Latent reservoir established early in infection (Chun et al. 1998 PNAS)</a:t>
            </a:r>
          </a:p>
          <a:p>
            <a:pPr lvl="1"/>
            <a:r>
              <a:rPr lang="en-US" sz="1800" dirty="0"/>
              <a:t>Treatment initiation in primary infection may lead to long-term control (</a:t>
            </a:r>
            <a:r>
              <a:rPr lang="en-US" sz="1800" dirty="0" err="1"/>
              <a:t>Sáez-Cirión</a:t>
            </a:r>
            <a:r>
              <a:rPr lang="en-US" sz="1800" dirty="0"/>
              <a:t> et al. 2013 </a:t>
            </a:r>
            <a:r>
              <a:rPr lang="en-US" sz="1800" dirty="0" err="1"/>
              <a:t>PLoS</a:t>
            </a:r>
            <a:r>
              <a:rPr lang="en-US" sz="1800" dirty="0"/>
              <a:t> </a:t>
            </a:r>
            <a:r>
              <a:rPr lang="en-US" sz="1800" dirty="0" err="1"/>
              <a:t>Pathog</a:t>
            </a:r>
            <a:r>
              <a:rPr lang="en-US" sz="1800" dirty="0"/>
              <a:t>).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Escape occurs early in infection (Borrow et al. 1994 J </a:t>
            </a:r>
            <a:r>
              <a:rPr lang="en-US" sz="1800" dirty="0" err="1"/>
              <a:t>Virol</a:t>
            </a:r>
            <a:r>
              <a:rPr lang="en-US" sz="1800" dirty="0"/>
              <a:t>, Fischer et al. 2010 </a:t>
            </a:r>
            <a:r>
              <a:rPr lang="en-US" sz="1800" dirty="0" err="1"/>
              <a:t>PLoS</a:t>
            </a:r>
            <a:r>
              <a:rPr lang="en-US" sz="1800" dirty="0"/>
              <a:t> One)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89" y="1319940"/>
            <a:ext cx="4671841" cy="35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– all migration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Between all compartments.</a:t>
            </a:r>
          </a:p>
          <a:p>
            <a:r>
              <a:rPr lang="en-US" sz="1800" dirty="0" smtClean="0"/>
              <a:t>Values drawn by </a:t>
            </a:r>
            <a:r>
              <a:rPr lang="en-US" sz="1800" dirty="0" err="1" smtClean="0"/>
              <a:t>latin</a:t>
            </a:r>
            <a:r>
              <a:rPr lang="en-US" sz="1800" dirty="0" smtClean="0"/>
              <a:t> hypercube sampling.</a:t>
            </a:r>
          </a:p>
          <a:p>
            <a:r>
              <a:rPr lang="en-US" sz="1800" dirty="0" smtClean="0"/>
              <a:t>Maximum likelihood identified.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4220" y="3384514"/>
            <a:ext cx="1132563" cy="0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4220" y="5211725"/>
            <a:ext cx="1132563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44637" y="3740411"/>
            <a:ext cx="0" cy="1087503"/>
          </a:xfrm>
          <a:prstGeom prst="straightConnector1">
            <a:avLst/>
          </a:prstGeom>
          <a:ln w="920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5932" y="3740411"/>
            <a:ext cx="0" cy="1087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7499" y="2948103"/>
            <a:ext cx="72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7499" y="5355042"/>
            <a:ext cx="72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41162" y="4083852"/>
            <a:ext cx="72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0992" y="4083852"/>
            <a:ext cx="72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442460" y="3614799"/>
            <a:ext cx="1427828" cy="1365515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16783" y="2948103"/>
            <a:ext cx="1688552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PBMC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15495" y="2950207"/>
            <a:ext cx="1688552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LN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15495" y="4842851"/>
            <a:ext cx="1688552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FF00"/>
                </a:solidFill>
              </a:rPr>
              <a:t>RB</a:t>
            </a:r>
            <a:endParaRPr lang="en-US" sz="3600" dirty="0">
              <a:solidFill>
                <a:srgbClr val="00FF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16783" y="4842851"/>
            <a:ext cx="1688552" cy="7923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8525" y="4420918"/>
            <a:ext cx="72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0.13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46880" y="3639339"/>
            <a:ext cx="1423408" cy="1340975"/>
          </a:xfrm>
          <a:prstGeom prst="straightConnector1">
            <a:avLst/>
          </a:prstGeom>
          <a:ln w="31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6353" y="4388652"/>
            <a:ext cx="72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Constant generation time</a:t>
            </a:r>
          </a:p>
          <a:p>
            <a:r>
              <a:rPr lang="en-US" sz="1800" dirty="0" smtClean="0"/>
              <a:t>Ignore linkage</a:t>
            </a:r>
          </a:p>
          <a:p>
            <a:r>
              <a:rPr lang="en-US" sz="1800" dirty="0" smtClean="0"/>
              <a:t>Not totally unselected</a:t>
            </a:r>
          </a:p>
          <a:p>
            <a:r>
              <a:rPr lang="en-US" sz="1800" dirty="0" smtClean="0"/>
              <a:t>Assumes e.g. lymph nodes are all one compartment</a:t>
            </a:r>
          </a:p>
          <a:p>
            <a:r>
              <a:rPr lang="en-US" sz="1800" dirty="0" smtClean="0"/>
              <a:t>Ignores extinction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372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Compartmentalisation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HIV in humans:</a:t>
            </a:r>
          </a:p>
          <a:p>
            <a:pPr lvl="1"/>
            <a:r>
              <a:rPr lang="en-US" sz="1800" dirty="0" smtClean="0"/>
              <a:t>Blood and semen (Coombs et al. 1998 JID)</a:t>
            </a:r>
          </a:p>
          <a:p>
            <a:pPr lvl="1"/>
            <a:r>
              <a:rPr lang="en-US" sz="1800" dirty="0" smtClean="0"/>
              <a:t>Lymph nodes and blood (PBMC) (Haddad et al. 2000 AIDS)</a:t>
            </a:r>
          </a:p>
          <a:p>
            <a:pPr lvl="1"/>
            <a:r>
              <a:rPr lang="en-US" sz="1800" dirty="0" smtClean="0"/>
              <a:t>Blood and female genital tissue (Bull et al. 2009 </a:t>
            </a:r>
            <a:r>
              <a:rPr lang="en-US" sz="1800" dirty="0" err="1" smtClean="0"/>
              <a:t>PLoS</a:t>
            </a:r>
            <a:r>
              <a:rPr lang="en-US" sz="1800" dirty="0" smtClean="0"/>
              <a:t> One)</a:t>
            </a:r>
          </a:p>
          <a:p>
            <a:pPr lvl="1"/>
            <a:r>
              <a:rPr lang="en-US" sz="1800" dirty="0" smtClean="0"/>
              <a:t>Blood and central nervous system (</a:t>
            </a:r>
            <a:r>
              <a:rPr lang="en-US" sz="1800" dirty="0" err="1" smtClean="0"/>
              <a:t>Sturdevant</a:t>
            </a:r>
            <a:r>
              <a:rPr lang="en-US" sz="1800" dirty="0" smtClean="0"/>
              <a:t> et al. 2012 </a:t>
            </a:r>
            <a:r>
              <a:rPr lang="en-US" sz="1800" dirty="0" err="1" smtClean="0"/>
              <a:t>PLoS</a:t>
            </a:r>
            <a:r>
              <a:rPr lang="en-US" sz="1800" dirty="0" smtClean="0"/>
              <a:t> </a:t>
            </a:r>
            <a:r>
              <a:rPr lang="en-US" sz="1800" dirty="0" err="1" smtClean="0"/>
              <a:t>Pathog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Between parts of the gut (van </a:t>
            </a:r>
            <a:r>
              <a:rPr lang="en-US" sz="1800" dirty="0" err="1" smtClean="0"/>
              <a:t>Marle</a:t>
            </a:r>
            <a:r>
              <a:rPr lang="en-US" sz="1800" dirty="0" smtClean="0"/>
              <a:t> et al. 2007 </a:t>
            </a:r>
            <a:r>
              <a:rPr lang="en-US" sz="1800" dirty="0" err="1" smtClean="0"/>
              <a:t>Retrovirology</a:t>
            </a:r>
            <a:r>
              <a:rPr lang="en-US" sz="1800" dirty="0" smtClean="0"/>
              <a:t>).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SIV in macaques</a:t>
            </a:r>
          </a:p>
          <a:p>
            <a:pPr lvl="1"/>
            <a:r>
              <a:rPr lang="en-US" sz="1800" dirty="0" err="1" smtClean="0"/>
              <a:t>Compartmentalisation</a:t>
            </a:r>
            <a:r>
              <a:rPr lang="en-US" sz="1800" dirty="0" smtClean="0"/>
              <a:t> between semen and blood, but only after resolution of primary infection (Whitney et al. 2011 </a:t>
            </a:r>
            <a:r>
              <a:rPr lang="en-US" sz="1800" dirty="0" err="1" smtClean="0"/>
              <a:t>PLoS</a:t>
            </a:r>
            <a:r>
              <a:rPr lang="en-US" sz="1800" dirty="0" smtClean="0"/>
              <a:t> </a:t>
            </a:r>
            <a:r>
              <a:rPr lang="en-US" sz="1800" dirty="0" err="1" smtClean="0"/>
              <a:t>Pathog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Plasma and multiple tissues are well mixed (Kearney et al. 2013 CROI #272)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Early samples not generally available in HIV.</a:t>
            </a:r>
          </a:p>
          <a:p>
            <a:pPr lvl="1"/>
            <a:r>
              <a:rPr lang="en-US" sz="1800" dirty="0" smtClean="0"/>
              <a:t>Also true of compartmental samples.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195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Macaques - vaccine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15 MHC I type-matched Rhesus macaques</a:t>
            </a:r>
          </a:p>
          <a:p>
            <a:r>
              <a:rPr lang="en-US" sz="1800" dirty="0" smtClean="0"/>
              <a:t>10 vaccinated (Engram et al. 2009 J </a:t>
            </a:r>
            <a:r>
              <a:rPr lang="en-US" sz="1800" dirty="0" err="1" smtClean="0"/>
              <a:t>Immunol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All infected 1 year later with SIVmac239.</a:t>
            </a:r>
          </a:p>
          <a:p>
            <a:r>
              <a:rPr lang="en-US" sz="1800" dirty="0" smtClean="0"/>
              <a:t>Samples taken between 7 and 168 days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post-infection.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518" y="1417638"/>
            <a:ext cx="3148281" cy="2361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6093" y="3778849"/>
            <a:ext cx="226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www.ecologyasia.com</a:t>
            </a:r>
            <a:endParaRPr lang="en-US" dirty="0"/>
          </a:p>
        </p:txBody>
      </p:sp>
      <p:pic>
        <p:nvPicPr>
          <p:cNvPr id="6" name="Picture 589" descr="C:\Users\Vander\Desktop\CTL escape presentation\sampling_sched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03847"/>
            <a:ext cx="4666487" cy="30127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8711" y="4368011"/>
            <a:ext cx="36143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Lymphatic tissue:</a:t>
            </a:r>
          </a:p>
          <a:p>
            <a:r>
              <a:rPr lang="en-US" dirty="0"/>
              <a:t>	</a:t>
            </a:r>
            <a:r>
              <a:rPr lang="en-US" dirty="0" smtClean="0"/>
              <a:t>1. Lymph nodes – LN</a:t>
            </a:r>
          </a:p>
          <a:p>
            <a:r>
              <a:rPr lang="en-US" dirty="0" smtClean="0"/>
              <a:t>	2. Rectal biopsy – RB</a:t>
            </a:r>
          </a:p>
          <a:p>
            <a:r>
              <a:rPr lang="en-US" dirty="0" smtClean="0"/>
              <a:t>Blood:</a:t>
            </a:r>
          </a:p>
          <a:p>
            <a:r>
              <a:rPr lang="en-US" dirty="0" smtClean="0"/>
              <a:t>	3. Plasma – PL</a:t>
            </a:r>
          </a:p>
          <a:p>
            <a:r>
              <a:rPr lang="en-US" dirty="0"/>
              <a:t>	</a:t>
            </a:r>
            <a:r>
              <a:rPr lang="en-US" dirty="0" smtClean="0"/>
              <a:t>4. Peripheral blood mononuclear 	cells - PBMC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1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High-throughput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454 sequencing</a:t>
            </a:r>
          </a:p>
          <a:p>
            <a:r>
              <a:rPr lang="en-US" sz="1800" dirty="0" smtClean="0"/>
              <a:t>Reads over two regions, containing </a:t>
            </a:r>
            <a:r>
              <a:rPr lang="en-US" sz="1800" i="1" dirty="0" smtClean="0"/>
              <a:t>gag</a:t>
            </a:r>
            <a:r>
              <a:rPr lang="en-US" sz="1800" dirty="0" smtClean="0"/>
              <a:t> and </a:t>
            </a:r>
            <a:r>
              <a:rPr lang="en-US" sz="1800" i="1" dirty="0"/>
              <a:t>tat </a:t>
            </a:r>
            <a:r>
              <a:rPr lang="en-US" sz="1800" dirty="0" smtClean="0"/>
              <a:t>epitopes, </a:t>
            </a:r>
            <a:r>
              <a:rPr lang="en-US" sz="1800" dirty="0"/>
              <a:t>220 and </a:t>
            </a:r>
            <a:r>
              <a:rPr lang="en-US" sz="1800" dirty="0" smtClean="0"/>
              <a:t>250 respectively.</a:t>
            </a:r>
          </a:p>
          <a:p>
            <a:pPr lvl="1"/>
            <a:r>
              <a:rPr lang="en-US" sz="1800" dirty="0" smtClean="0"/>
              <a:t>Gag</a:t>
            </a:r>
            <a:r>
              <a:rPr lang="en-US" sz="1800" dirty="0"/>
              <a:t>-CM9 		CTPYDINQM</a:t>
            </a:r>
          </a:p>
          <a:p>
            <a:pPr lvl="1"/>
            <a:r>
              <a:rPr lang="en-US" sz="1800" dirty="0"/>
              <a:t>Tat-SL8		</a:t>
            </a:r>
            <a:r>
              <a:rPr lang="en-US" sz="1800" dirty="0" smtClean="0"/>
              <a:t>STPESANL</a:t>
            </a:r>
          </a:p>
          <a:p>
            <a:r>
              <a:rPr lang="en-US" sz="1800" dirty="0" smtClean="0"/>
              <a:t>No overlap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/>
              <a:t>Aligned to known inoculation sequence SIVmac239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Indels</a:t>
            </a:r>
            <a:r>
              <a:rPr lang="en-US" sz="1800" dirty="0" smtClean="0"/>
              <a:t> removed</a:t>
            </a:r>
            <a:endParaRPr lang="en-US" sz="1800" dirty="0"/>
          </a:p>
          <a:p>
            <a:r>
              <a:rPr lang="en-US" sz="1800" dirty="0" smtClean="0"/>
              <a:t>1000-3000 haplotypes per animal tissue time-point.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Corrected errors </a:t>
            </a:r>
            <a:r>
              <a:rPr lang="en-US" sz="1800" dirty="0"/>
              <a:t>using </a:t>
            </a:r>
            <a:r>
              <a:rPr lang="en-US" sz="1800" dirty="0" err="1"/>
              <a:t>ShoRAH</a:t>
            </a:r>
            <a:r>
              <a:rPr lang="en-US" sz="1800" dirty="0"/>
              <a:t> </a:t>
            </a:r>
            <a:r>
              <a:rPr lang="en-US" sz="1800" i="1" dirty="0" err="1"/>
              <a:t>diri_sampler</a:t>
            </a:r>
            <a:r>
              <a:rPr lang="en-US" sz="1800" dirty="0"/>
              <a:t> (</a:t>
            </a:r>
            <a:r>
              <a:rPr lang="en-US" sz="1800" dirty="0" err="1"/>
              <a:t>Zagordi</a:t>
            </a:r>
            <a:r>
              <a:rPr lang="en-US" sz="1800" dirty="0"/>
              <a:t> et al. 2011 BMC Bioinformatics).</a:t>
            </a:r>
          </a:p>
          <a:p>
            <a:endParaRPr lang="en-US" sz="1800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1381542" y="3661918"/>
            <a:ext cx="6146995" cy="1495332"/>
            <a:chOff x="1381542" y="3661918"/>
            <a:chExt cx="6146995" cy="1495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1382" y="4736589"/>
              <a:ext cx="2595626" cy="13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70095" y="4736589"/>
              <a:ext cx="53028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81542" y="3885226"/>
              <a:ext cx="3377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33942" y="4037626"/>
              <a:ext cx="3377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86342" y="4190026"/>
              <a:ext cx="3377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81542" y="4316761"/>
              <a:ext cx="3377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33942" y="4469161"/>
              <a:ext cx="3377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86342" y="4621561"/>
              <a:ext cx="3377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47008" y="3661918"/>
              <a:ext cx="0" cy="122819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51382" y="3702664"/>
              <a:ext cx="0" cy="122819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47008" y="4646246"/>
              <a:ext cx="2302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Reference sequence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21722" y="4787918"/>
              <a:ext cx="1096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Epitope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5966" y="3947429"/>
              <a:ext cx="2302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Reads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10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and when does diversity arise?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715339" cy="470852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tat escape</a:t>
            </a:r>
          </a:p>
          <a:p>
            <a:pPr lvl="1"/>
            <a:r>
              <a:rPr lang="en-US" sz="1800" dirty="0" smtClean="0"/>
              <a:t>Starts in lymph nodes,</a:t>
            </a:r>
            <a:br>
              <a:rPr lang="en-US" sz="1800" dirty="0" smtClean="0"/>
            </a:br>
            <a:r>
              <a:rPr lang="en-US" sz="1800" dirty="0" smtClean="0"/>
              <a:t>and spreads (</a:t>
            </a:r>
            <a:r>
              <a:rPr lang="en-US" sz="1800" dirty="0" err="1" smtClean="0"/>
              <a:t>Vanderford</a:t>
            </a:r>
            <a:r>
              <a:rPr lang="en-US" sz="1800" dirty="0" smtClean="0"/>
              <a:t> et al. 2011 </a:t>
            </a:r>
            <a:r>
              <a:rPr lang="en-US" sz="1800" dirty="0" err="1" smtClean="0"/>
              <a:t>PLoS</a:t>
            </a:r>
            <a:r>
              <a:rPr lang="en-US" sz="1800" dirty="0" smtClean="0"/>
              <a:t> </a:t>
            </a:r>
            <a:r>
              <a:rPr lang="en-US" sz="1800" dirty="0" err="1" smtClean="0"/>
              <a:t>Pathog</a:t>
            </a:r>
            <a:r>
              <a:rPr lang="en-US" sz="1800" dirty="0" smtClean="0"/>
              <a:t>)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gag escape not so fast, </a:t>
            </a:r>
            <a:r>
              <a:rPr lang="en-US" sz="1800" dirty="0"/>
              <a:t>requires compensatory mutations (Friedrich et al.  2004 J </a:t>
            </a:r>
            <a:r>
              <a:rPr lang="en-US" sz="1800" dirty="0" err="1"/>
              <a:t>Virol</a:t>
            </a:r>
            <a:r>
              <a:rPr lang="en-US" sz="1800" dirty="0"/>
              <a:t>)</a:t>
            </a:r>
          </a:p>
          <a:p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39" y="1417638"/>
            <a:ext cx="44958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39" y="3037283"/>
            <a:ext cx="4508500" cy="195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4851400"/>
            <a:ext cx="4445000" cy="200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99" y="2795805"/>
            <a:ext cx="2341817" cy="20555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41559" y="1232972"/>
            <a:ext cx="144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RJj8, </a:t>
            </a:r>
            <a:r>
              <a:rPr lang="en-US" i="1" dirty="0" smtClean="0"/>
              <a:t>tat</a:t>
            </a:r>
            <a:r>
              <a:rPr lang="en-US" dirty="0" smtClean="0"/>
              <a:t> 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How fast does diversity arise?</a:t>
            </a:r>
          </a:p>
          <a:p>
            <a:r>
              <a:rPr lang="en-US" sz="1800" dirty="0" smtClean="0"/>
              <a:t>How fast does it spread?</a:t>
            </a:r>
          </a:p>
          <a:p>
            <a:endParaRPr lang="en-US" sz="1800" dirty="0"/>
          </a:p>
          <a:p>
            <a:r>
              <a:rPr lang="en-US" sz="1800" dirty="0" err="1" smtClean="0"/>
              <a:t>Minimise</a:t>
            </a:r>
            <a:r>
              <a:rPr lang="en-US" sz="1800" dirty="0" smtClean="0"/>
              <a:t> effect of selection.</a:t>
            </a:r>
          </a:p>
          <a:p>
            <a:pPr lvl="1"/>
            <a:r>
              <a:rPr lang="en-US" sz="1800" dirty="0" smtClean="0"/>
              <a:t>Degenerate sites only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Consider change in nucleotide </a:t>
            </a:r>
            <a:br>
              <a:rPr lang="en-US" sz="1800" dirty="0" smtClean="0"/>
            </a:br>
            <a:r>
              <a:rPr lang="en-US" sz="1800" dirty="0" smtClean="0"/>
              <a:t>between time points and compartments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69343"/>
              </p:ext>
            </p:extLst>
          </p:nvPr>
        </p:nvGraphicFramePr>
        <p:xfrm>
          <a:off x="5228873" y="1600200"/>
          <a:ext cx="3011368" cy="436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684"/>
                <a:gridCol w="1505684"/>
              </a:tblGrid>
              <a:tr h="484853"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Codon</a:t>
                      </a:r>
                      <a:endParaRPr lang="en-US" dirty="0"/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smtClean="0"/>
                        <a:t>Alanine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GC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smtClean="0"/>
                        <a:t>Glycine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GG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CT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CC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aRginine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CG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smtClean="0"/>
                        <a:t>Serine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TC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smtClean="0"/>
                        <a:t>Threonine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AC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  <a:tr h="484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</a:rPr>
                        <a:t>GT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"/>
                        </a:rPr>
                        <a:t>N</a:t>
                      </a:r>
                      <a:endParaRPr lang="en-US" dirty="0">
                        <a:solidFill>
                          <a:srgbClr val="FF0000"/>
                        </a:solidFill>
                        <a:latin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05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rate model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40514" y="3361307"/>
            <a:ext cx="803047" cy="1083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5810" y="4444395"/>
            <a:ext cx="296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of nucleotide </a:t>
            </a:r>
            <a:r>
              <a:rPr lang="en-US" i="1" dirty="0" err="1" smtClean="0"/>
              <a:t>i</a:t>
            </a:r>
            <a:r>
              <a:rPr lang="en-US" i="1" dirty="0" smtClean="0"/>
              <a:t>'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06874" y="3510699"/>
            <a:ext cx="442325" cy="80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5217" y="4331213"/>
            <a:ext cx="280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Substitution rate matrix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37757"/>
              </p:ext>
            </p:extLst>
          </p:nvPr>
        </p:nvGraphicFramePr>
        <p:xfrm>
          <a:off x="1412875" y="2482850"/>
          <a:ext cx="4986338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3" imgW="1447800" imgH="368300" progId="Equation.3">
                  <p:embed/>
                </p:oleObj>
              </mc:Choice>
              <mc:Fallback>
                <p:oleObj name="Equation" r:id="rId3" imgW="144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2482850"/>
                        <a:ext cx="4986338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54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509"/>
            <a:ext cx="8229600" cy="1143000"/>
          </a:xfrm>
        </p:spPr>
        <p:txBody>
          <a:bodyPr/>
          <a:lstStyle/>
          <a:p>
            <a:r>
              <a:rPr lang="en-US" dirty="0" smtClean="0"/>
              <a:t>Fit substitution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47943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Expected value at time 0 is 100% founder sequence.</a:t>
            </a:r>
          </a:p>
          <a:p>
            <a:endParaRPr lang="en-US" sz="1800" dirty="0"/>
          </a:p>
          <a:p>
            <a:r>
              <a:rPr lang="en-US" sz="1800" dirty="0"/>
              <a:t>Compare </a:t>
            </a:r>
            <a:r>
              <a:rPr lang="en-US" sz="1800" dirty="0" smtClean="0"/>
              <a:t>proportion of nucleotides with </a:t>
            </a:r>
            <a:r>
              <a:rPr lang="en-US" sz="1800" dirty="0"/>
              <a:t>expected on a given day.</a:t>
            </a:r>
          </a:p>
          <a:p>
            <a:pPr lvl="1"/>
            <a:r>
              <a:rPr lang="en-US" sz="1800" dirty="0"/>
              <a:t>Multinomial </a:t>
            </a:r>
            <a:r>
              <a:rPr lang="en-US" sz="1800" dirty="0" smtClean="0"/>
              <a:t>likelihood</a:t>
            </a:r>
          </a:p>
          <a:p>
            <a:pPr lvl="1"/>
            <a:r>
              <a:rPr lang="en-US" sz="1800" dirty="0" smtClean="0"/>
              <a:t>Sum over all codons and animals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Substitution rate:</a:t>
            </a:r>
          </a:p>
          <a:p>
            <a:pPr lvl="1"/>
            <a:r>
              <a:rPr lang="en-US" sz="1800" dirty="0" smtClean="0"/>
              <a:t>Relative to baseline (2.2e-5 substitutions per site per generation, Huang &amp; </a:t>
            </a:r>
            <a:r>
              <a:rPr lang="en-US" sz="1800" dirty="0" err="1" smtClean="0"/>
              <a:t>Wooley</a:t>
            </a:r>
            <a:r>
              <a:rPr lang="en-US" sz="1800" dirty="0" smtClean="0"/>
              <a:t> 2005, J </a:t>
            </a:r>
            <a:r>
              <a:rPr lang="en-US" sz="1800" dirty="0" err="1" smtClean="0"/>
              <a:t>Virol</a:t>
            </a:r>
            <a:r>
              <a:rPr lang="en-US" sz="1800" dirty="0" smtClean="0"/>
              <a:t> Meth)</a:t>
            </a:r>
          </a:p>
          <a:p>
            <a:r>
              <a:rPr lang="en-US" sz="1800" dirty="0" smtClean="0"/>
              <a:t>Migration rates: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roportion moving from one compartment to another per day)</a:t>
            </a:r>
          </a:p>
          <a:p>
            <a:pPr lvl="1"/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lvl="1"/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35422" y="1434717"/>
            <a:ext cx="4720217" cy="4720217"/>
            <a:chOff x="4535422" y="1127663"/>
            <a:chExt cx="4720217" cy="4720217"/>
          </a:xfrm>
        </p:grpSpPr>
        <p:pic>
          <p:nvPicPr>
            <p:cNvPr id="9" name="Picture 8" descr="AB_obs_exp_exampl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422" y="1127663"/>
              <a:ext cx="4720217" cy="47202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58712" y="4323365"/>
              <a:ext cx="781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day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861091" y="4563859"/>
              <a:ext cx="30701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772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12676</TotalTime>
  <Words>697</Words>
  <Application>Microsoft Macintosh PowerPoint</Application>
  <PresentationFormat>On-screen Show (4:3)</PresentationFormat>
  <Paragraphs>237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The rise and spread of diversity in early SIV infection</vt:lpstr>
      <vt:lpstr>Early infection</vt:lpstr>
      <vt:lpstr>Compartmentalisation</vt:lpstr>
      <vt:lpstr>Macaques - vaccine study</vt:lpstr>
      <vt:lpstr>High-throughput sequencing</vt:lpstr>
      <vt:lpstr>Where and when does diversity arise?</vt:lpstr>
      <vt:lpstr>Quantify rates</vt:lpstr>
      <vt:lpstr>Substitution rate model</vt:lpstr>
      <vt:lpstr>Fit substitution rate</vt:lpstr>
      <vt:lpstr>Estimate substitution rate</vt:lpstr>
      <vt:lpstr>Migration rate model</vt:lpstr>
      <vt:lpstr>Model – migration rate</vt:lpstr>
      <vt:lpstr>Model – all migration rates</vt:lpstr>
      <vt:lpstr>Conclusion</vt:lpstr>
      <vt:lpstr>Acknowledgements</vt:lpstr>
      <vt:lpstr>Animal - RWi8</vt:lpstr>
      <vt:lpstr>Locus - tat</vt:lpstr>
      <vt:lpstr>Phylogenetic visualisation </vt:lpstr>
      <vt:lpstr>Multi-dimensional scaling</vt:lpstr>
      <vt:lpstr>Model – all migration rates</vt:lpstr>
      <vt:lpstr>Limitations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Phylo-anatomy in early SIV infection</dc:title>
  <dc:creator>book02</dc:creator>
  <cp:lastModifiedBy>book02</cp:lastModifiedBy>
  <cp:revision>145</cp:revision>
  <dcterms:created xsi:type="dcterms:W3CDTF">2013-05-19T11:10:57Z</dcterms:created>
  <dcterms:modified xsi:type="dcterms:W3CDTF">2013-05-28T12:11:32Z</dcterms:modified>
</cp:coreProperties>
</file>