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Maven Pro" pitchFamily="2" charset="77"/>
      <p:regular r:id="rId26"/>
      <p:bold r:id="rId27"/>
    </p:embeddedFont>
    <p:embeddedFont>
      <p:font typeface="Nunito" pitchFamily="2" charset="77"/>
      <p:regular r:id="rId28"/>
      <p:bold r:id="rId29"/>
      <p:italic r:id="rId30"/>
      <p:boldItalic r:id="rId31"/>
    </p:embeddedFont>
    <p:embeddedFont>
      <p:font typeface="Permanent Marker" panose="02000000000000000000" pitchFamily="2" charset="0"/>
      <p:regular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C0FCDF-ED7D-4FF9-AA7D-0086720FB689}">
  <a:tblStyle styleId="{4FC0FCDF-ED7D-4FF9-AA7D-0086720FB6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a3baf6659f033f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a3baf6659f033f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0ff724de9d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0ff724de9d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0ff724de9d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0ff724de9d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0ff724de9d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0ff724de9d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0ff724de9d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0ff724de9d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0ff724de9d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0ff724de9d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0ff724de9d_0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0ff724de9d_0_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0ff724de9d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0ff724de9d_0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0ff724de9d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0ff724de9d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0ff724de9d_0_10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0ff724de9d_0_10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0ff724de9d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0ff724de9d_0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0ff724de9d_0_1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0ff724de9d_0_1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0ff724de9d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0ff724de9d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0ff724de9d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0ff724de9d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0ff724de9d_0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0ff724de9d_0_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0ff724de9d_0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0ff724de9d_0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0ff724de9d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0ff724de9d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0ff724de9d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0ff724de9d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0ff724de9d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0ff724de9d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0ff724de9d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0ff724de9d_0_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0ff724de9d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0ff724de9d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0ff724de9d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0ff724de9d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952850"/>
            <a:ext cx="6021600" cy="25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29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 	 	 		</a:t>
            </a:r>
            <a:endParaRPr sz="129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29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29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29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29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29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 sz="129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rPr lang="it" sz="3830">
                <a:latin typeface="Arial"/>
                <a:ea typeface="Arial"/>
                <a:cs typeface="Arial"/>
                <a:sym typeface="Arial"/>
              </a:rPr>
              <a:t>FastMinTC+</a:t>
            </a:r>
            <a:endParaRPr sz="383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rPr lang="it" sz="2830" b="0">
                <a:latin typeface="Arial"/>
                <a:ea typeface="Arial"/>
                <a:cs typeface="Arial"/>
                <a:sym typeface="Arial"/>
              </a:rPr>
              <a:t>a Fast and Effective Heuristic for Minimum Timeline Cover on Temporal Networks </a:t>
            </a:r>
            <a:endParaRPr sz="283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rPr lang="it" sz="129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29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29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29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29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29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540"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337175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it" sz="1300" b="1"/>
              <a:t>Giorgio Lazzarinetti </a:t>
            </a:r>
            <a:r>
              <a:rPr lang="it" sz="1300"/>
              <a:t>*</a:t>
            </a:r>
            <a:endParaRPr sz="13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it" sz="1300"/>
              <a:t>Riccardo Dondi **</a:t>
            </a:r>
            <a:endParaRPr sz="13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it" sz="1300"/>
              <a:t>Sara Manzoni *</a:t>
            </a:r>
            <a:endParaRPr sz="13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it" sz="1300"/>
              <a:t>Italo Zoppis*</a:t>
            </a:r>
            <a:endParaRPr sz="1300"/>
          </a:p>
        </p:txBody>
      </p:sp>
      <p:sp>
        <p:nvSpPr>
          <p:cNvPr id="279" name="Google Shape;279;p13"/>
          <p:cNvSpPr txBox="1">
            <a:spLocks noGrp="1"/>
          </p:cNvSpPr>
          <p:nvPr>
            <p:ph type="subTitle" idx="1"/>
          </p:nvPr>
        </p:nvSpPr>
        <p:spPr>
          <a:xfrm>
            <a:off x="824000" y="40830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/>
              <a:t>* Università degli studi Milano-Bicocca, Italy</a:t>
            </a:r>
            <a:endParaRPr sz="1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it" sz="1000"/>
              <a:t>** Università degli studi di Bergamo, Italy</a:t>
            </a:r>
            <a:endParaRPr sz="1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endParaRPr sz="1300"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1"/>
          </p:nvPr>
        </p:nvSpPr>
        <p:spPr>
          <a:xfrm>
            <a:off x="2444250" y="4472550"/>
            <a:ext cx="42555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it" sz="1800" b="1"/>
              <a:t>TIME 2024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Goals</a:t>
            </a:r>
            <a:endParaRPr/>
          </a:p>
        </p:txBody>
      </p:sp>
      <p:sp>
        <p:nvSpPr>
          <p:cNvPr id="388" name="Google Shape;388;p22"/>
          <p:cNvSpPr/>
          <p:nvPr/>
        </p:nvSpPr>
        <p:spPr>
          <a:xfrm>
            <a:off x="1440175" y="1615450"/>
            <a:ext cx="2865000" cy="315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1D7E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latin typeface="Nunito"/>
                <a:ea typeface="Nunito"/>
                <a:cs typeface="Nunito"/>
                <a:sym typeface="Nunito"/>
              </a:rPr>
              <a:t>Define a new approach for MinTCover which is fast and effective and that can scale to massive graphs.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9" name="Google Shape;389;p22"/>
          <p:cNvSpPr/>
          <p:nvPr/>
        </p:nvSpPr>
        <p:spPr>
          <a:xfrm>
            <a:off x="5029200" y="1615450"/>
            <a:ext cx="2865000" cy="315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1D7E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latin typeface="Nunito"/>
                <a:ea typeface="Nunito"/>
                <a:cs typeface="Nunito"/>
                <a:sym typeface="Nunito"/>
              </a:rPr>
              <a:t>2</a:t>
            </a:r>
            <a:endParaRPr sz="24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latin typeface="Nunito"/>
                <a:ea typeface="Nunito"/>
                <a:cs typeface="Nunito"/>
                <a:sym typeface="Nunito"/>
              </a:rPr>
              <a:t>Measure the results and compare them against state-of-the-art solutions to define a benchmark for future works.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3"/>
          <p:cNvSpPr txBox="1">
            <a:spLocks noGrp="1"/>
          </p:cNvSpPr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000"/>
              <a:t>FastMinTC+</a:t>
            </a:r>
            <a:endParaRPr sz="4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The Idea</a:t>
            </a:r>
            <a:endParaRPr/>
          </a:p>
        </p:txBody>
      </p:sp>
      <p:sp>
        <p:nvSpPr>
          <p:cNvPr id="400" name="Google Shape;400;p24"/>
          <p:cNvSpPr txBox="1">
            <a:spLocks noGrp="1"/>
          </p:cNvSpPr>
          <p:nvPr>
            <p:ph type="body" idx="1"/>
          </p:nvPr>
        </p:nvSpPr>
        <p:spPr>
          <a:xfrm>
            <a:off x="1303800" y="1305850"/>
            <a:ext cx="7030500" cy="36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Inspired by [2], we consider that the</a:t>
            </a:r>
            <a:r>
              <a:rPr lang="it" b="1"/>
              <a:t> MinTCover</a:t>
            </a:r>
            <a:r>
              <a:rPr lang="it"/>
              <a:t> problem, is actually an </a:t>
            </a:r>
            <a:r>
              <a:rPr lang="it" b="1"/>
              <a:t>extension</a:t>
            </a:r>
            <a:r>
              <a:rPr lang="it"/>
              <a:t> to the temporal dimension of the </a:t>
            </a:r>
            <a:r>
              <a:rPr lang="it" b="1"/>
              <a:t>Minimum Vertex Cover</a:t>
            </a:r>
            <a:r>
              <a:rPr lang="it"/>
              <a:t> problem, a classical NP-hard optimization problem that consists in, given a graph G(V, E), find a subset of vertices S in V such that every edge in G has at least one end-point in 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This problem is widely studied and many approaches have been proposed in the past to solve it effectively especially for large instances.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Among these, </a:t>
            </a:r>
            <a:r>
              <a:rPr lang="it" b="1"/>
              <a:t>FastVC [3]</a:t>
            </a:r>
            <a:r>
              <a:rPr lang="it"/>
              <a:t>, is one of the most used heuristic-based approaches, that enhances the efficiency and effectiveness of the selection process using the </a:t>
            </a:r>
            <a:r>
              <a:rPr lang="it" b="1"/>
              <a:t>Best from Multiple Selection (BMS) heuristic</a:t>
            </a:r>
            <a:r>
              <a:rPr lang="it"/>
              <a:t>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/>
              <a:t>From hence, we decided to design an Algorithm based on the BMS heuristic also for MinTCover.</a:t>
            </a:r>
            <a:endParaRPr/>
          </a:p>
        </p:txBody>
      </p:sp>
      <p:sp>
        <p:nvSpPr>
          <p:cNvPr id="401" name="Google Shape;401;p24"/>
          <p:cNvSpPr txBox="1">
            <a:spLocks noGrp="1"/>
          </p:cNvSpPr>
          <p:nvPr>
            <p:ph type="body" idx="1"/>
          </p:nvPr>
        </p:nvSpPr>
        <p:spPr>
          <a:xfrm>
            <a:off x="1303800" y="4489450"/>
            <a:ext cx="70305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[3] Shaowei Cai, Kaile Su, Chuan Luo, and Abdul Sattar. Numvc: An efficient local search algorithm for minimum vertex cover. J. Artif. Intell. Res., 46:687–716, 2013. URL: https: //doi.org/10.1613/jair.3907, doi:10.1613/JAIR.3907.</a:t>
            </a:r>
            <a:endParaRPr sz="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FastMinTC+: Overall Algorithm</a:t>
            </a:r>
            <a:endParaRPr/>
          </a:p>
        </p:txBody>
      </p:sp>
      <p:pic>
        <p:nvPicPr>
          <p:cNvPr id="407" name="Google Shape;40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475" y="1528550"/>
            <a:ext cx="5299101" cy="3240825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25"/>
          <p:cNvSpPr/>
          <p:nvPr/>
        </p:nvSpPr>
        <p:spPr>
          <a:xfrm>
            <a:off x="1510850" y="1880350"/>
            <a:ext cx="2742600" cy="5421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9" name="Google Shape;409;p25"/>
          <p:cNvSpPr/>
          <p:nvPr/>
        </p:nvSpPr>
        <p:spPr>
          <a:xfrm>
            <a:off x="1510850" y="2463500"/>
            <a:ext cx="5188800" cy="22170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0" name="Google Shape;410;p25"/>
          <p:cNvSpPr txBox="1"/>
          <p:nvPr/>
        </p:nvSpPr>
        <p:spPr>
          <a:xfrm>
            <a:off x="5386550" y="1822900"/>
            <a:ext cx="1781700" cy="2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Initialization Step</a:t>
            </a:r>
            <a:endParaRPr sz="1300">
              <a:solidFill>
                <a:schemeClr val="accen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11" name="Google Shape;411;p25"/>
          <p:cNvSpPr txBox="1"/>
          <p:nvPr/>
        </p:nvSpPr>
        <p:spPr>
          <a:xfrm>
            <a:off x="7381850" y="2656850"/>
            <a:ext cx="1478100" cy="2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Exchange Step</a:t>
            </a:r>
            <a:endParaRPr sz="1300">
              <a:solidFill>
                <a:schemeClr val="accen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cxnSp>
        <p:nvCxnSpPr>
          <p:cNvPr id="412" name="Google Shape;412;p25"/>
          <p:cNvCxnSpPr>
            <a:stCxn id="408" idx="3"/>
            <a:endCxn id="410" idx="1"/>
          </p:cNvCxnSpPr>
          <p:nvPr/>
        </p:nvCxnSpPr>
        <p:spPr>
          <a:xfrm rot="10800000" flipH="1">
            <a:off x="4253450" y="1954300"/>
            <a:ext cx="1133100" cy="1971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13" name="Google Shape;413;p25"/>
          <p:cNvCxnSpPr>
            <a:stCxn id="409" idx="3"/>
            <a:endCxn id="411" idx="1"/>
          </p:cNvCxnSpPr>
          <p:nvPr/>
        </p:nvCxnSpPr>
        <p:spPr>
          <a:xfrm rot="10800000" flipH="1">
            <a:off x="6699650" y="2788100"/>
            <a:ext cx="682200" cy="7839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FastMinTC+: Initialization Algorithm</a:t>
            </a:r>
            <a:endParaRPr/>
          </a:p>
        </p:txBody>
      </p:sp>
      <p:pic>
        <p:nvPicPr>
          <p:cNvPr id="419" name="Google Shape;4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3850" y="1327709"/>
            <a:ext cx="4493300" cy="381579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6"/>
          <p:cNvSpPr/>
          <p:nvPr/>
        </p:nvSpPr>
        <p:spPr>
          <a:xfrm>
            <a:off x="2082350" y="1634025"/>
            <a:ext cx="4327200" cy="8703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21" name="Google Shape;421;p26"/>
          <p:cNvSpPr txBox="1"/>
          <p:nvPr/>
        </p:nvSpPr>
        <p:spPr>
          <a:xfrm>
            <a:off x="6798950" y="1887000"/>
            <a:ext cx="1781700" cy="2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Extending Phase</a:t>
            </a:r>
            <a:endParaRPr sz="1300">
              <a:solidFill>
                <a:schemeClr val="accen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cxnSp>
        <p:nvCxnSpPr>
          <p:cNvPr id="422" name="Google Shape;422;p26"/>
          <p:cNvCxnSpPr>
            <a:stCxn id="420" idx="3"/>
            <a:endCxn id="421" idx="1"/>
          </p:cNvCxnSpPr>
          <p:nvPr/>
        </p:nvCxnSpPr>
        <p:spPr>
          <a:xfrm rot="10800000" flipH="1">
            <a:off x="6409550" y="2018475"/>
            <a:ext cx="389400" cy="507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423" name="Google Shape;423;p26"/>
          <p:cNvSpPr/>
          <p:nvPr/>
        </p:nvSpPr>
        <p:spPr>
          <a:xfrm>
            <a:off x="2128000" y="3705308"/>
            <a:ext cx="2742600" cy="1344492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24" name="Google Shape;424;p26"/>
          <p:cNvSpPr txBox="1"/>
          <p:nvPr/>
        </p:nvSpPr>
        <p:spPr>
          <a:xfrm>
            <a:off x="6218375" y="3305750"/>
            <a:ext cx="1781700" cy="2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Shrinking Phase</a:t>
            </a:r>
            <a:endParaRPr sz="1300">
              <a:solidFill>
                <a:schemeClr val="accen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cxnSp>
        <p:nvCxnSpPr>
          <p:cNvPr id="425" name="Google Shape;425;p26"/>
          <p:cNvCxnSpPr>
            <a:cxnSpLocks/>
            <a:stCxn id="423" idx="3"/>
            <a:endCxn id="424" idx="1"/>
          </p:cNvCxnSpPr>
          <p:nvPr/>
        </p:nvCxnSpPr>
        <p:spPr>
          <a:xfrm flipV="1">
            <a:off x="4870600" y="3437150"/>
            <a:ext cx="1347775" cy="940404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426" name="Google Shape;42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8525" y="4335400"/>
            <a:ext cx="4069499" cy="55862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27" name="Google Shape;427;p26"/>
          <p:cNvSpPr txBox="1"/>
          <p:nvPr/>
        </p:nvSpPr>
        <p:spPr>
          <a:xfrm>
            <a:off x="212000" y="1387450"/>
            <a:ext cx="1554900" cy="31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 b="1" dirty="0">
                <a:latin typeface="Nunito"/>
                <a:ea typeface="Nunito"/>
                <a:cs typeface="Nunito"/>
                <a:sym typeface="Nunito"/>
              </a:rPr>
              <a:t>COMPLEXITY</a:t>
            </a:r>
            <a:endParaRPr sz="900" b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 b="1" dirty="0">
                <a:latin typeface="Nunito"/>
                <a:ea typeface="Nunito"/>
                <a:cs typeface="Nunito"/>
                <a:sym typeface="Nunito"/>
              </a:rPr>
              <a:t>Extending phase</a:t>
            </a:r>
            <a:r>
              <a:rPr lang="it" sz="900" dirty="0">
                <a:latin typeface="Nunito"/>
                <a:ea typeface="Nunito"/>
                <a:cs typeface="Nunito"/>
                <a:sym typeface="Nunito"/>
              </a:rPr>
              <a:t>: O(m)</a:t>
            </a:r>
            <a:endParaRPr sz="9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 b="1" dirty="0">
                <a:latin typeface="Nunito"/>
                <a:ea typeface="Nunito"/>
                <a:cs typeface="Nunito"/>
                <a:sym typeface="Nunito"/>
              </a:rPr>
              <a:t>Loss computation</a:t>
            </a:r>
            <a:r>
              <a:rPr lang="it" sz="900" dirty="0">
                <a:latin typeface="Nunito"/>
                <a:ea typeface="Nunito"/>
                <a:cs typeface="Nunito"/>
                <a:sym typeface="Nunito"/>
              </a:rPr>
              <a:t>: loss is computed only for vertices in T (which are at most twice for each node → 2n), scanning all edges. Thus, it is O(m+2n). Generally, m&gt;&gt;n, Thus O(m+n).</a:t>
            </a:r>
            <a:endParaRPr sz="9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 b="1" dirty="0">
                <a:latin typeface="Nunito"/>
                <a:ea typeface="Nunito"/>
                <a:cs typeface="Nunito"/>
                <a:sym typeface="Nunito"/>
              </a:rPr>
              <a:t>Shrinking phase</a:t>
            </a:r>
            <a:r>
              <a:rPr lang="it" sz="900" dirty="0">
                <a:latin typeface="Nunito"/>
                <a:ea typeface="Nunito"/>
                <a:cs typeface="Nunito"/>
                <a:sym typeface="Nunito"/>
              </a:rPr>
              <a:t>: depends on loss update, which at most are twice the number of edges. Thus O(m)</a:t>
            </a:r>
            <a:endParaRPr sz="9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 dirty="0">
                <a:latin typeface="Nunito"/>
                <a:ea typeface="Nunito"/>
                <a:cs typeface="Nunito"/>
                <a:sym typeface="Nunito"/>
              </a:rPr>
              <a:t>Complexity of </a:t>
            </a:r>
            <a:r>
              <a:rPr lang="it" sz="900" b="1" dirty="0">
                <a:latin typeface="Nunito"/>
                <a:ea typeface="Nunito"/>
                <a:cs typeface="Nunito"/>
                <a:sym typeface="Nunito"/>
              </a:rPr>
              <a:t>InitializeTC → O(m+n)</a:t>
            </a:r>
            <a:r>
              <a:rPr lang="it" sz="900" dirty="0">
                <a:latin typeface="Nunito"/>
                <a:ea typeface="Nunito"/>
                <a:cs typeface="Nunito"/>
                <a:sym typeface="Nunito"/>
              </a:rPr>
              <a:t>: </a:t>
            </a:r>
            <a:endParaRPr sz="9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28" name="Google Shape;428;p26"/>
          <p:cNvSpPr/>
          <p:nvPr/>
        </p:nvSpPr>
        <p:spPr>
          <a:xfrm>
            <a:off x="199300" y="4707172"/>
            <a:ext cx="1571400" cy="342578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FastMinTC+: BMS heuristic</a:t>
            </a:r>
            <a:endParaRPr/>
          </a:p>
        </p:txBody>
      </p:sp>
      <p:pic>
        <p:nvPicPr>
          <p:cNvPr id="434" name="Google Shape;43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3513" y="1499225"/>
            <a:ext cx="3670326" cy="228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8025" y="4048175"/>
            <a:ext cx="6001324" cy="76962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36" name="Google Shape;436;p27"/>
          <p:cNvSpPr txBox="1"/>
          <p:nvPr/>
        </p:nvSpPr>
        <p:spPr>
          <a:xfrm>
            <a:off x="6879350" y="2062000"/>
            <a:ext cx="1554900" cy="9351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 b="1">
                <a:latin typeface="Nunito"/>
                <a:ea typeface="Nunito"/>
                <a:cs typeface="Nunito"/>
                <a:sym typeface="Nunito"/>
              </a:rPr>
              <a:t>COMPLEXITY</a:t>
            </a:r>
            <a:endParaRPr sz="9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latin typeface="Nunito"/>
                <a:ea typeface="Nunito"/>
                <a:cs typeface="Nunito"/>
                <a:sym typeface="Nunito"/>
              </a:rPr>
              <a:t>Depends on the number of iterations k, thus O(k)--&gt;</a:t>
            </a:r>
            <a:r>
              <a:rPr lang="it" sz="900" b="1">
                <a:latin typeface="Nunito"/>
                <a:ea typeface="Nunito"/>
                <a:cs typeface="Nunito"/>
                <a:sym typeface="Nunito"/>
              </a:rPr>
              <a:t>O(1)</a:t>
            </a:r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8"/>
          <p:cNvSpPr txBox="1">
            <a:spLocks noGrp="1"/>
          </p:cNvSpPr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000"/>
              <a:t>Experimental Results</a:t>
            </a:r>
            <a:endParaRPr sz="4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Dataset Description</a:t>
            </a:r>
            <a:endParaRPr/>
          </a:p>
        </p:txBody>
      </p:sp>
      <p:graphicFrame>
        <p:nvGraphicFramePr>
          <p:cNvPr id="447" name="Google Shape;447;p29"/>
          <p:cNvGraphicFramePr/>
          <p:nvPr>
            <p:extLst>
              <p:ext uri="{D42A27DB-BD31-4B8C-83A1-F6EECF244321}">
                <p14:modId xmlns:p14="http://schemas.microsoft.com/office/powerpoint/2010/main" val="1606862101"/>
              </p:ext>
            </p:extLst>
          </p:nvPr>
        </p:nvGraphicFramePr>
        <p:xfrm>
          <a:off x="763600" y="1785125"/>
          <a:ext cx="8076725" cy="1584840"/>
        </p:xfrm>
        <a:graphic>
          <a:graphicData uri="http://schemas.openxmlformats.org/drawingml/2006/table">
            <a:tbl>
              <a:tblPr>
                <a:noFill/>
                <a:tableStyleId>{4FC0FCDF-ED7D-4FF9-AA7D-0086720FB689}</a:tableStyleId>
              </a:tblPr>
              <a:tblGrid>
                <a:gridCol w="104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5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b="1">
                          <a:latin typeface="Nunito"/>
                          <a:ea typeface="Nunito"/>
                          <a:cs typeface="Nunito"/>
                          <a:sym typeface="Nunito"/>
                        </a:rPr>
                        <a:t>Dataset</a:t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b="1">
                          <a:latin typeface="Nunito"/>
                          <a:ea typeface="Nunito"/>
                          <a:cs typeface="Nunito"/>
                          <a:sym typeface="Nunito"/>
                        </a:rPr>
                        <a:t>Source</a:t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b="1">
                          <a:latin typeface="Nunito"/>
                          <a:ea typeface="Nunito"/>
                          <a:cs typeface="Nunito"/>
                          <a:sym typeface="Nunito"/>
                        </a:rPr>
                        <a:t>Type</a:t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b="1">
                          <a:latin typeface="Nunito"/>
                          <a:ea typeface="Nunito"/>
                          <a:cs typeface="Nunito"/>
                          <a:sym typeface="Nunito"/>
                        </a:rPr>
                        <a:t>Support</a:t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b="1">
                          <a:latin typeface="Nunito"/>
                          <a:ea typeface="Nunito"/>
                          <a:cs typeface="Nunito"/>
                          <a:sym typeface="Nunito"/>
                        </a:rPr>
                        <a:t>|V|</a:t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b="1">
                          <a:latin typeface="Nunito"/>
                          <a:ea typeface="Nunito"/>
                          <a:cs typeface="Nunito"/>
                          <a:sym typeface="Nunito"/>
                        </a:rPr>
                        <a:t>|T|</a:t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b="1">
                          <a:latin typeface="Nunito"/>
                          <a:ea typeface="Nunito"/>
                          <a:cs typeface="Nunito"/>
                          <a:sym typeface="Nunito"/>
                        </a:rPr>
                        <a:t>|E|</a:t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Nunito"/>
                          <a:ea typeface="Nunito"/>
                          <a:cs typeface="Nunito"/>
                          <a:sym typeface="Nunito"/>
                        </a:rPr>
                        <a:t>Dataset1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Nunito"/>
                          <a:ea typeface="Nunito"/>
                          <a:cs typeface="Nunito"/>
                          <a:sym typeface="Nunito"/>
                        </a:rPr>
                        <a:t>Synthetic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Nunito"/>
                          <a:ea typeface="Nunito"/>
                          <a:cs typeface="Nunito"/>
                          <a:sym typeface="Nunito"/>
                        </a:rPr>
                        <a:t>Sparse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Nunito"/>
                          <a:ea typeface="Nunito"/>
                          <a:cs typeface="Nunito"/>
                          <a:sym typeface="Nunito"/>
                        </a:rPr>
                        <a:t>264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Nunito"/>
                          <a:ea typeface="Nunito"/>
                          <a:cs typeface="Nunito"/>
                          <a:sym typeface="Nunito"/>
                        </a:rPr>
                        <a:t>[10, 10000]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Nunito"/>
                          <a:ea typeface="Nunito"/>
                          <a:cs typeface="Nunito"/>
                          <a:sym typeface="Nunito"/>
                        </a:rPr>
                        <a:t>[4, 5000]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Nunito"/>
                          <a:ea typeface="Nunito"/>
                          <a:cs typeface="Nunito"/>
                          <a:sym typeface="Nunito"/>
                        </a:rPr>
                        <a:t>[10, 1000000]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Nunito"/>
                          <a:ea typeface="Nunito"/>
                          <a:cs typeface="Nunito"/>
                          <a:sym typeface="Nunito"/>
                        </a:rPr>
                        <a:t>Dataset2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Nunito"/>
                          <a:ea typeface="Nunito"/>
                          <a:cs typeface="Nunito"/>
                          <a:sym typeface="Nunito"/>
                        </a:rPr>
                        <a:t>Synthetic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Nunito"/>
                          <a:ea typeface="Nunito"/>
                          <a:cs typeface="Nunito"/>
                          <a:sym typeface="Nunito"/>
                        </a:rPr>
                        <a:t>Dense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Nunito"/>
                          <a:ea typeface="Nunito"/>
                          <a:cs typeface="Nunito"/>
                          <a:sym typeface="Nunito"/>
                        </a:rPr>
                        <a:t>195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Nunito"/>
                          <a:ea typeface="Nunito"/>
                          <a:cs typeface="Nunito"/>
                          <a:sym typeface="Nunito"/>
                        </a:rPr>
                        <a:t>[10, 10000]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Nunito"/>
                          <a:ea typeface="Nunito"/>
                          <a:cs typeface="Nunito"/>
                          <a:sym typeface="Nunito"/>
                        </a:rPr>
                        <a:t>[2, 5000]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Nunito"/>
                          <a:ea typeface="Nunito"/>
                          <a:cs typeface="Nunito"/>
                          <a:sym typeface="Nunito"/>
                        </a:rPr>
                        <a:t>[100, 20000000]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Nunito"/>
                          <a:ea typeface="Nunito"/>
                          <a:cs typeface="Nunito"/>
                          <a:sym typeface="Nunito"/>
                        </a:rPr>
                        <a:t>Dataset3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DIMACS [4]</a:t>
                      </a:r>
                      <a:endParaRPr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Nunito"/>
                          <a:ea typeface="Nunito"/>
                          <a:cs typeface="Nunito"/>
                          <a:sym typeface="Nunito"/>
                        </a:rPr>
                        <a:t>Mixed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Nunito"/>
                          <a:ea typeface="Nunito"/>
                          <a:cs typeface="Nunito"/>
                          <a:sym typeface="Nunito"/>
                        </a:rPr>
                        <a:t>25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Nunito"/>
                          <a:ea typeface="Nunito"/>
                          <a:cs typeface="Nunito"/>
                          <a:sym typeface="Nunito"/>
                        </a:rPr>
                        <a:t>[24, 596313]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Nunito"/>
                          <a:ea typeface="Nunito"/>
                          <a:cs typeface="Nunito"/>
                          <a:sym typeface="Nunito"/>
                        </a:rPr>
                        <a:t>[1, 736674]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[516, 3394979]</a:t>
                      </a:r>
                      <a:endParaRPr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48" name="Google Shape;448;p29"/>
          <p:cNvSpPr txBox="1">
            <a:spLocks noGrp="1"/>
          </p:cNvSpPr>
          <p:nvPr>
            <p:ph type="body" idx="1"/>
          </p:nvPr>
        </p:nvSpPr>
        <p:spPr>
          <a:xfrm>
            <a:off x="1348875" y="4611150"/>
            <a:ext cx="7030500" cy="6162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[4] Ryan A. Rossi and Nesreen K. Ahmed. The network data repository with interactive graph analytics and visualization. In AAAI, 2015. URL: https://networkrepository.com.</a:t>
            </a:r>
            <a:endParaRPr sz="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29"/>
          <p:cNvSpPr txBox="1">
            <a:spLocks noGrp="1"/>
          </p:cNvSpPr>
          <p:nvPr>
            <p:ph type="body" idx="1"/>
          </p:nvPr>
        </p:nvSpPr>
        <p:spPr>
          <a:xfrm>
            <a:off x="1303800" y="3633400"/>
            <a:ext cx="7030500" cy="8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/>
              <a:t>For more granular analysis, instances of Datasets 1 and 2 are categorized as small (up to 50 vertices and 20 timestamps), medium (up to 500 vertices and 500 timestamps), and hard (up to 10000 vertices and 5000 timestamps)</a:t>
            </a:r>
            <a:endParaRPr/>
          </a:p>
        </p:txBody>
      </p:sp>
      <p:pic>
        <p:nvPicPr>
          <p:cNvPr id="450" name="Google Shape;45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2800" y="1076425"/>
            <a:ext cx="1899274" cy="445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1" name="Google Shape;451;p29"/>
          <p:cNvCxnSpPr/>
          <p:nvPr/>
        </p:nvCxnSpPr>
        <p:spPr>
          <a:xfrm rot="10800000" flipH="1">
            <a:off x="3641100" y="1287937"/>
            <a:ext cx="2797800" cy="590100"/>
          </a:xfrm>
          <a:prstGeom prst="straightConnector1">
            <a:avLst/>
          </a:prstGeom>
          <a:noFill/>
          <a:ln w="28575" cap="flat" cmpd="sng">
            <a:solidFill>
              <a:srgbClr val="249C9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2" name="Google Shape;452;p29"/>
          <p:cNvCxnSpPr/>
          <p:nvPr/>
        </p:nvCxnSpPr>
        <p:spPr>
          <a:xfrm>
            <a:off x="10103025" y="1272450"/>
            <a:ext cx="735900" cy="73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Experimental Evaluation of Synthetic Instances - Sum Span</a:t>
            </a:r>
            <a:endParaRPr/>
          </a:p>
        </p:txBody>
      </p:sp>
      <p:pic>
        <p:nvPicPr>
          <p:cNvPr id="458" name="Google Shape;45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275" y="2041450"/>
            <a:ext cx="3915723" cy="253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5587" y="2041438"/>
            <a:ext cx="3915723" cy="253304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30"/>
          <p:cNvSpPr/>
          <p:nvPr/>
        </p:nvSpPr>
        <p:spPr>
          <a:xfrm>
            <a:off x="7858125" y="1995325"/>
            <a:ext cx="630000" cy="17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1" name="Google Shape;461;p30"/>
          <p:cNvSpPr txBox="1"/>
          <p:nvPr/>
        </p:nvSpPr>
        <p:spPr>
          <a:xfrm>
            <a:off x="2143125" y="1841700"/>
            <a:ext cx="11370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Dataset 1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2" name="Google Shape;462;p30"/>
          <p:cNvSpPr txBox="1"/>
          <p:nvPr/>
        </p:nvSpPr>
        <p:spPr>
          <a:xfrm>
            <a:off x="6134938" y="1841700"/>
            <a:ext cx="11370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Dataset 2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3" name="Google Shape;463;p30"/>
          <p:cNvSpPr txBox="1"/>
          <p:nvPr/>
        </p:nvSpPr>
        <p:spPr>
          <a:xfrm>
            <a:off x="1582425" y="3848400"/>
            <a:ext cx="560700" cy="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" b="1">
                <a:solidFill>
                  <a:srgbClr val="00792D"/>
                </a:solidFill>
              </a:rPr>
              <a:t>4,03e+00</a:t>
            </a:r>
            <a:endParaRPr sz="600" b="1">
              <a:solidFill>
                <a:srgbClr val="00792D"/>
              </a:solidFill>
            </a:endParaRPr>
          </a:p>
        </p:txBody>
      </p:sp>
      <p:sp>
        <p:nvSpPr>
          <p:cNvPr id="464" name="Google Shape;464;p30"/>
          <p:cNvSpPr txBox="1"/>
          <p:nvPr/>
        </p:nvSpPr>
        <p:spPr>
          <a:xfrm>
            <a:off x="2687325" y="2718000"/>
            <a:ext cx="560700" cy="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" b="1">
                <a:solidFill>
                  <a:srgbClr val="00792D"/>
                </a:solidFill>
              </a:rPr>
              <a:t>2e+02</a:t>
            </a:r>
            <a:endParaRPr sz="600" b="1">
              <a:solidFill>
                <a:srgbClr val="00792D"/>
              </a:solidFill>
            </a:endParaRPr>
          </a:p>
        </p:txBody>
      </p:sp>
      <p:sp>
        <p:nvSpPr>
          <p:cNvPr id="465" name="Google Shape;465;p30"/>
          <p:cNvSpPr txBox="1"/>
          <p:nvPr/>
        </p:nvSpPr>
        <p:spPr>
          <a:xfrm>
            <a:off x="3892075" y="2172025"/>
            <a:ext cx="560700" cy="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" b="1">
                <a:solidFill>
                  <a:srgbClr val="00792D"/>
                </a:solidFill>
              </a:rPr>
              <a:t>6e+04</a:t>
            </a:r>
            <a:endParaRPr sz="600" b="1">
              <a:solidFill>
                <a:srgbClr val="00792D"/>
              </a:solidFill>
            </a:endParaRPr>
          </a:p>
        </p:txBody>
      </p:sp>
      <p:sp>
        <p:nvSpPr>
          <p:cNvPr id="466" name="Google Shape;466;p30"/>
          <p:cNvSpPr txBox="1"/>
          <p:nvPr/>
        </p:nvSpPr>
        <p:spPr>
          <a:xfrm>
            <a:off x="5675425" y="3916300"/>
            <a:ext cx="560700" cy="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" b="1">
                <a:solidFill>
                  <a:srgbClr val="00792D"/>
                </a:solidFill>
              </a:rPr>
              <a:t>8,51e+00</a:t>
            </a:r>
            <a:endParaRPr sz="600" b="1">
              <a:solidFill>
                <a:srgbClr val="00792D"/>
              </a:solidFill>
            </a:endParaRPr>
          </a:p>
        </p:txBody>
      </p:sp>
      <p:sp>
        <p:nvSpPr>
          <p:cNvPr id="467" name="Google Shape;467;p30"/>
          <p:cNvSpPr txBox="1"/>
          <p:nvPr/>
        </p:nvSpPr>
        <p:spPr>
          <a:xfrm>
            <a:off x="6803350" y="2993300"/>
            <a:ext cx="560700" cy="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" b="1">
                <a:solidFill>
                  <a:srgbClr val="00792D"/>
                </a:solidFill>
              </a:rPr>
              <a:t>1,3e+03</a:t>
            </a:r>
            <a:endParaRPr sz="600" b="1">
              <a:solidFill>
                <a:srgbClr val="00792D"/>
              </a:solidFill>
            </a:endParaRPr>
          </a:p>
        </p:txBody>
      </p:sp>
      <p:sp>
        <p:nvSpPr>
          <p:cNvPr id="468" name="Google Shape;468;p30"/>
          <p:cNvSpPr txBox="1"/>
          <p:nvPr/>
        </p:nvSpPr>
        <p:spPr>
          <a:xfrm>
            <a:off x="7927425" y="2172025"/>
            <a:ext cx="560700" cy="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" b="1">
                <a:solidFill>
                  <a:srgbClr val="00792D"/>
                </a:solidFill>
              </a:rPr>
              <a:t>69e+04</a:t>
            </a:r>
            <a:endParaRPr sz="600" b="1">
              <a:solidFill>
                <a:srgbClr val="00792D"/>
              </a:solidFill>
            </a:endParaRPr>
          </a:p>
        </p:txBody>
      </p:sp>
      <p:sp>
        <p:nvSpPr>
          <p:cNvPr id="469" name="Google Shape;469;p30"/>
          <p:cNvSpPr txBox="1"/>
          <p:nvPr/>
        </p:nvSpPr>
        <p:spPr>
          <a:xfrm>
            <a:off x="847275" y="4574475"/>
            <a:ext cx="353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/>
              <a:t>INNER surpasses FastMinTC+ in 39 cases over 264	</a:t>
            </a:r>
            <a:endParaRPr sz="1100"/>
          </a:p>
        </p:txBody>
      </p:sp>
      <p:sp>
        <p:nvSpPr>
          <p:cNvPr id="470" name="Google Shape;470;p30"/>
          <p:cNvSpPr txBox="1"/>
          <p:nvPr/>
        </p:nvSpPr>
        <p:spPr>
          <a:xfrm>
            <a:off x="5070025" y="4574475"/>
            <a:ext cx="3533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/>
              <a:t>INNER surpasses FastMinTC+ in 1 case over 195	</a:t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Experimental Evaluation of Synthetic Instances - Execution Time</a:t>
            </a:r>
            <a:endParaRPr/>
          </a:p>
        </p:txBody>
      </p:sp>
      <p:pic>
        <p:nvPicPr>
          <p:cNvPr id="476" name="Google Shape;47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625" y="2149725"/>
            <a:ext cx="3806026" cy="243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3375" y="2149725"/>
            <a:ext cx="3806026" cy="2434884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1"/>
          <p:cNvSpPr txBox="1"/>
          <p:nvPr/>
        </p:nvSpPr>
        <p:spPr>
          <a:xfrm>
            <a:off x="2143125" y="1917900"/>
            <a:ext cx="11370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Dataset 1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9" name="Google Shape;479;p31"/>
          <p:cNvSpPr txBox="1"/>
          <p:nvPr/>
        </p:nvSpPr>
        <p:spPr>
          <a:xfrm>
            <a:off x="6134938" y="1917900"/>
            <a:ext cx="11370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Dataset 2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0" name="Google Shape;480;p31"/>
          <p:cNvSpPr/>
          <p:nvPr/>
        </p:nvSpPr>
        <p:spPr>
          <a:xfrm>
            <a:off x="7950300" y="2097025"/>
            <a:ext cx="576000" cy="20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"/>
          <p:cNvSpPr txBox="1">
            <a:spLocks noGrp="1"/>
          </p:cNvSpPr>
          <p:nvPr>
            <p:ph type="ctrTitle"/>
          </p:nvPr>
        </p:nvSpPr>
        <p:spPr>
          <a:xfrm>
            <a:off x="160475" y="1902222"/>
            <a:ext cx="2089500" cy="14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/>
              <a:t>AGENDA</a:t>
            </a:r>
            <a:endParaRPr sz="3200"/>
          </a:p>
        </p:txBody>
      </p:sp>
      <p:cxnSp>
        <p:nvCxnSpPr>
          <p:cNvPr id="286" name="Google Shape;286;p14"/>
          <p:cNvCxnSpPr/>
          <p:nvPr/>
        </p:nvCxnSpPr>
        <p:spPr>
          <a:xfrm flipH="1">
            <a:off x="2422425" y="1289150"/>
            <a:ext cx="8100" cy="27261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7" name="Google Shape;287;p14"/>
          <p:cNvSpPr txBox="1">
            <a:spLocks noGrp="1"/>
          </p:cNvSpPr>
          <p:nvPr>
            <p:ph type="ctrTitle"/>
          </p:nvPr>
        </p:nvSpPr>
        <p:spPr>
          <a:xfrm>
            <a:off x="2498600" y="526730"/>
            <a:ext cx="3818100" cy="424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it" sz="2000"/>
              <a:t>Introduction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it" sz="2000"/>
              <a:t>Problem Definition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it" sz="2000"/>
              <a:t>FastMinTC+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it" sz="2000"/>
              <a:t>Experimental Results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it" sz="2000"/>
              <a:t>Conclusion</a:t>
            </a:r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Experimental Evaluation on Real Instances</a:t>
            </a:r>
            <a:endParaRPr/>
          </a:p>
        </p:txBody>
      </p:sp>
      <p:pic>
        <p:nvPicPr>
          <p:cNvPr id="486" name="Google Shape;48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800" y="1087428"/>
            <a:ext cx="7030502" cy="3995846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32"/>
          <p:cNvSpPr/>
          <p:nvPr/>
        </p:nvSpPr>
        <p:spPr>
          <a:xfrm>
            <a:off x="6929550" y="1770725"/>
            <a:ext cx="1310700" cy="91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latin typeface="Nunito"/>
                <a:ea typeface="Nunito"/>
                <a:cs typeface="Nunito"/>
                <a:sym typeface="Nunito"/>
              </a:rPr>
              <a:t>Average Execution Time</a:t>
            </a:r>
            <a:endParaRPr sz="8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 b="1">
                <a:solidFill>
                  <a:srgbClr val="1D7E75"/>
                </a:solidFill>
                <a:latin typeface="Nunito"/>
                <a:ea typeface="Nunito"/>
                <a:cs typeface="Nunito"/>
                <a:sym typeface="Nunito"/>
              </a:rPr>
              <a:t>INNER</a:t>
            </a:r>
            <a:r>
              <a:rPr lang="it" sz="800">
                <a:latin typeface="Nunito"/>
                <a:ea typeface="Nunito"/>
                <a:cs typeface="Nunito"/>
                <a:sym typeface="Nunito"/>
              </a:rPr>
              <a:t>: 10,6 s</a:t>
            </a:r>
            <a:endParaRPr sz="8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FASTMINTC+</a:t>
            </a:r>
            <a:r>
              <a:rPr lang="it" sz="800">
                <a:latin typeface="Nunito"/>
                <a:ea typeface="Nunito"/>
                <a:cs typeface="Nunito"/>
                <a:sym typeface="Nunito"/>
              </a:rPr>
              <a:t>: 4,43 s</a:t>
            </a:r>
            <a:endParaRPr sz="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3"/>
          <p:cNvSpPr txBox="1">
            <a:spLocks noGrp="1"/>
          </p:cNvSpPr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000"/>
              <a:t>Conclusions</a:t>
            </a:r>
            <a:endParaRPr sz="4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Conclusion and Future Works</a:t>
            </a:r>
            <a:endParaRPr/>
          </a:p>
        </p:txBody>
      </p:sp>
      <p:sp>
        <p:nvSpPr>
          <p:cNvPr id="498" name="Google Shape;498;p34"/>
          <p:cNvSpPr txBox="1">
            <a:spLocks noGrp="1"/>
          </p:cNvSpPr>
          <p:nvPr>
            <p:ph type="body" idx="1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it"/>
              <a:t>Overall FastMinTC+ achieves </a:t>
            </a:r>
            <a:r>
              <a:rPr lang="it" b="1"/>
              <a:t>superior performance in terms of sum-span</a:t>
            </a:r>
            <a:r>
              <a:rPr lang="it"/>
              <a:t> w.r.t. state-of-the-art algorithms in the majority of the cases, even though, when dealing very </a:t>
            </a:r>
            <a:r>
              <a:rPr lang="it" b="1"/>
              <a:t>sparse graphs</a:t>
            </a:r>
            <a:r>
              <a:rPr lang="it"/>
              <a:t>, it demonstrates </a:t>
            </a:r>
            <a:r>
              <a:rPr lang="it" b="1"/>
              <a:t>comparable performance w.r.t. INNER</a:t>
            </a:r>
            <a:r>
              <a:rPr lang="it"/>
              <a:t>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it"/>
              <a:t>FastMinTC+ </a:t>
            </a:r>
            <a:r>
              <a:rPr lang="it" b="1"/>
              <a:t>is the fastest algorithm</a:t>
            </a:r>
            <a:r>
              <a:rPr lang="it"/>
              <a:t> in all cases.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it"/>
              <a:t>FastMinTC+ allows to find </a:t>
            </a:r>
            <a:r>
              <a:rPr lang="it" b="1"/>
              <a:t>fast and effective solutions</a:t>
            </a:r>
            <a:r>
              <a:rPr lang="it"/>
              <a:t> in reasonable time even for </a:t>
            </a:r>
            <a:r>
              <a:rPr lang="it" b="1"/>
              <a:t>massive graphs</a:t>
            </a:r>
            <a:r>
              <a:rPr lang="it"/>
              <a:t>.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it"/>
              <a:t>FastMinTC+ shows the </a:t>
            </a:r>
            <a:r>
              <a:rPr lang="it" b="1"/>
              <a:t>effective application of the BMS heuristic </a:t>
            </a:r>
            <a:r>
              <a:rPr lang="it"/>
              <a:t>to the temporal version of the </a:t>
            </a:r>
            <a:r>
              <a:rPr lang="it" b="1"/>
              <a:t>MVC</a:t>
            </a:r>
            <a:r>
              <a:rPr lang="it"/>
              <a:t> problem, for which the BMS approach has been shown to be very effective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it"/>
              <a:t>As for MVC, future direction concerns the adoption of data-driven learning algorithms, as </a:t>
            </a:r>
            <a:r>
              <a:rPr lang="it" b="1"/>
              <a:t>Deep Learning</a:t>
            </a:r>
            <a:r>
              <a:rPr lang="it"/>
              <a:t>, for solving temporal combinatorial optimization problems like the MinTCover problem.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5"/>
          <p:cNvSpPr txBox="1">
            <a:spLocks noGrp="1"/>
          </p:cNvSpPr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Thanks</a:t>
            </a:r>
            <a:endParaRPr dirty="0"/>
          </a:p>
        </p:txBody>
      </p:sp>
      <p:sp>
        <p:nvSpPr>
          <p:cNvPr id="504" name="Google Shape;504;p35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/>
              <a:t>Giorgio Lazzarinetti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5"/>
          <p:cNvSpPr txBox="1">
            <a:spLocks noGrp="1"/>
          </p:cNvSpPr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000"/>
              <a:t>Introduction</a:t>
            </a:r>
            <a:endParaRPr sz="4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Motivations</a:t>
            </a:r>
            <a:endParaRPr/>
          </a:p>
        </p:txBody>
      </p:sp>
      <p:grpSp>
        <p:nvGrpSpPr>
          <p:cNvPr id="298" name="Google Shape;298;p16"/>
          <p:cNvGrpSpPr/>
          <p:nvPr/>
        </p:nvGrpSpPr>
        <p:grpSpPr>
          <a:xfrm>
            <a:off x="2596813" y="2013872"/>
            <a:ext cx="1944600" cy="2264148"/>
            <a:chOff x="3071457" y="2013875"/>
            <a:chExt cx="1944600" cy="1569600"/>
          </a:xfrm>
        </p:grpSpPr>
        <p:sp>
          <p:nvSpPr>
            <p:cNvPr id="299" name="Google Shape;299;p16"/>
            <p:cNvSpPr/>
            <p:nvPr/>
          </p:nvSpPr>
          <p:spPr>
            <a:xfrm rot="10800000" flipH="1">
              <a:off x="3071457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1D7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6"/>
            <p:cNvSpPr txBox="1"/>
            <p:nvPr/>
          </p:nvSpPr>
          <p:spPr>
            <a:xfrm>
              <a:off x="3316102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1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Applications require for Summarization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1" name="Google Shape;301;p16"/>
            <p:cNvSpPr txBox="1"/>
            <p:nvPr/>
          </p:nvSpPr>
          <p:spPr>
            <a:xfrm>
              <a:off x="3316107" y="2593026"/>
              <a:ext cx="1451700" cy="63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it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To use them, modern applications necessitates</a:t>
              </a:r>
              <a:r>
                <a:rPr lang="it" sz="9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redefined approaches to networks summarization</a:t>
              </a:r>
              <a:endParaRPr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2" name="Google Shape;302;p16"/>
          <p:cNvGrpSpPr/>
          <p:nvPr/>
        </p:nvGrpSpPr>
        <p:grpSpPr>
          <a:xfrm>
            <a:off x="654588" y="2013840"/>
            <a:ext cx="1944600" cy="2264148"/>
            <a:chOff x="1126863" y="2013875"/>
            <a:chExt cx="1944600" cy="1569600"/>
          </a:xfrm>
        </p:grpSpPr>
        <p:sp>
          <p:nvSpPr>
            <p:cNvPr id="303" name="Google Shape;303;p16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249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6"/>
            <p:cNvSpPr txBox="1"/>
            <p:nvPr/>
          </p:nvSpPr>
          <p:spPr>
            <a:xfrm>
              <a:off x="1351627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1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Temporal Networks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5" name="Google Shape;305;p16"/>
            <p:cNvSpPr txBox="1"/>
            <p:nvPr/>
          </p:nvSpPr>
          <p:spPr>
            <a:xfrm>
              <a:off x="1373313" y="2557071"/>
              <a:ext cx="1451700" cy="89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it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With the widespread availability of </a:t>
              </a:r>
              <a:r>
                <a:rPr lang="it" sz="9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temporal information,</a:t>
              </a:r>
              <a:r>
                <a:rPr lang="it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many datasets, traditionally modeled as networks, are now being treated as </a:t>
              </a:r>
              <a:r>
                <a:rPr lang="it" sz="9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temporal networks</a:t>
              </a:r>
              <a:r>
                <a:rPr lang="it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6" name="Google Shape;306;p16"/>
          <p:cNvGrpSpPr/>
          <p:nvPr/>
        </p:nvGrpSpPr>
        <p:grpSpPr>
          <a:xfrm>
            <a:off x="4538945" y="2013872"/>
            <a:ext cx="3950480" cy="2264148"/>
            <a:chOff x="5015938" y="2013875"/>
            <a:chExt cx="3001200" cy="1569600"/>
          </a:xfrm>
        </p:grpSpPr>
        <p:sp>
          <p:nvSpPr>
            <p:cNvPr id="307" name="Google Shape;307;p16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155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6"/>
            <p:cNvSpPr txBox="1"/>
            <p:nvPr/>
          </p:nvSpPr>
          <p:spPr>
            <a:xfrm>
              <a:off x="5360226" y="2256387"/>
              <a:ext cx="24171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1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Summarization Challenges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9" name="Google Shape;309;p16"/>
            <p:cNvSpPr txBox="1"/>
            <p:nvPr/>
          </p:nvSpPr>
          <p:spPr>
            <a:xfrm>
              <a:off x="5360250" y="2490409"/>
              <a:ext cx="24171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it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Temporal network summarization poses unique challenges stemming from their inherent </a:t>
              </a:r>
              <a:r>
                <a:rPr lang="it" sz="9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complexity</a:t>
              </a:r>
              <a:r>
                <a:rPr lang="it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and the diverse </a:t>
              </a:r>
              <a:r>
                <a:rPr lang="it" sz="9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objectives</a:t>
              </a:r>
              <a:r>
                <a:rPr lang="it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of summarization, for which different methods have been proposed . These methods employ a variety of techniques, including temporal motifs, graphlets, vocabulary-based summaries, evolutionary patterns and community evolution. While effective, such techniques can be </a:t>
              </a:r>
              <a:r>
                <a:rPr lang="it" sz="9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complex</a:t>
              </a:r>
              <a:r>
                <a:rPr lang="it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and </a:t>
              </a:r>
              <a:r>
                <a:rPr lang="it" sz="9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difficult to interpre</a:t>
              </a:r>
              <a:r>
                <a:rPr lang="it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t.</a:t>
              </a: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0" name="Google Shape;310;p16"/>
          <p:cNvGrpSpPr/>
          <p:nvPr/>
        </p:nvGrpSpPr>
        <p:grpSpPr>
          <a:xfrm>
            <a:off x="4408446" y="2701270"/>
            <a:ext cx="261571" cy="260379"/>
            <a:chOff x="4858109" y="2631368"/>
            <a:chExt cx="316442" cy="315000"/>
          </a:xfrm>
        </p:grpSpPr>
        <p:sp>
          <p:nvSpPr>
            <p:cNvPr id="311" name="Google Shape;311;p16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rgbClr val="1D7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it"/>
              </a:br>
              <a:endParaRPr/>
            </a:p>
          </p:txBody>
        </p:sp>
      </p:grpSp>
      <p:grpSp>
        <p:nvGrpSpPr>
          <p:cNvPr id="313" name="Google Shape;313;p16"/>
          <p:cNvGrpSpPr/>
          <p:nvPr/>
        </p:nvGrpSpPr>
        <p:grpSpPr>
          <a:xfrm>
            <a:off x="2471240" y="2701271"/>
            <a:ext cx="260366" cy="260366"/>
            <a:chOff x="3157188" y="909150"/>
            <a:chExt cx="470400" cy="470400"/>
          </a:xfrm>
        </p:grpSpPr>
        <p:sp>
          <p:nvSpPr>
            <p:cNvPr id="314" name="Google Shape;314;p16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249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Summarization as Activity Intervals</a:t>
            </a:r>
            <a:endParaRPr/>
          </a:p>
        </p:txBody>
      </p:sp>
      <p:sp>
        <p:nvSpPr>
          <p:cNvPr id="321" name="Google Shape;321;p17"/>
          <p:cNvSpPr txBox="1">
            <a:spLocks noGrp="1"/>
          </p:cNvSpPr>
          <p:nvPr>
            <p:ph type="body" idx="1"/>
          </p:nvPr>
        </p:nvSpPr>
        <p:spPr>
          <a:xfrm>
            <a:off x="1303800" y="1455100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it" sz="1225">
                <a:solidFill>
                  <a:srgbClr val="000000"/>
                </a:solidFill>
              </a:rPr>
              <a:t>Use </a:t>
            </a:r>
            <a:r>
              <a:rPr lang="it" sz="1225" b="1">
                <a:solidFill>
                  <a:srgbClr val="000000"/>
                </a:solidFill>
              </a:rPr>
              <a:t>activity time intervals</a:t>
            </a:r>
            <a:r>
              <a:rPr lang="it" sz="1225">
                <a:solidFill>
                  <a:srgbClr val="000000"/>
                </a:solidFill>
              </a:rPr>
              <a:t> to represent </a:t>
            </a:r>
            <a:r>
              <a:rPr lang="it" sz="1225" b="1">
                <a:solidFill>
                  <a:srgbClr val="000000"/>
                </a:solidFill>
              </a:rPr>
              <a:t>interactions between entities</a:t>
            </a:r>
            <a:r>
              <a:rPr lang="it" sz="1225">
                <a:solidFill>
                  <a:srgbClr val="000000"/>
                </a:solidFill>
              </a:rPr>
              <a:t>. An interaction between two entities is accounted for if, at the time of their interaction, at least one of the entities is active. </a:t>
            </a:r>
            <a:endParaRPr sz="1225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lang="it" sz="1225">
                <a:solidFill>
                  <a:srgbClr val="000000"/>
                </a:solidFill>
              </a:rPr>
              <a:t>The related </a:t>
            </a:r>
            <a:r>
              <a:rPr lang="it" sz="1225" b="1">
                <a:solidFill>
                  <a:srgbClr val="000000"/>
                </a:solidFill>
              </a:rPr>
              <a:t>summarization task</a:t>
            </a:r>
            <a:r>
              <a:rPr lang="it" sz="1225">
                <a:solidFill>
                  <a:srgbClr val="000000"/>
                </a:solidFill>
              </a:rPr>
              <a:t> involves identifying these latent </a:t>
            </a:r>
            <a:r>
              <a:rPr lang="it" sz="1225" b="1">
                <a:solidFill>
                  <a:srgbClr val="000000"/>
                </a:solidFill>
              </a:rPr>
              <a:t>activity intervals for all entities</a:t>
            </a:r>
            <a:r>
              <a:rPr lang="it" sz="1225">
                <a:solidFill>
                  <a:srgbClr val="000000"/>
                </a:solidFill>
              </a:rPr>
              <a:t>, producing an </a:t>
            </a:r>
            <a:r>
              <a:rPr lang="it" sz="1225" b="1">
                <a:solidFill>
                  <a:srgbClr val="000000"/>
                </a:solidFill>
              </a:rPr>
              <a:t>activity timeline</a:t>
            </a:r>
            <a:r>
              <a:rPr lang="it" sz="1225">
                <a:solidFill>
                  <a:srgbClr val="000000"/>
                </a:solidFill>
              </a:rPr>
              <a:t> that encompasses the entire network. → </a:t>
            </a:r>
            <a:r>
              <a:rPr lang="it" sz="1225" b="1">
                <a:solidFill>
                  <a:srgbClr val="000000"/>
                </a:solidFill>
              </a:rPr>
              <a:t>NETWORK UNTANGLING PROBLEM or MINIMUM TIMELINE COVER (MinTCover) PROBLEM [1].</a:t>
            </a:r>
            <a:endParaRPr sz="1225" b="1">
              <a:solidFill>
                <a:srgbClr val="000000"/>
              </a:solidFill>
            </a:endParaRPr>
          </a:p>
        </p:txBody>
      </p:sp>
      <p:pic>
        <p:nvPicPr>
          <p:cNvPr id="322" name="Google Shape;3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6313" y="2998400"/>
            <a:ext cx="5151373" cy="14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7"/>
          <p:cNvSpPr txBox="1">
            <a:spLocks noGrp="1"/>
          </p:cNvSpPr>
          <p:nvPr>
            <p:ph type="body" idx="1"/>
          </p:nvPr>
        </p:nvSpPr>
        <p:spPr>
          <a:xfrm>
            <a:off x="1303800" y="4401200"/>
            <a:ext cx="70305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[1] Polina Rozenshtein, Nikolaj Tatti, and Aristides Gionis. The network-untangling problem: from interactions to activity timelines. </a:t>
            </a:r>
            <a:r>
              <a:rPr lang="it" sz="8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Min. Knowl. Discov.</a:t>
            </a:r>
            <a:r>
              <a:rPr lang="it" sz="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35(1):213–247, 2021. URL: https://doi.org/10.1007/s10618-020-00717-5, doi:10.1007/S10618-020-00717-5.</a:t>
            </a:r>
            <a:endParaRPr sz="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MinTCover main issues</a:t>
            </a:r>
            <a:endParaRPr/>
          </a:p>
        </p:txBody>
      </p:sp>
      <p:grpSp>
        <p:nvGrpSpPr>
          <p:cNvPr id="329" name="Google Shape;329;p18"/>
          <p:cNvGrpSpPr/>
          <p:nvPr/>
        </p:nvGrpSpPr>
        <p:grpSpPr>
          <a:xfrm>
            <a:off x="6038025" y="2944910"/>
            <a:ext cx="2469661" cy="1384500"/>
            <a:chOff x="6038025" y="2598925"/>
            <a:chExt cx="2469661" cy="1384500"/>
          </a:xfrm>
        </p:grpSpPr>
        <p:cxnSp>
          <p:nvCxnSpPr>
            <p:cNvPr id="330" name="Google Shape;330;p18"/>
            <p:cNvCxnSpPr/>
            <p:nvPr/>
          </p:nvCxnSpPr>
          <p:spPr>
            <a:xfrm>
              <a:off x="6038025" y="3312550"/>
              <a:ext cx="5820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31" name="Google Shape;331;p18"/>
            <p:cNvSpPr txBox="1"/>
            <p:nvPr/>
          </p:nvSpPr>
          <p:spPr>
            <a:xfrm>
              <a:off x="6640486" y="2598925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200" b="1">
                  <a:latin typeface="Roboto"/>
                  <a:ea typeface="Roboto"/>
                  <a:cs typeface="Roboto"/>
                  <a:sym typeface="Roboto"/>
                </a:rPr>
                <a:t>Lack of scalable solutions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it" sz="800">
                  <a:latin typeface="Roboto"/>
                  <a:ea typeface="Roboto"/>
                  <a:cs typeface="Roboto"/>
                  <a:sym typeface="Roboto"/>
                </a:rPr>
                <a:t>Being a recent problem, most of the researches focused on the parametrized complexity, and only few works propose a scalable yet effective solution for the problem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rgbClr val="249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8"/>
            <p:cNvSpPr txBox="1"/>
            <p:nvPr/>
          </p:nvSpPr>
          <p:spPr>
            <a:xfrm>
              <a:off x="6399017" y="315610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it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4" name="Google Shape;334;p18"/>
          <p:cNvGrpSpPr/>
          <p:nvPr/>
        </p:nvGrpSpPr>
        <p:grpSpPr>
          <a:xfrm>
            <a:off x="636321" y="2172428"/>
            <a:ext cx="2994729" cy="1384500"/>
            <a:chOff x="636321" y="1844098"/>
            <a:chExt cx="2994729" cy="1384500"/>
          </a:xfrm>
        </p:grpSpPr>
        <p:sp>
          <p:nvSpPr>
            <p:cNvPr id="335" name="Google Shape;335;p18"/>
            <p:cNvSpPr txBox="1"/>
            <p:nvPr/>
          </p:nvSpPr>
          <p:spPr>
            <a:xfrm>
              <a:off x="636321" y="1844098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200" b="1">
                  <a:latin typeface="Roboto"/>
                  <a:ea typeface="Roboto"/>
                  <a:cs typeface="Roboto"/>
                  <a:sym typeface="Roboto"/>
                </a:rPr>
                <a:t>Not approximable within any constant factor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it" sz="800">
                  <a:latin typeface="Roboto"/>
                  <a:ea typeface="Roboto"/>
                  <a:cs typeface="Roboto"/>
                  <a:sym typeface="Roboto"/>
                </a:rPr>
                <a:t>Studies have shown that when considering more than one time interval the problem is not even approximable within any constant factor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36" name="Google Shape;336;p18"/>
            <p:cNvCxnSpPr/>
            <p:nvPr/>
          </p:nvCxnSpPr>
          <p:spPr>
            <a:xfrm rot="10800000">
              <a:off x="2587350" y="2536350"/>
              <a:ext cx="10437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37" name="Google Shape;337;p18"/>
            <p:cNvSpPr/>
            <p:nvPr/>
          </p:nvSpPr>
          <p:spPr>
            <a:xfrm>
              <a:off x="2523501" y="2431050"/>
              <a:ext cx="198600" cy="198300"/>
            </a:xfrm>
            <a:prstGeom prst="ellipse">
              <a:avLst/>
            </a:prstGeom>
            <a:solidFill>
              <a:srgbClr val="1D7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8"/>
            <p:cNvSpPr txBox="1"/>
            <p:nvPr/>
          </p:nvSpPr>
          <p:spPr>
            <a:xfrm>
              <a:off x="2498491" y="237375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it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9" name="Google Shape;339;p18"/>
          <p:cNvGrpSpPr/>
          <p:nvPr/>
        </p:nvGrpSpPr>
        <p:grpSpPr>
          <a:xfrm>
            <a:off x="4908100" y="1271245"/>
            <a:ext cx="3599586" cy="1384500"/>
            <a:chOff x="4908100" y="889950"/>
            <a:chExt cx="3599586" cy="1384500"/>
          </a:xfrm>
        </p:grpSpPr>
        <p:cxnSp>
          <p:nvCxnSpPr>
            <p:cNvPr id="340" name="Google Shape;340;p18"/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41" name="Google Shape;341;p18"/>
            <p:cNvSpPr txBox="1"/>
            <p:nvPr/>
          </p:nvSpPr>
          <p:spPr>
            <a:xfrm>
              <a:off x="6640486" y="889950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200" b="1">
                  <a:latin typeface="Roboto"/>
                  <a:ea typeface="Roboto"/>
                  <a:cs typeface="Roboto"/>
                  <a:sym typeface="Roboto"/>
                </a:rPr>
                <a:t>NP-Hard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it" sz="800">
                  <a:latin typeface="Roboto"/>
                  <a:ea typeface="Roboto"/>
                  <a:cs typeface="Roboto"/>
                  <a:sym typeface="Roboto"/>
                </a:rPr>
                <a:t>Researches on the hardness and parametrized complexity have shown that the this problem is NP-Hard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1B7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8"/>
            <p:cNvSpPr txBox="1"/>
            <p:nvPr/>
          </p:nvSpPr>
          <p:spPr>
            <a:xfrm>
              <a:off x="6402820" y="1436790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it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4" name="Google Shape;344;p18"/>
          <p:cNvGrpSpPr/>
          <p:nvPr/>
        </p:nvGrpSpPr>
        <p:grpSpPr>
          <a:xfrm>
            <a:off x="2814594" y="1479450"/>
            <a:ext cx="3514811" cy="3252003"/>
            <a:chOff x="2991269" y="1153325"/>
            <a:chExt cx="3514811" cy="3252003"/>
          </a:xfrm>
        </p:grpSpPr>
        <p:sp>
          <p:nvSpPr>
            <p:cNvPr id="345" name="Google Shape;345;p18"/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155B55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7" name="Google Shape;347;p18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249C9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" name="Google Shape;348;p18"/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" name="Google Shape;349;p18"/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155B55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0" name="Google Shape;350;p18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1D7E75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155B55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2" name="Google Shape;352;p18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1B786F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9"/>
          <p:cNvSpPr txBox="1">
            <a:spLocks noGrp="1"/>
          </p:cNvSpPr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000"/>
              <a:t>Problem Definition</a:t>
            </a:r>
            <a:endParaRPr sz="4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Problem Definition: MinTCover+</a:t>
            </a:r>
            <a:endParaRPr/>
          </a:p>
        </p:txBody>
      </p:sp>
      <p:pic>
        <p:nvPicPr>
          <p:cNvPr id="363" name="Google Shape;36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075" y="1872498"/>
            <a:ext cx="2430821" cy="22637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4" name="Google Shape;364;p20"/>
          <p:cNvGrpSpPr/>
          <p:nvPr/>
        </p:nvGrpSpPr>
        <p:grpSpPr>
          <a:xfrm>
            <a:off x="3059265" y="1597851"/>
            <a:ext cx="5785512" cy="2672397"/>
            <a:chOff x="3383875" y="1951925"/>
            <a:chExt cx="5460606" cy="2318380"/>
          </a:xfrm>
        </p:grpSpPr>
        <p:sp>
          <p:nvSpPr>
            <p:cNvPr id="365" name="Google Shape;365;p20"/>
            <p:cNvSpPr/>
            <p:nvPr/>
          </p:nvSpPr>
          <p:spPr>
            <a:xfrm>
              <a:off x="5886419" y="2058638"/>
              <a:ext cx="1856100" cy="267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  <p:pic>
          <p:nvPicPr>
            <p:cNvPr id="366" name="Google Shape;366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09477" y="1951925"/>
              <a:ext cx="5409289" cy="4760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7" name="Google Shape;367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409457" y="3051307"/>
              <a:ext cx="5409289" cy="4760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8" name="Google Shape;368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434966" y="3794208"/>
              <a:ext cx="5409515" cy="4760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9" name="Google Shape;369;p20"/>
            <p:cNvSpPr/>
            <p:nvPr/>
          </p:nvSpPr>
          <p:spPr>
            <a:xfrm>
              <a:off x="3383875" y="3818200"/>
              <a:ext cx="5460600" cy="452100"/>
            </a:xfrm>
            <a:prstGeom prst="rect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7340825" y="2290925"/>
              <a:ext cx="1437000" cy="139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  <p:pic>
          <p:nvPicPr>
            <p:cNvPr id="371" name="Google Shape;371;p2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409425" y="2504400"/>
              <a:ext cx="5409500" cy="516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p20"/>
            <p:cNvPicPr preferRelativeResize="0"/>
            <p:nvPr/>
          </p:nvPicPr>
          <p:blipFill rotWithShape="1">
            <a:blip r:embed="rId8">
              <a:alphaModFix/>
            </a:blip>
            <a:srcRect t="19335"/>
            <a:stretch/>
          </p:blipFill>
          <p:spPr>
            <a:xfrm>
              <a:off x="3409486" y="3570700"/>
              <a:ext cx="3029989" cy="1806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3" name="Google Shape;373;p20"/>
            <p:cNvSpPr txBox="1"/>
            <p:nvPr/>
          </p:nvSpPr>
          <p:spPr>
            <a:xfrm>
              <a:off x="6340925" y="3446550"/>
              <a:ext cx="3675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30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.</a:t>
              </a:r>
              <a:endPara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374" name="Google Shape;374;p20"/>
          <p:cNvSpPr/>
          <p:nvPr/>
        </p:nvSpPr>
        <p:spPr>
          <a:xfrm>
            <a:off x="2350525" y="2792000"/>
            <a:ext cx="322500" cy="284100"/>
          </a:xfrm>
          <a:prstGeom prst="ellipse">
            <a:avLst/>
          </a:prstGeom>
          <a:noFill/>
          <a:ln w="19050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5" name="Google Shape;375;p20"/>
          <p:cNvSpPr/>
          <p:nvPr/>
        </p:nvSpPr>
        <p:spPr>
          <a:xfrm>
            <a:off x="1303800" y="3128750"/>
            <a:ext cx="322500" cy="284100"/>
          </a:xfrm>
          <a:prstGeom prst="ellipse">
            <a:avLst/>
          </a:prstGeom>
          <a:noFill/>
          <a:ln w="19050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Related Works</a:t>
            </a:r>
            <a:endParaRPr/>
          </a:p>
        </p:txBody>
      </p:sp>
      <p:sp>
        <p:nvSpPr>
          <p:cNvPr id="381" name="Google Shape;381;p21"/>
          <p:cNvSpPr txBox="1">
            <a:spLocks noGrp="1"/>
          </p:cNvSpPr>
          <p:nvPr>
            <p:ph type="body" idx="1"/>
          </p:nvPr>
        </p:nvSpPr>
        <p:spPr>
          <a:xfrm>
            <a:off x="1303800" y="1180475"/>
            <a:ext cx="7030500" cy="3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it" sz="1100"/>
              <a:t>INNER → Using an </a:t>
            </a:r>
            <a:r>
              <a:rPr lang="it" sz="1100" b="1"/>
              <a:t>inner point iterative method</a:t>
            </a:r>
            <a:r>
              <a:rPr lang="it" sz="1100"/>
              <a:t> to initially solve a subproblem named </a:t>
            </a:r>
            <a:r>
              <a:rPr lang="it" sz="1100" b="1"/>
              <a:t>COALESCE</a:t>
            </a:r>
            <a:r>
              <a:rPr lang="it" sz="1100"/>
              <a:t>, which involves finding optimal activity timelines </a:t>
            </a:r>
            <a:r>
              <a:rPr lang="it" sz="1100">
                <a:solidFill>
                  <a:srgbClr val="000000"/>
                </a:solidFill>
              </a:rPr>
              <a:t>that include predetermined time points for each vertex, called </a:t>
            </a:r>
            <a:r>
              <a:rPr lang="it" sz="1100" i="1">
                <a:solidFill>
                  <a:srgbClr val="000000"/>
                </a:solidFill>
              </a:rPr>
              <a:t>inner points</a:t>
            </a:r>
            <a:r>
              <a:rPr lang="it" sz="1100">
                <a:solidFill>
                  <a:srgbClr val="000000"/>
                </a:solidFill>
              </a:rPr>
              <a:t>. The authors proposed to find a solution to the </a:t>
            </a:r>
            <a:r>
              <a:rPr lang="it" sz="1100" b="1">
                <a:solidFill>
                  <a:srgbClr val="000000"/>
                </a:solidFill>
              </a:rPr>
              <a:t>relaxation of the ILP</a:t>
            </a:r>
            <a:r>
              <a:rPr lang="it" sz="1100">
                <a:solidFill>
                  <a:srgbClr val="000000"/>
                </a:solidFill>
              </a:rPr>
              <a:t> formulation of such problem finding a 2-factor approximate solution, which they finally used as solution for the MinTCover problem. → </a:t>
            </a:r>
            <a:r>
              <a:rPr lang="it" sz="1100" b="1">
                <a:solidFill>
                  <a:srgbClr val="000000"/>
                </a:solidFill>
              </a:rPr>
              <a:t>Linear, but no theoretical guarantees</a:t>
            </a:r>
            <a:r>
              <a:rPr lang="it" sz="1100">
                <a:solidFill>
                  <a:srgbClr val="000000"/>
                </a:solidFill>
              </a:rPr>
              <a:t> [1].</a:t>
            </a:r>
            <a:endParaRPr sz="11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">
              <a:solidFill>
                <a:srgbClr val="000000"/>
              </a:solidFill>
            </a:endParaRP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it" sz="1100">
                <a:solidFill>
                  <a:srgbClr val="000000"/>
                </a:solidFill>
              </a:rPr>
              <a:t>2PHASES → 	</a:t>
            </a:r>
            <a:r>
              <a:rPr lang="it" sz="1100" b="1">
                <a:solidFill>
                  <a:srgbClr val="000000"/>
                </a:solidFill>
              </a:rPr>
              <a:t>2 phases</a:t>
            </a:r>
            <a:r>
              <a:rPr lang="it" sz="1100">
                <a:solidFill>
                  <a:srgbClr val="000000"/>
                </a:solidFill>
              </a:rPr>
              <a:t> approach that consider the </a:t>
            </a:r>
            <a:r>
              <a:rPr lang="it" sz="1100" b="1">
                <a:solidFill>
                  <a:srgbClr val="000000"/>
                </a:solidFill>
              </a:rPr>
              <a:t>union graph</a:t>
            </a:r>
            <a:r>
              <a:rPr lang="it" sz="1100">
                <a:solidFill>
                  <a:srgbClr val="000000"/>
                </a:solidFill>
              </a:rPr>
              <a:t> (which is a static labeled graph, where labels for each edge are the union of all the timestamps t associated to edges (u,v,t), for each pair (u,v)). The </a:t>
            </a:r>
            <a:r>
              <a:rPr lang="it" sz="1100" b="1">
                <a:solidFill>
                  <a:srgbClr val="000000"/>
                </a:solidFill>
              </a:rPr>
              <a:t>first phase</a:t>
            </a:r>
            <a:r>
              <a:rPr lang="it" sz="1100">
                <a:solidFill>
                  <a:srgbClr val="000000"/>
                </a:solidFill>
              </a:rPr>
              <a:t> consists in finding a </a:t>
            </a:r>
            <a:r>
              <a:rPr lang="it" sz="1100" b="1">
                <a:solidFill>
                  <a:srgbClr val="000000"/>
                </a:solidFill>
              </a:rPr>
              <a:t>minimum vertex cover</a:t>
            </a:r>
            <a:r>
              <a:rPr lang="it" sz="1100">
                <a:solidFill>
                  <a:srgbClr val="000000"/>
                </a:solidFill>
              </a:rPr>
              <a:t> with a 2-factor approximation algorithm for the subgraph </a:t>
            </a:r>
            <a:r>
              <a:rPr lang="it" sz="1100" b="1">
                <a:solidFill>
                  <a:srgbClr val="000000"/>
                </a:solidFill>
              </a:rPr>
              <a:t>of the union graph</a:t>
            </a:r>
            <a:r>
              <a:rPr lang="it" sz="1100">
                <a:solidFill>
                  <a:srgbClr val="000000"/>
                </a:solidFill>
              </a:rPr>
              <a:t> that contains edges with </a:t>
            </a:r>
            <a:r>
              <a:rPr lang="it" sz="1100" b="1">
                <a:solidFill>
                  <a:srgbClr val="000000"/>
                </a:solidFill>
              </a:rPr>
              <a:t>at least three labels</a:t>
            </a:r>
            <a:r>
              <a:rPr lang="it" sz="1100">
                <a:solidFill>
                  <a:srgbClr val="000000"/>
                </a:solidFill>
              </a:rPr>
              <a:t>. Vertices in this set ar then </a:t>
            </a:r>
            <a:r>
              <a:rPr lang="it" sz="1100" b="1">
                <a:solidFill>
                  <a:srgbClr val="000000"/>
                </a:solidFill>
              </a:rPr>
              <a:t>removed</a:t>
            </a:r>
            <a:r>
              <a:rPr lang="it" sz="1100">
                <a:solidFill>
                  <a:srgbClr val="000000"/>
                </a:solidFill>
              </a:rPr>
              <a:t> from the temporal graph. Then </a:t>
            </a:r>
            <a:r>
              <a:rPr lang="it" sz="1100" b="1">
                <a:solidFill>
                  <a:srgbClr val="000000"/>
                </a:solidFill>
              </a:rPr>
              <a:t>the second phase</a:t>
            </a:r>
            <a:r>
              <a:rPr lang="it" sz="1100">
                <a:solidFill>
                  <a:srgbClr val="000000"/>
                </a:solidFill>
              </a:rPr>
              <a:t>, inspired by an approximation algorithm for SetCover, uses a randomized rounding algorithm to </a:t>
            </a:r>
            <a:r>
              <a:rPr lang="it" sz="1100" b="1">
                <a:solidFill>
                  <a:srgbClr val="000000"/>
                </a:solidFill>
              </a:rPr>
              <a:t>find an approximation solution to a variant of the problem</a:t>
            </a:r>
            <a:r>
              <a:rPr lang="it" sz="1100">
                <a:solidFill>
                  <a:srgbClr val="000000"/>
                </a:solidFill>
              </a:rPr>
              <a:t> where each vertex can be active in non consecutive timestamps. Finally used this solution to compute a solution to MinTCover problem [2]. → </a:t>
            </a:r>
            <a:r>
              <a:rPr lang="it" sz="1100" b="1">
                <a:solidFill>
                  <a:srgbClr val="000000"/>
                </a:solidFill>
              </a:rPr>
              <a:t>O(TlogN) complexity</a:t>
            </a:r>
            <a:endParaRPr sz="1100" b="1">
              <a:solidFill>
                <a:srgbClr val="000000"/>
              </a:solidFill>
            </a:endParaRPr>
          </a:p>
        </p:txBody>
      </p:sp>
      <p:sp>
        <p:nvSpPr>
          <p:cNvPr id="382" name="Google Shape;382;p21"/>
          <p:cNvSpPr txBox="1">
            <a:spLocks noGrp="1"/>
          </p:cNvSpPr>
          <p:nvPr>
            <p:ph type="body" idx="1"/>
          </p:nvPr>
        </p:nvSpPr>
        <p:spPr>
          <a:xfrm>
            <a:off x="1364778" y="4204301"/>
            <a:ext cx="70305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[1] Polina Rozenshtein, Nikolaj Tatti, and Aristides Gionis. The network-untangling problem: from interactions to activity timelines. </a:t>
            </a:r>
            <a:r>
              <a:rPr lang="it" sz="7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Min. Knowl. Discov.</a:t>
            </a:r>
            <a:r>
              <a:rPr lang="it" sz="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35(1):213–247, 2021. URL: https://doi.org/10.1007/s10618-020-00717-5, doi:10.1007/S10618-020-00717-5. </a:t>
            </a:r>
            <a:endParaRPr sz="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[2] Riccardo Dondi and Alexandru Popa. Exact and approximation algorithms for covering timeline in temporal graphs. Annals of Operations Research, 04 2024. doi:10.1007/s10479-0 24-05993-8.</a:t>
            </a:r>
            <a:endParaRPr sz="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1494</Words>
  <Application>Microsoft Macintosh PowerPoint</Application>
  <PresentationFormat>Presentazione su schermo (16:9)</PresentationFormat>
  <Paragraphs>159</Paragraphs>
  <Slides>23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9" baseType="lpstr">
      <vt:lpstr>Roboto</vt:lpstr>
      <vt:lpstr>Permanent Marker</vt:lpstr>
      <vt:lpstr>Nunito</vt:lpstr>
      <vt:lpstr>Arial</vt:lpstr>
      <vt:lpstr>Maven Pro</vt:lpstr>
      <vt:lpstr>Momentum</vt:lpstr>
      <vt:lpstr>                         FastMinTC+ a Fast and Effective Heuristic for Minimum Timeline Cover on Temporal Networks              </vt:lpstr>
      <vt:lpstr>AGENDA</vt:lpstr>
      <vt:lpstr>Introduction</vt:lpstr>
      <vt:lpstr>Motivations</vt:lpstr>
      <vt:lpstr>Summarization as Activity Intervals</vt:lpstr>
      <vt:lpstr>MinTCover main issues</vt:lpstr>
      <vt:lpstr>Problem Definition</vt:lpstr>
      <vt:lpstr>Problem Definition: MinTCover+</vt:lpstr>
      <vt:lpstr>Related Works</vt:lpstr>
      <vt:lpstr>Goals</vt:lpstr>
      <vt:lpstr>FastMinTC+</vt:lpstr>
      <vt:lpstr>The Idea</vt:lpstr>
      <vt:lpstr>FastMinTC+: Overall Algorithm</vt:lpstr>
      <vt:lpstr>FastMinTC+: Initialization Algorithm</vt:lpstr>
      <vt:lpstr>FastMinTC+: BMS heuristic</vt:lpstr>
      <vt:lpstr>Experimental Results</vt:lpstr>
      <vt:lpstr>Dataset Description</vt:lpstr>
      <vt:lpstr>Experimental Evaluation of Synthetic Instances - Sum Span</vt:lpstr>
      <vt:lpstr>Experimental Evaluation of Synthetic Instances - Execution Time</vt:lpstr>
      <vt:lpstr>Experimental Evaluation on Real Instances</vt:lpstr>
      <vt:lpstr>Conclusions</vt:lpstr>
      <vt:lpstr>Conclusion and Future Works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Giorgio Lazzarinetti</cp:lastModifiedBy>
  <cp:revision>1</cp:revision>
  <dcterms:modified xsi:type="dcterms:W3CDTF">2024-11-06T13:21:23Z</dcterms:modified>
</cp:coreProperties>
</file>