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56" r:id="rId2"/>
    <p:sldId id="270" r:id="rId3"/>
    <p:sldId id="273" r:id="rId4"/>
    <p:sldId id="272" r:id="rId5"/>
    <p:sldId id="274" r:id="rId6"/>
    <p:sldId id="276" r:id="rId7"/>
    <p:sldId id="275" r:id="rId8"/>
    <p:sldId id="260" r:id="rId9"/>
    <p:sldId id="277" r:id="rId10"/>
    <p:sldId id="278" r:id="rId11"/>
    <p:sldId id="282" r:id="rId12"/>
    <p:sldId id="265" r:id="rId13"/>
    <p:sldId id="268" r:id="rId14"/>
    <p:sldId id="269" r:id="rId15"/>
    <p:sldId id="281" r:id="rId16"/>
    <p:sldId id="280" r:id="rId17"/>
    <p:sldId id="279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276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3" autoAdjust="0"/>
    <p:restoredTop sz="85185" autoAdjust="0"/>
  </p:normalViewPr>
  <p:slideViewPr>
    <p:cSldViewPr>
      <p:cViewPr varScale="1">
        <p:scale>
          <a:sx n="100" d="100"/>
          <a:sy n="100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1C698-D1B3-4C3D-BE5E-EE7FE9CF9D28}" type="datetimeFigureOut">
              <a:rPr lang="fr-FR" smtClean="0"/>
              <a:pPr/>
              <a:t>06/07/2012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6781C-36EA-4D66-A77E-32BBF223AF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Algorithmically</a:t>
            </a:r>
            <a:r>
              <a:rPr lang="fr-FR" dirty="0" smtClean="0"/>
              <a:t> </a:t>
            </a:r>
            <a:r>
              <a:rPr lang="fr-FR" dirty="0" err="1" smtClean="0"/>
              <a:t>nightmare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6781C-36EA-4D66-A77E-32BBF223AF1B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A layer </a:t>
            </a:r>
            <a:r>
              <a:rPr lang="fr-FR" sz="3200" dirty="0" err="1" smtClean="0"/>
              <a:t>is</a:t>
            </a:r>
            <a:r>
              <a:rPr lang="fr-FR" sz="3200" dirty="0" smtClean="0"/>
              <a:t> </a:t>
            </a:r>
            <a:r>
              <a:rPr lang="fr-FR" sz="3200" dirty="0" err="1" smtClean="0"/>
              <a:t>associated</a:t>
            </a:r>
            <a:r>
              <a:rPr lang="fr-FR" sz="3200" dirty="0" smtClean="0"/>
              <a:t> </a:t>
            </a:r>
            <a:r>
              <a:rPr lang="fr-FR" sz="3200" dirty="0" err="1" smtClean="0"/>
              <a:t>with</a:t>
            </a:r>
            <a:endParaRPr lang="fr-FR" sz="3200" dirty="0" smtClean="0"/>
          </a:p>
          <a:p>
            <a:pPr lvl="1"/>
            <a:r>
              <a:rPr lang="fr-FR" sz="2800" dirty="0" smtClean="0"/>
              <a:t>a graph</a:t>
            </a:r>
          </a:p>
          <a:p>
            <a:pPr lvl="1"/>
            <a:r>
              <a:rPr lang="fr-FR" sz="2800" dirty="0" smtClean="0"/>
              <a:t>a  </a:t>
            </a:r>
            <a:r>
              <a:rPr lang="fr-FR" sz="2800" dirty="0" err="1" smtClean="0"/>
              <a:t>layout</a:t>
            </a:r>
            <a:r>
              <a:rPr lang="fr-FR" sz="2800" dirty="0" smtClean="0"/>
              <a:t> </a:t>
            </a:r>
            <a:r>
              <a:rPr lang="fr-FR" sz="2800" dirty="0" err="1" smtClean="0"/>
              <a:t>algorithm</a:t>
            </a:r>
            <a:endParaRPr lang="fr-FR" sz="2800" dirty="0" smtClean="0"/>
          </a:p>
          <a:p>
            <a:pPr lvl="1"/>
            <a:r>
              <a:rPr lang="fr-FR" sz="2800" dirty="0" smtClean="0"/>
              <a:t>a transformation</a:t>
            </a:r>
          </a:p>
          <a:p>
            <a:r>
              <a:rPr lang="fr-FR" sz="3200" dirty="0" smtClean="0"/>
              <a:t>Layer arrangement</a:t>
            </a:r>
          </a:p>
          <a:p>
            <a:pPr lvl="1"/>
            <a:r>
              <a:rPr lang="fr-FR" sz="2800" dirty="0" err="1" smtClean="0"/>
              <a:t>superposed</a:t>
            </a:r>
            <a:r>
              <a:rPr lang="fr-FR" sz="2800" dirty="0" smtClean="0"/>
              <a:t> or </a:t>
            </a:r>
            <a:r>
              <a:rPr lang="fr-FR" sz="2800" dirty="0" err="1" smtClean="0"/>
              <a:t>side</a:t>
            </a:r>
            <a:r>
              <a:rPr lang="fr-FR" sz="2800" dirty="0" smtClean="0"/>
              <a:t> by </a:t>
            </a:r>
            <a:r>
              <a:rPr lang="fr-FR" sz="2800" dirty="0" err="1" smtClean="0"/>
              <a:t>side</a:t>
            </a:r>
            <a:endParaRPr lang="fr-FR" sz="2800" dirty="0" smtClean="0"/>
          </a:p>
          <a:p>
            <a:pPr lvl="1"/>
            <a:r>
              <a:rPr lang="fr-FR" sz="2800" dirty="0" err="1" smtClean="0"/>
              <a:t>smooth</a:t>
            </a:r>
            <a:r>
              <a:rPr lang="fr-FR" sz="2800" dirty="0" smtClean="0"/>
              <a:t> interaction and reconfiguration</a:t>
            </a:r>
          </a:p>
          <a:p>
            <a:pPr lvl="1"/>
            <a:endParaRPr lang="fr-FR" sz="280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6781C-36EA-4D66-A77E-32BBF223AF1B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E8A0106-3710-4B35-BDB4-3816C8A30575}" type="datetimeFigureOut">
              <a:rPr lang="fr-FR" smtClean="0"/>
              <a:pPr/>
              <a:t>06/07/2012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B313B88-CB2D-4AC3-9231-CB66956726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0106-3710-4B35-BDB4-3816C8A30575}" type="datetimeFigureOut">
              <a:rPr lang="fr-FR" smtClean="0"/>
              <a:pPr/>
              <a:t>06/07/2012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3B88-CB2D-4AC3-9231-CB66956726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0106-3710-4B35-BDB4-3816C8A30575}" type="datetimeFigureOut">
              <a:rPr lang="fr-FR" smtClean="0"/>
              <a:pPr/>
              <a:t>06/07/2012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3B88-CB2D-4AC3-9231-CB66956726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/>
          <a:lstStyle/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5463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E8A0106-3710-4B35-BDB4-3816C8A30575}" type="datetimeFigureOut">
              <a:rPr lang="fr-FR" smtClean="0"/>
              <a:pPr/>
              <a:t>06/07/2012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3B88-CB2D-4AC3-9231-CB66956726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E8A0106-3710-4B35-BDB4-3816C8A30575}" type="datetimeFigureOut">
              <a:rPr lang="fr-FR" smtClean="0"/>
              <a:pPr/>
              <a:t>06/07/2012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B313B88-CB2D-4AC3-9231-CB6695672649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E8A0106-3710-4B35-BDB4-3816C8A30575}" type="datetimeFigureOut">
              <a:rPr lang="fr-FR" smtClean="0"/>
              <a:pPr/>
              <a:t>06/07/2012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B313B88-CB2D-4AC3-9231-CB66956726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E8A0106-3710-4B35-BDB4-3816C8A30575}" type="datetimeFigureOut">
              <a:rPr lang="fr-FR" smtClean="0"/>
              <a:pPr/>
              <a:t>06/07/2012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B313B88-CB2D-4AC3-9231-CB66956726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0106-3710-4B35-BDB4-3816C8A30575}" type="datetimeFigureOut">
              <a:rPr lang="fr-FR" smtClean="0"/>
              <a:pPr/>
              <a:t>06/07/2012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3B88-CB2D-4AC3-9231-CB66956726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E8A0106-3710-4B35-BDB4-3816C8A30575}" type="datetimeFigureOut">
              <a:rPr lang="fr-FR" smtClean="0"/>
              <a:pPr/>
              <a:t>06/07/2012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B313B88-CB2D-4AC3-9231-CB66956726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E8A0106-3710-4B35-BDB4-3816C8A30575}" type="datetimeFigureOut">
              <a:rPr lang="fr-FR" smtClean="0"/>
              <a:pPr/>
              <a:t>06/07/2012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B313B88-CB2D-4AC3-9231-CB66956726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E8A0106-3710-4B35-BDB4-3816C8A30575}" type="datetimeFigureOut">
              <a:rPr lang="fr-FR" smtClean="0"/>
              <a:pPr/>
              <a:t>06/07/2012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B313B88-CB2D-4AC3-9231-CB66956726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26072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E8A0106-3710-4B35-BDB4-3816C8A30575}" type="datetimeFigureOut">
              <a:rPr lang="fr-FR" smtClean="0"/>
              <a:pPr/>
              <a:t>06/07/2012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B313B88-CB2D-4AC3-9231-CB66956726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mh\Bureau\AVI2012\avi-v0-rush-1.avi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mh\Bureau\AVI2012\avi-v1-rush-1.avi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euxdemots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7224" y="5857892"/>
            <a:ext cx="5000660" cy="7858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2844" y="776288"/>
            <a:ext cx="8858312" cy="1470025"/>
          </a:xfrm>
        </p:spPr>
        <p:txBody>
          <a:bodyPr>
            <a:noAutofit/>
          </a:bodyPr>
          <a:lstStyle/>
          <a:p>
            <a:r>
              <a:rPr lang="en-US" sz="4000" dirty="0" smtClean="0"/>
              <a:t>Interactive matching and visual comparison of graphs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2928934"/>
            <a:ext cx="9144000" cy="1000132"/>
          </a:xfrm>
        </p:spPr>
        <p:txBody>
          <a:bodyPr>
            <a:noAutofit/>
          </a:bodyPr>
          <a:lstStyle/>
          <a:p>
            <a:r>
              <a:rPr lang="en-US" sz="2000" b="1" dirty="0" err="1" smtClean="0"/>
              <a:t>Mountaz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Hascoët</a:t>
            </a:r>
            <a:r>
              <a:rPr lang="en-US" sz="2000" b="1" dirty="0" smtClean="0"/>
              <a:t>, </a:t>
            </a:r>
            <a:r>
              <a:rPr lang="fr-FR" sz="2000" b="1" dirty="0" smtClean="0"/>
              <a:t>mountaz@lirmm.fr,</a:t>
            </a:r>
            <a:r>
              <a:rPr lang="en-US" sz="2000" b="1" dirty="0" smtClean="0"/>
              <a:t> LIRMM, CNRS, Univ. </a:t>
            </a:r>
            <a:r>
              <a:rPr lang="fr-FR" sz="2000" b="1" dirty="0" smtClean="0"/>
              <a:t>Montpellier</a:t>
            </a:r>
          </a:p>
          <a:p>
            <a:r>
              <a:rPr lang="fr-FR" sz="2000" b="1" dirty="0" smtClean="0"/>
              <a:t>Pierre </a:t>
            </a:r>
            <a:r>
              <a:rPr lang="fr-FR" sz="2000" b="1" dirty="0" err="1" smtClean="0"/>
              <a:t>Dragicevic</a:t>
            </a:r>
            <a:r>
              <a:rPr lang="fr-FR" sz="2000" b="1" dirty="0" smtClean="0"/>
              <a:t>,</a:t>
            </a:r>
            <a:r>
              <a:rPr lang="en-US" sz="2000" b="1" dirty="0" smtClean="0"/>
              <a:t> dragice@lri.fr,</a:t>
            </a:r>
            <a:r>
              <a:rPr lang="fr-FR" sz="2000" b="1" dirty="0" smtClean="0"/>
              <a:t> INRIA, </a:t>
            </a:r>
            <a:r>
              <a:rPr lang="fr-FR" sz="2000" b="1" dirty="0" err="1" smtClean="0"/>
              <a:t>Univ</a:t>
            </a:r>
            <a:r>
              <a:rPr lang="fr-FR" sz="2000" b="1" dirty="0" smtClean="0"/>
              <a:t>. Paris-Sud</a:t>
            </a:r>
          </a:p>
        </p:txBody>
      </p:sp>
      <p:pic>
        <p:nvPicPr>
          <p:cNvPr id="4" name="Image 4" descr="LIRMM basse résoluti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929330"/>
            <a:ext cx="1285884" cy="63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6" descr="Logo_UM2 retaillé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5929330"/>
            <a:ext cx="1071570" cy="64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8" descr="logo cnrs standar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6000768"/>
            <a:ext cx="50178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5929330"/>
            <a:ext cx="1357322" cy="46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space réservé du contenu 6"/>
          <p:cNvSpPr txBox="1">
            <a:spLocks/>
          </p:cNvSpPr>
          <p:nvPr/>
        </p:nvSpPr>
        <p:spPr>
          <a:xfrm>
            <a:off x="500034" y="3857628"/>
            <a:ext cx="8429684" cy="1739924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Problem</a:t>
            </a:r>
            <a:endParaRPr kumimoji="0" lang="fr-FR" sz="2400" b="1" i="0" u="none" strike="noStrike" kern="1200" cap="none" spc="0" normalizeH="0" baseline="0" noProof="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Approach</a:t>
            </a:r>
            <a:endParaRPr kumimoji="0" lang="fr-FR" sz="2400" b="1" i="0" u="none" strike="noStrike" kern="1200" cap="none" spc="0" normalizeH="0" baseline="0" noProof="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Results</a:t>
            </a:r>
            <a:endParaRPr kumimoji="0" lang="fr-FR" sz="2400" b="1" i="0" u="none" strike="noStrike" kern="1200" cap="none" spc="0" normalizeH="0" baseline="0" noProof="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fr-FR" sz="3000" b="1" i="0" u="none" strike="noStrike" kern="1200" cap="none" spc="0" normalizeH="0" baseline="0" noProof="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Visual </a:t>
            </a:r>
            <a:r>
              <a:rPr lang="fr-FR" dirty="0" err="1" smtClean="0"/>
              <a:t>comparison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reconfiguration</a:t>
            </a:r>
            <a:endParaRPr lang="fr-FR" dirty="0"/>
          </a:p>
        </p:txBody>
      </p:sp>
      <p:pic>
        <p:nvPicPr>
          <p:cNvPr id="6" name="avi-v0-rush-1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1501775"/>
            <a:ext cx="74676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Comparison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matching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Requirements</a:t>
            </a:r>
            <a:endParaRPr lang="fr-FR" dirty="0" smtClean="0"/>
          </a:p>
          <a:p>
            <a:pPr lvl="1"/>
            <a:r>
              <a:rPr lang="fr-FR" dirty="0" err="1" smtClean="0"/>
              <a:t>Compute</a:t>
            </a:r>
            <a:r>
              <a:rPr lang="fr-FR" dirty="0" smtClean="0"/>
              <a:t> </a:t>
            </a:r>
            <a:r>
              <a:rPr lang="fr-FR" dirty="0" err="1" smtClean="0"/>
              <a:t>matching</a:t>
            </a:r>
            <a:r>
              <a:rPr lang="fr-FR" dirty="0" smtClean="0"/>
              <a:t> </a:t>
            </a:r>
            <a:r>
              <a:rPr lang="fr-FR" dirty="0" err="1" smtClean="0"/>
              <a:t>nodes</a:t>
            </a:r>
            <a:endParaRPr lang="fr-FR" dirty="0" smtClean="0"/>
          </a:p>
          <a:p>
            <a:pPr lvl="1"/>
            <a:r>
              <a:rPr lang="fr-FR" dirty="0" err="1" smtClean="0"/>
              <a:t>Interactively</a:t>
            </a:r>
            <a:r>
              <a:rPr lang="fr-FR" dirty="0" smtClean="0"/>
              <a:t> </a:t>
            </a:r>
            <a:r>
              <a:rPr lang="fr-FR" dirty="0" err="1" smtClean="0"/>
              <a:t>adjust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matching</a:t>
            </a:r>
            <a:endParaRPr lang="fr-FR" dirty="0" smtClean="0"/>
          </a:p>
          <a:p>
            <a:pPr lvl="1"/>
            <a:r>
              <a:rPr lang="fr-FR" dirty="0" err="1" smtClean="0"/>
              <a:t>Superimpose</a:t>
            </a:r>
            <a:r>
              <a:rPr lang="fr-FR" dirty="0" smtClean="0"/>
              <a:t> </a:t>
            </a:r>
            <a:r>
              <a:rPr lang="fr-FR" dirty="0" err="1" smtClean="0"/>
              <a:t>matching</a:t>
            </a:r>
            <a:r>
              <a:rPr lang="fr-FR" dirty="0" smtClean="0"/>
              <a:t> </a:t>
            </a:r>
            <a:r>
              <a:rPr lang="fr-FR" dirty="0" err="1" smtClean="0"/>
              <a:t>nodes</a:t>
            </a:r>
            <a:endParaRPr lang="fr-FR" dirty="0" smtClean="0"/>
          </a:p>
          <a:p>
            <a:r>
              <a:rPr lang="fr-FR" dirty="0" smtClean="0"/>
              <a:t>Solution  </a:t>
            </a:r>
          </a:p>
          <a:p>
            <a:pPr lvl="1"/>
            <a:r>
              <a:rPr lang="fr-FR" dirty="0" err="1" smtClean="0"/>
              <a:t>Create</a:t>
            </a:r>
            <a:r>
              <a:rPr lang="fr-FR" dirty="0" smtClean="0"/>
              <a:t> a master graph </a:t>
            </a:r>
          </a:p>
          <a:p>
            <a:pPr lvl="1"/>
            <a:r>
              <a:rPr lang="fr-FR" dirty="0" err="1" smtClean="0"/>
              <a:t>From</a:t>
            </a:r>
            <a:r>
              <a:rPr lang="fr-FR" dirty="0" smtClean="0"/>
              <a:t> invariant </a:t>
            </a:r>
            <a:r>
              <a:rPr lang="fr-FR" dirty="0" err="1" smtClean="0"/>
              <a:t>layout</a:t>
            </a:r>
            <a:endParaRPr lang="fr-FR" dirty="0" smtClean="0"/>
          </a:p>
          <a:p>
            <a:pPr lvl="1"/>
            <a:r>
              <a:rPr lang="fr-FR" dirty="0" smtClean="0"/>
              <a:t>To </a:t>
            </a:r>
            <a:r>
              <a:rPr lang="fr-FR" dirty="0" err="1" smtClean="0"/>
              <a:t>embody</a:t>
            </a:r>
            <a:r>
              <a:rPr lang="fr-FR" dirty="0" smtClean="0"/>
              <a:t> the </a:t>
            </a:r>
            <a:r>
              <a:rPr lang="fr-FR" dirty="0" err="1" smtClean="0"/>
              <a:t>matching</a:t>
            </a:r>
            <a:r>
              <a:rPr lang="fr-FR" dirty="0" smtClean="0"/>
              <a:t> </a:t>
            </a:r>
            <a:r>
              <a:rPr lang="fr-FR" dirty="0" err="1" smtClean="0"/>
              <a:t>function</a:t>
            </a:r>
            <a:r>
              <a:rPr lang="fr-FR" dirty="0" smtClean="0"/>
              <a:t> in a layer</a:t>
            </a:r>
          </a:p>
          <a:p>
            <a:pPr lvl="1"/>
            <a:r>
              <a:rPr lang="fr-FR" dirty="0" err="1" smtClean="0"/>
              <a:t>Integrated</a:t>
            </a:r>
            <a:r>
              <a:rPr lang="fr-FR" dirty="0" smtClean="0"/>
              <a:t> </a:t>
            </a:r>
            <a:r>
              <a:rPr lang="fr-FR" dirty="0" err="1" smtClean="0"/>
              <a:t>smoothly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layers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9032"/>
          </a:xfrm>
        </p:spPr>
        <p:txBody>
          <a:bodyPr/>
          <a:lstStyle/>
          <a:p>
            <a:r>
              <a:rPr lang="fr-FR" dirty="0" smtClean="0"/>
              <a:t>3. </a:t>
            </a:r>
            <a:r>
              <a:rPr lang="fr-FR" dirty="0" err="1" smtClean="0"/>
              <a:t>Reifying</a:t>
            </a:r>
            <a:r>
              <a:rPr lang="fr-FR" dirty="0" smtClean="0"/>
              <a:t> </a:t>
            </a:r>
            <a:r>
              <a:rPr lang="fr-FR" dirty="0" err="1" smtClean="0"/>
              <a:t>Matching</a:t>
            </a:r>
            <a:r>
              <a:rPr lang="fr-FR" dirty="0" smtClean="0"/>
              <a:t> </a:t>
            </a:r>
            <a:r>
              <a:rPr lang="fr-FR" dirty="0" err="1" smtClean="0"/>
              <a:t>Function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Notations</a:t>
            </a:r>
          </a:p>
          <a:p>
            <a:pPr lvl="1"/>
            <a:r>
              <a:rPr lang="fr-FR" dirty="0" smtClean="0"/>
              <a:t>G</a:t>
            </a:r>
            <a:r>
              <a:rPr lang="fr-FR" baseline="-25000" dirty="0" smtClean="0"/>
              <a:t>1</a:t>
            </a:r>
            <a:r>
              <a:rPr lang="fr-FR" dirty="0" smtClean="0"/>
              <a:t>(V</a:t>
            </a:r>
            <a:r>
              <a:rPr lang="fr-FR" baseline="-25000" dirty="0" smtClean="0"/>
              <a:t>1</a:t>
            </a:r>
            <a:r>
              <a:rPr lang="fr-FR" dirty="0" smtClean="0"/>
              <a:t>,E</a:t>
            </a:r>
            <a:r>
              <a:rPr lang="fr-FR" baseline="-25000" dirty="0" smtClean="0"/>
              <a:t>1</a:t>
            </a:r>
            <a:r>
              <a:rPr lang="fr-FR" dirty="0" smtClean="0"/>
              <a:t>), G</a:t>
            </a:r>
            <a:r>
              <a:rPr lang="fr-FR" baseline="-25000" dirty="0" smtClean="0"/>
              <a:t>2</a:t>
            </a:r>
            <a:r>
              <a:rPr lang="fr-FR" dirty="0" smtClean="0"/>
              <a:t>(V</a:t>
            </a:r>
            <a:r>
              <a:rPr lang="fr-FR" baseline="-25000" dirty="0" smtClean="0"/>
              <a:t>2</a:t>
            </a:r>
            <a:r>
              <a:rPr lang="fr-FR" dirty="0" smtClean="0"/>
              <a:t>,E</a:t>
            </a:r>
            <a:r>
              <a:rPr lang="fr-FR" baseline="-25000" dirty="0" smtClean="0"/>
              <a:t>2</a:t>
            </a:r>
            <a:r>
              <a:rPr lang="fr-FR" dirty="0" smtClean="0"/>
              <a:t>)… </a:t>
            </a:r>
            <a:r>
              <a:rPr lang="fr-FR" dirty="0" err="1" smtClean="0"/>
              <a:t>G</a:t>
            </a:r>
            <a:r>
              <a:rPr lang="fr-FR" baseline="-25000" dirty="0" err="1" smtClean="0"/>
              <a:t>n</a:t>
            </a:r>
            <a:r>
              <a:rPr lang="fr-FR" dirty="0" smtClean="0"/>
              <a:t>(</a:t>
            </a:r>
            <a:r>
              <a:rPr lang="fr-FR" dirty="0" err="1" smtClean="0"/>
              <a:t>V</a:t>
            </a:r>
            <a:r>
              <a:rPr lang="fr-FR" baseline="-25000" dirty="0" err="1" smtClean="0"/>
              <a:t>n</a:t>
            </a:r>
            <a:r>
              <a:rPr lang="fr-FR" dirty="0" err="1" smtClean="0"/>
              <a:t>,E</a:t>
            </a:r>
            <a:r>
              <a:rPr lang="fr-FR" baseline="-25000" dirty="0" err="1" smtClean="0"/>
              <a:t>n</a:t>
            </a:r>
            <a:r>
              <a:rPr lang="fr-FR" dirty="0" smtClean="0"/>
              <a:t>) </a:t>
            </a:r>
          </a:p>
          <a:p>
            <a:pPr lvl="2"/>
            <a:r>
              <a:rPr lang="fr-FR" dirty="0" smtClean="0"/>
              <a:t>graphs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compared</a:t>
            </a:r>
            <a:endParaRPr lang="fr-FR" dirty="0" smtClean="0"/>
          </a:p>
          <a:p>
            <a:pPr lvl="1"/>
            <a:r>
              <a:rPr lang="fr-FR" dirty="0" smtClean="0"/>
              <a:t>M : A </a:t>
            </a:r>
            <a:r>
              <a:rPr lang="fr-FR" dirty="0" err="1" smtClean="0"/>
              <a:t>matching</a:t>
            </a:r>
            <a:r>
              <a:rPr lang="fr-FR" dirty="0" smtClean="0"/>
              <a:t> </a:t>
            </a:r>
            <a:r>
              <a:rPr lang="fr-FR" dirty="0" err="1" smtClean="0"/>
              <a:t>function</a:t>
            </a:r>
            <a:endParaRPr lang="fr-FR" dirty="0" smtClean="0"/>
          </a:p>
          <a:p>
            <a:pPr lvl="2"/>
            <a:r>
              <a:rPr lang="fr-FR" dirty="0" smtClean="0"/>
              <a:t>A </a:t>
            </a:r>
            <a:r>
              <a:rPr lang="fr-FR" dirty="0" err="1" smtClean="0"/>
              <a:t>hypergraph</a:t>
            </a:r>
            <a:r>
              <a:rPr lang="fr-FR" dirty="0" smtClean="0"/>
              <a:t> H(V</a:t>
            </a:r>
            <a:r>
              <a:rPr lang="fr-FR" baseline="-25000" dirty="0" smtClean="0"/>
              <a:t>1</a:t>
            </a:r>
            <a:r>
              <a:rPr lang="fr-FR" dirty="0" smtClean="0"/>
              <a:t>uV</a:t>
            </a:r>
            <a:r>
              <a:rPr lang="fr-FR" baseline="-25000" dirty="0" smtClean="0"/>
              <a:t>2</a:t>
            </a:r>
            <a:r>
              <a:rPr lang="fr-FR" dirty="0" smtClean="0"/>
              <a:t>u…</a:t>
            </a:r>
            <a:r>
              <a:rPr lang="fr-FR" dirty="0" err="1" smtClean="0"/>
              <a:t>V</a:t>
            </a:r>
            <a:r>
              <a:rPr lang="fr-FR" baseline="-25000" dirty="0" err="1" smtClean="0"/>
              <a:t>n</a:t>
            </a:r>
            <a:r>
              <a:rPr lang="fr-FR" dirty="0" err="1" smtClean="0"/>
              <a:t>,EM</a:t>
            </a:r>
            <a:r>
              <a:rPr lang="fr-FR" dirty="0" smtClean="0"/>
              <a:t>) </a:t>
            </a:r>
          </a:p>
          <a:p>
            <a:r>
              <a:rPr lang="fr-FR" dirty="0" smtClean="0"/>
              <a:t>Master Graph </a:t>
            </a:r>
          </a:p>
          <a:p>
            <a:pPr lvl="1"/>
            <a:r>
              <a:rPr lang="fr-FR" dirty="0" err="1" smtClean="0"/>
              <a:t>Embodies</a:t>
            </a:r>
            <a:r>
              <a:rPr lang="fr-FR" dirty="0" smtClean="0"/>
              <a:t> the </a:t>
            </a:r>
            <a:r>
              <a:rPr lang="fr-FR" dirty="0" err="1" smtClean="0"/>
              <a:t>Matching</a:t>
            </a:r>
            <a:r>
              <a:rPr lang="fr-FR" dirty="0" smtClean="0"/>
              <a:t> </a:t>
            </a:r>
            <a:r>
              <a:rPr lang="fr-FR" dirty="0" err="1" smtClean="0"/>
              <a:t>Function</a:t>
            </a:r>
            <a:endParaRPr lang="fr-FR" dirty="0" smtClean="0"/>
          </a:p>
          <a:p>
            <a:pPr lvl="1"/>
            <a:r>
              <a:rPr lang="fr-FR" dirty="0" smtClean="0"/>
              <a:t>G(V,E) </a:t>
            </a:r>
            <a:r>
              <a:rPr lang="fr-FR" dirty="0" err="1" smtClean="0"/>
              <a:t>is</a:t>
            </a:r>
            <a:r>
              <a:rPr lang="fr-FR" dirty="0" smtClean="0"/>
              <a:t> a graph</a:t>
            </a:r>
          </a:p>
          <a:p>
            <a:pPr lvl="2"/>
            <a:r>
              <a:rPr lang="fr-FR" dirty="0" smtClean="0"/>
              <a:t>V </a:t>
            </a:r>
            <a:r>
              <a:rPr lang="fr-FR" dirty="0" err="1" smtClean="0"/>
              <a:t>represents</a:t>
            </a:r>
            <a:r>
              <a:rPr lang="fr-FR" dirty="0" smtClean="0"/>
              <a:t> hyper-</a:t>
            </a:r>
            <a:r>
              <a:rPr lang="fr-FR" dirty="0" err="1" smtClean="0"/>
              <a:t>edges</a:t>
            </a:r>
            <a:r>
              <a:rPr lang="fr-FR" dirty="0" smtClean="0"/>
              <a:t> of H</a:t>
            </a:r>
          </a:p>
          <a:p>
            <a:pPr lvl="3"/>
            <a:r>
              <a:rPr lang="fr-FR" dirty="0" smtClean="0">
                <a:sym typeface="Symbol"/>
              </a:rPr>
              <a:t></a:t>
            </a:r>
            <a:r>
              <a:rPr lang="fr-FR" dirty="0" smtClean="0"/>
              <a:t>n  V, </a:t>
            </a:r>
            <a:r>
              <a:rPr lang="fr-FR" dirty="0" smtClean="0">
                <a:sym typeface="Symbol"/>
              </a:rPr>
              <a:t></a:t>
            </a:r>
            <a:r>
              <a:rPr lang="fr-FR" dirty="0" smtClean="0"/>
              <a:t>(v</a:t>
            </a:r>
            <a:r>
              <a:rPr lang="fr-FR" baseline="-25000" dirty="0" smtClean="0"/>
              <a:t>1</a:t>
            </a:r>
            <a:r>
              <a:rPr lang="fr-FR" dirty="0" smtClean="0"/>
              <a:t>,v</a:t>
            </a:r>
            <a:r>
              <a:rPr lang="fr-FR" baseline="-25000" dirty="0" smtClean="0"/>
              <a:t>2,</a:t>
            </a:r>
            <a:r>
              <a:rPr lang="fr-FR" dirty="0" smtClean="0"/>
              <a:t>…</a:t>
            </a:r>
            <a:r>
              <a:rPr lang="fr-FR" dirty="0" err="1" smtClean="0"/>
              <a:t>v</a:t>
            </a:r>
            <a:r>
              <a:rPr lang="fr-FR" baseline="-25000" dirty="0" err="1" smtClean="0"/>
              <a:t>k</a:t>
            </a:r>
            <a:r>
              <a:rPr lang="fr-FR" dirty="0" smtClean="0"/>
              <a:t>)  EM</a:t>
            </a:r>
          </a:p>
          <a:p>
            <a:pPr lvl="3"/>
            <a:r>
              <a:rPr lang="fr-FR" dirty="0" smtClean="0"/>
              <a:t>n -&gt; (v</a:t>
            </a:r>
            <a:r>
              <a:rPr lang="fr-FR" baseline="-25000" dirty="0" smtClean="0"/>
              <a:t>1</a:t>
            </a:r>
            <a:r>
              <a:rPr lang="fr-FR" dirty="0" smtClean="0"/>
              <a:t>,v</a:t>
            </a:r>
            <a:r>
              <a:rPr lang="fr-FR" baseline="-25000" dirty="0" smtClean="0"/>
              <a:t>2,</a:t>
            </a:r>
            <a:r>
              <a:rPr lang="fr-FR" dirty="0" smtClean="0"/>
              <a:t>…</a:t>
            </a:r>
            <a:r>
              <a:rPr lang="fr-FR" dirty="0" err="1" smtClean="0"/>
              <a:t>v</a:t>
            </a:r>
            <a:r>
              <a:rPr lang="fr-FR" baseline="-25000" dirty="0" err="1" smtClean="0"/>
              <a:t>k</a:t>
            </a:r>
            <a:r>
              <a:rPr lang="fr-FR" dirty="0" smtClean="0"/>
              <a:t>)</a:t>
            </a:r>
          </a:p>
          <a:p>
            <a:pPr lvl="2"/>
            <a:r>
              <a:rPr lang="fr-FR" dirty="0" smtClean="0"/>
              <a:t>E </a:t>
            </a:r>
            <a:r>
              <a:rPr lang="fr-FR" dirty="0" err="1" smtClean="0"/>
              <a:t>represents</a:t>
            </a:r>
            <a:r>
              <a:rPr lang="fr-FR" dirty="0" smtClean="0"/>
              <a:t> </a:t>
            </a:r>
            <a:r>
              <a:rPr lang="fr-FR" dirty="0" err="1" smtClean="0"/>
              <a:t>edges</a:t>
            </a:r>
            <a:r>
              <a:rPr lang="fr-FR" dirty="0" smtClean="0"/>
              <a:t> of E</a:t>
            </a:r>
            <a:r>
              <a:rPr lang="fr-FR" baseline="-25000" dirty="0" smtClean="0"/>
              <a:t>1</a:t>
            </a:r>
            <a:r>
              <a:rPr lang="fr-FR" dirty="0" smtClean="0"/>
              <a:t>, E</a:t>
            </a:r>
            <a:r>
              <a:rPr lang="fr-FR" baseline="-25000" dirty="0" smtClean="0"/>
              <a:t>2</a:t>
            </a:r>
            <a:r>
              <a:rPr lang="fr-FR" dirty="0" smtClean="0"/>
              <a:t>, … E</a:t>
            </a:r>
            <a:r>
              <a:rPr lang="fr-FR" baseline="-25000" dirty="0" smtClean="0"/>
              <a:t>n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Reifying</a:t>
            </a:r>
            <a:r>
              <a:rPr lang="fr-FR" dirty="0" smtClean="0"/>
              <a:t> </a:t>
            </a:r>
            <a:r>
              <a:rPr lang="fr-FR" dirty="0" err="1" smtClean="0"/>
              <a:t>Matching</a:t>
            </a:r>
            <a:r>
              <a:rPr lang="fr-FR" dirty="0" smtClean="0"/>
              <a:t> </a:t>
            </a:r>
            <a:r>
              <a:rPr lang="fr-FR" dirty="0" err="1" smtClean="0"/>
              <a:t>Function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5672" t="5859" b="3320"/>
          <a:stretch>
            <a:fillRect/>
          </a:stretch>
        </p:blipFill>
        <p:spPr bwMode="auto">
          <a:xfrm>
            <a:off x="1" y="-1"/>
            <a:ext cx="9144000" cy="689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rme libre 5"/>
          <p:cNvSpPr/>
          <p:nvPr/>
        </p:nvSpPr>
        <p:spPr>
          <a:xfrm>
            <a:off x="2680138" y="759128"/>
            <a:ext cx="3933958" cy="722831"/>
          </a:xfrm>
          <a:custGeom>
            <a:avLst/>
            <a:gdLst>
              <a:gd name="connsiteX0" fmla="*/ 0 w 3531476"/>
              <a:gd name="connsiteY0" fmla="*/ 698939 h 698939"/>
              <a:gd name="connsiteX1" fmla="*/ 1355834 w 3531476"/>
              <a:gd name="connsiteY1" fmla="*/ 21021 h 698939"/>
              <a:gd name="connsiteX2" fmla="*/ 3531476 w 3531476"/>
              <a:gd name="connsiteY2" fmla="*/ 572814 h 698939"/>
              <a:gd name="connsiteX0" fmla="*/ 0 w 3285706"/>
              <a:gd name="connsiteY0" fmla="*/ 698939 h 698939"/>
              <a:gd name="connsiteX1" fmla="*/ 1355834 w 3285706"/>
              <a:gd name="connsiteY1" fmla="*/ 21021 h 698939"/>
              <a:gd name="connsiteX2" fmla="*/ 3285706 w 3285706"/>
              <a:gd name="connsiteY2" fmla="*/ 572814 h 698939"/>
              <a:gd name="connsiteX0" fmla="*/ 0 w 3285706"/>
              <a:gd name="connsiteY0" fmla="*/ 698939 h 698939"/>
              <a:gd name="connsiteX1" fmla="*/ 1355834 w 3285706"/>
              <a:gd name="connsiteY1" fmla="*/ 21021 h 698939"/>
              <a:gd name="connsiteX2" fmla="*/ 3285706 w 3285706"/>
              <a:gd name="connsiteY2" fmla="*/ 572814 h 698939"/>
              <a:gd name="connsiteX0" fmla="*/ 0 w 3285706"/>
              <a:gd name="connsiteY0" fmla="*/ 698939 h 698939"/>
              <a:gd name="connsiteX1" fmla="*/ 1355834 w 3285706"/>
              <a:gd name="connsiteY1" fmla="*/ 21021 h 698939"/>
              <a:gd name="connsiteX2" fmla="*/ 3285706 w 3285706"/>
              <a:gd name="connsiteY2" fmla="*/ 572814 h 698939"/>
              <a:gd name="connsiteX0" fmla="*/ 0 w 3383144"/>
              <a:gd name="connsiteY0" fmla="*/ 722831 h 722831"/>
              <a:gd name="connsiteX1" fmla="*/ 1355834 w 3383144"/>
              <a:gd name="connsiteY1" fmla="*/ 44913 h 722831"/>
              <a:gd name="connsiteX2" fmla="*/ 3383144 w 3383144"/>
              <a:gd name="connsiteY2" fmla="*/ 453353 h 722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3144" h="722831">
                <a:moveTo>
                  <a:pt x="0" y="722831"/>
                </a:moveTo>
                <a:cubicBezTo>
                  <a:pt x="383627" y="394382"/>
                  <a:pt x="791977" y="89826"/>
                  <a:pt x="1355834" y="44913"/>
                </a:cubicBezTo>
                <a:cubicBezTo>
                  <a:pt x="1919691" y="0"/>
                  <a:pt x="2589612" y="166946"/>
                  <a:pt x="3383144" y="453353"/>
                </a:cubicBezTo>
              </a:path>
            </a:pathLst>
          </a:custGeom>
          <a:noFill/>
          <a:ln>
            <a:solidFill>
              <a:srgbClr val="C00000"/>
            </a:solidFill>
            <a:headEnd type="oval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 flipV="1">
            <a:off x="2643173" y="670991"/>
            <a:ext cx="3892095" cy="3899587"/>
          </a:xfrm>
          <a:custGeom>
            <a:avLst/>
            <a:gdLst>
              <a:gd name="connsiteX0" fmla="*/ 0 w 3531476"/>
              <a:gd name="connsiteY0" fmla="*/ 698939 h 698939"/>
              <a:gd name="connsiteX1" fmla="*/ 1355834 w 3531476"/>
              <a:gd name="connsiteY1" fmla="*/ 21021 h 698939"/>
              <a:gd name="connsiteX2" fmla="*/ 3531476 w 3531476"/>
              <a:gd name="connsiteY2" fmla="*/ 572814 h 698939"/>
              <a:gd name="connsiteX0" fmla="*/ 0 w 3531476"/>
              <a:gd name="connsiteY0" fmla="*/ 1295222 h 1295222"/>
              <a:gd name="connsiteX1" fmla="*/ 1355834 w 3531476"/>
              <a:gd name="connsiteY1" fmla="*/ 617304 h 1295222"/>
              <a:gd name="connsiteX2" fmla="*/ 3531476 w 3531476"/>
              <a:gd name="connsiteY2" fmla="*/ 286407 h 1295222"/>
              <a:gd name="connsiteX0" fmla="*/ 0 w 3347142"/>
              <a:gd name="connsiteY0" fmla="*/ 2224690 h 2224690"/>
              <a:gd name="connsiteX1" fmla="*/ 1355834 w 3347142"/>
              <a:gd name="connsiteY1" fmla="*/ 1546772 h 2224690"/>
              <a:gd name="connsiteX2" fmla="*/ 3347142 w 3347142"/>
              <a:gd name="connsiteY2" fmla="*/ 286407 h 2224690"/>
              <a:gd name="connsiteX0" fmla="*/ 0 w 3347142"/>
              <a:gd name="connsiteY0" fmla="*/ 1938283 h 2155821"/>
              <a:gd name="connsiteX1" fmla="*/ 1355834 w 3347142"/>
              <a:gd name="connsiteY1" fmla="*/ 1260365 h 2155821"/>
              <a:gd name="connsiteX2" fmla="*/ 1667634 w 3347142"/>
              <a:gd name="connsiteY2" fmla="*/ 1945760 h 2155821"/>
              <a:gd name="connsiteX3" fmla="*/ 3347142 w 3347142"/>
              <a:gd name="connsiteY3" fmla="*/ 0 h 2155821"/>
              <a:gd name="connsiteX0" fmla="*/ 0 w 3347142"/>
              <a:gd name="connsiteY0" fmla="*/ 1938283 h 2457471"/>
              <a:gd name="connsiteX1" fmla="*/ 987193 w 3347142"/>
              <a:gd name="connsiteY1" fmla="*/ 2134424 h 2457471"/>
              <a:gd name="connsiteX2" fmla="*/ 1667634 w 3347142"/>
              <a:gd name="connsiteY2" fmla="*/ 1945760 h 2457471"/>
              <a:gd name="connsiteX3" fmla="*/ 3347142 w 3347142"/>
              <a:gd name="connsiteY3" fmla="*/ 0 h 2457471"/>
              <a:gd name="connsiteX0" fmla="*/ 1481 w 3348623"/>
              <a:gd name="connsiteY0" fmla="*/ 1938283 h 2155821"/>
              <a:gd name="connsiteX1" fmla="*/ 176874 w 3348623"/>
              <a:gd name="connsiteY1" fmla="*/ 2084815 h 2155821"/>
              <a:gd name="connsiteX2" fmla="*/ 988674 w 3348623"/>
              <a:gd name="connsiteY2" fmla="*/ 2134424 h 2155821"/>
              <a:gd name="connsiteX3" fmla="*/ 1669115 w 3348623"/>
              <a:gd name="connsiteY3" fmla="*/ 1945760 h 2155821"/>
              <a:gd name="connsiteX4" fmla="*/ 3348623 w 3348623"/>
              <a:gd name="connsiteY4" fmla="*/ 0 h 2155821"/>
              <a:gd name="connsiteX0" fmla="*/ 1481 w 3348623"/>
              <a:gd name="connsiteY0" fmla="*/ 1938283 h 2155821"/>
              <a:gd name="connsiteX1" fmla="*/ 176874 w 3348623"/>
              <a:gd name="connsiteY1" fmla="*/ 2084815 h 2155821"/>
              <a:gd name="connsiteX2" fmla="*/ 988674 w 3348623"/>
              <a:gd name="connsiteY2" fmla="*/ 2134424 h 2155821"/>
              <a:gd name="connsiteX3" fmla="*/ 1669115 w 3348623"/>
              <a:gd name="connsiteY3" fmla="*/ 1945760 h 2155821"/>
              <a:gd name="connsiteX4" fmla="*/ 2042387 w 3348623"/>
              <a:gd name="connsiteY4" fmla="*/ 1927125 h 2155821"/>
              <a:gd name="connsiteX5" fmla="*/ 3348623 w 3348623"/>
              <a:gd name="connsiteY5" fmla="*/ 0 h 2155821"/>
              <a:gd name="connsiteX0" fmla="*/ 1481 w 3348623"/>
              <a:gd name="connsiteY0" fmla="*/ 1938283 h 2386804"/>
              <a:gd name="connsiteX1" fmla="*/ 176874 w 3348623"/>
              <a:gd name="connsiteY1" fmla="*/ 2084815 h 2386804"/>
              <a:gd name="connsiteX2" fmla="*/ 988674 w 3348623"/>
              <a:gd name="connsiteY2" fmla="*/ 2134424 h 2386804"/>
              <a:gd name="connsiteX3" fmla="*/ 1669115 w 3348623"/>
              <a:gd name="connsiteY3" fmla="*/ 2176743 h 2386804"/>
              <a:gd name="connsiteX4" fmla="*/ 2042387 w 3348623"/>
              <a:gd name="connsiteY4" fmla="*/ 1927125 h 2386804"/>
              <a:gd name="connsiteX5" fmla="*/ 3348623 w 3348623"/>
              <a:gd name="connsiteY5" fmla="*/ 0 h 2386804"/>
              <a:gd name="connsiteX0" fmla="*/ 1481 w 3348623"/>
              <a:gd name="connsiteY0" fmla="*/ 1938283 h 2386804"/>
              <a:gd name="connsiteX1" fmla="*/ 176874 w 3348623"/>
              <a:gd name="connsiteY1" fmla="*/ 2084815 h 2386804"/>
              <a:gd name="connsiteX2" fmla="*/ 988674 w 3348623"/>
              <a:gd name="connsiteY2" fmla="*/ 2272225 h 2386804"/>
              <a:gd name="connsiteX3" fmla="*/ 1669115 w 3348623"/>
              <a:gd name="connsiteY3" fmla="*/ 2176743 h 2386804"/>
              <a:gd name="connsiteX4" fmla="*/ 2042387 w 3348623"/>
              <a:gd name="connsiteY4" fmla="*/ 1927125 h 2386804"/>
              <a:gd name="connsiteX5" fmla="*/ 3348623 w 3348623"/>
              <a:gd name="connsiteY5" fmla="*/ 0 h 2386804"/>
              <a:gd name="connsiteX0" fmla="*/ 102546 w 3449688"/>
              <a:gd name="connsiteY0" fmla="*/ 1938283 h 2203025"/>
              <a:gd name="connsiteX1" fmla="*/ 277939 w 3449688"/>
              <a:gd name="connsiteY1" fmla="*/ 2084815 h 2203025"/>
              <a:gd name="connsiteX2" fmla="*/ 1770180 w 3449688"/>
              <a:gd name="connsiteY2" fmla="*/ 2176743 h 2203025"/>
              <a:gd name="connsiteX3" fmla="*/ 2143452 w 3449688"/>
              <a:gd name="connsiteY3" fmla="*/ 1927125 h 2203025"/>
              <a:gd name="connsiteX4" fmla="*/ 3449688 w 3449688"/>
              <a:gd name="connsiteY4" fmla="*/ 0 h 2203025"/>
              <a:gd name="connsiteX0" fmla="*/ 102546 w 3449688"/>
              <a:gd name="connsiteY0" fmla="*/ 2076129 h 2203025"/>
              <a:gd name="connsiteX1" fmla="*/ 277939 w 3449688"/>
              <a:gd name="connsiteY1" fmla="*/ 2084815 h 2203025"/>
              <a:gd name="connsiteX2" fmla="*/ 1770180 w 3449688"/>
              <a:gd name="connsiteY2" fmla="*/ 2176743 h 2203025"/>
              <a:gd name="connsiteX3" fmla="*/ 2143452 w 3449688"/>
              <a:gd name="connsiteY3" fmla="*/ 1927125 h 2203025"/>
              <a:gd name="connsiteX4" fmla="*/ 3449688 w 3449688"/>
              <a:gd name="connsiteY4" fmla="*/ 0 h 2203025"/>
              <a:gd name="connsiteX0" fmla="*/ 102546 w 3449688"/>
              <a:gd name="connsiteY0" fmla="*/ 1984217 h 2111113"/>
              <a:gd name="connsiteX1" fmla="*/ 277939 w 3449688"/>
              <a:gd name="connsiteY1" fmla="*/ 1992903 h 2111113"/>
              <a:gd name="connsiteX2" fmla="*/ 1770180 w 3449688"/>
              <a:gd name="connsiteY2" fmla="*/ 2084831 h 2111113"/>
              <a:gd name="connsiteX3" fmla="*/ 2143452 w 3449688"/>
              <a:gd name="connsiteY3" fmla="*/ 1835213 h 2111113"/>
              <a:gd name="connsiteX4" fmla="*/ 3449688 w 3449688"/>
              <a:gd name="connsiteY4" fmla="*/ 0 h 2111113"/>
              <a:gd name="connsiteX0" fmla="*/ 71824 w 3418966"/>
              <a:gd name="connsiteY0" fmla="*/ 1984217 h 2065179"/>
              <a:gd name="connsiteX1" fmla="*/ 247217 w 3418966"/>
              <a:gd name="connsiteY1" fmla="*/ 1992903 h 2065179"/>
              <a:gd name="connsiteX2" fmla="*/ 1555124 w 3418966"/>
              <a:gd name="connsiteY2" fmla="*/ 2038897 h 2065179"/>
              <a:gd name="connsiteX3" fmla="*/ 2112730 w 3418966"/>
              <a:gd name="connsiteY3" fmla="*/ 1835213 h 2065179"/>
              <a:gd name="connsiteX4" fmla="*/ 3418966 w 3418966"/>
              <a:gd name="connsiteY4" fmla="*/ 0 h 2065179"/>
              <a:gd name="connsiteX0" fmla="*/ 71824 w 3418966"/>
              <a:gd name="connsiteY0" fmla="*/ 1984217 h 2104360"/>
              <a:gd name="connsiteX1" fmla="*/ 247217 w 3418966"/>
              <a:gd name="connsiteY1" fmla="*/ 1992903 h 2104360"/>
              <a:gd name="connsiteX2" fmla="*/ 1555124 w 3418966"/>
              <a:gd name="connsiteY2" fmla="*/ 2038897 h 2104360"/>
              <a:gd name="connsiteX3" fmla="*/ 2112730 w 3418966"/>
              <a:gd name="connsiteY3" fmla="*/ 1835213 h 2104360"/>
              <a:gd name="connsiteX4" fmla="*/ 3418966 w 3418966"/>
              <a:gd name="connsiteY4" fmla="*/ 0 h 2104360"/>
              <a:gd name="connsiteX0" fmla="*/ 71824 w 3418966"/>
              <a:gd name="connsiteY0" fmla="*/ 1984217 h 2065179"/>
              <a:gd name="connsiteX1" fmla="*/ 247217 w 3418966"/>
              <a:gd name="connsiteY1" fmla="*/ 1992903 h 2065179"/>
              <a:gd name="connsiteX2" fmla="*/ 1555124 w 3418966"/>
              <a:gd name="connsiteY2" fmla="*/ 2038897 h 2065179"/>
              <a:gd name="connsiteX3" fmla="*/ 2112730 w 3418966"/>
              <a:gd name="connsiteY3" fmla="*/ 1835213 h 2065179"/>
              <a:gd name="connsiteX4" fmla="*/ 3418966 w 3418966"/>
              <a:gd name="connsiteY4" fmla="*/ 0 h 2065179"/>
              <a:gd name="connsiteX0" fmla="*/ 71823 w 3418965"/>
              <a:gd name="connsiteY0" fmla="*/ 1984217 h 2202981"/>
              <a:gd name="connsiteX1" fmla="*/ 247216 w 3418965"/>
              <a:gd name="connsiteY1" fmla="*/ 1992903 h 2202981"/>
              <a:gd name="connsiteX2" fmla="*/ 1555123 w 3418965"/>
              <a:gd name="connsiteY2" fmla="*/ 2176699 h 2202981"/>
              <a:gd name="connsiteX3" fmla="*/ 2112729 w 3418965"/>
              <a:gd name="connsiteY3" fmla="*/ 1835213 h 2202981"/>
              <a:gd name="connsiteX4" fmla="*/ 3418965 w 3418965"/>
              <a:gd name="connsiteY4" fmla="*/ 0 h 2202981"/>
              <a:gd name="connsiteX0" fmla="*/ 71823 w 3418965"/>
              <a:gd name="connsiteY0" fmla="*/ 1984217 h 2202981"/>
              <a:gd name="connsiteX1" fmla="*/ 247216 w 3418965"/>
              <a:gd name="connsiteY1" fmla="*/ 1992903 h 2202981"/>
              <a:gd name="connsiteX2" fmla="*/ 1555123 w 3418965"/>
              <a:gd name="connsiteY2" fmla="*/ 2176699 h 2202981"/>
              <a:gd name="connsiteX3" fmla="*/ 3418965 w 3418965"/>
              <a:gd name="connsiteY3" fmla="*/ 0 h 2202981"/>
              <a:gd name="connsiteX0" fmla="*/ 1481 w 3348623"/>
              <a:gd name="connsiteY0" fmla="*/ 1984217 h 2202981"/>
              <a:gd name="connsiteX1" fmla="*/ 729767 w 3348623"/>
              <a:gd name="connsiteY1" fmla="*/ 2084771 h 2202981"/>
              <a:gd name="connsiteX2" fmla="*/ 1484781 w 3348623"/>
              <a:gd name="connsiteY2" fmla="*/ 2176699 h 2202981"/>
              <a:gd name="connsiteX3" fmla="*/ 3348623 w 3348623"/>
              <a:gd name="connsiteY3" fmla="*/ 0 h 2202981"/>
              <a:gd name="connsiteX0" fmla="*/ 0 w 3347142"/>
              <a:gd name="connsiteY0" fmla="*/ 1984217 h 2507402"/>
              <a:gd name="connsiteX1" fmla="*/ 1483300 w 3347142"/>
              <a:gd name="connsiteY1" fmla="*/ 2176699 h 2507402"/>
              <a:gd name="connsiteX2" fmla="*/ 3347142 w 3347142"/>
              <a:gd name="connsiteY2" fmla="*/ 0 h 2507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7142" h="2507402">
                <a:moveTo>
                  <a:pt x="0" y="1984217"/>
                </a:moveTo>
                <a:cubicBezTo>
                  <a:pt x="309021" y="2024317"/>
                  <a:pt x="925443" y="2507402"/>
                  <a:pt x="1483300" y="2176699"/>
                </a:cubicBezTo>
                <a:cubicBezTo>
                  <a:pt x="2011925" y="1844549"/>
                  <a:pt x="2958842" y="453479"/>
                  <a:pt x="3347142" y="0"/>
                </a:cubicBezTo>
              </a:path>
            </a:pathLst>
          </a:custGeom>
          <a:noFill/>
          <a:ln>
            <a:solidFill>
              <a:srgbClr val="C00000"/>
            </a:solidFill>
            <a:headEnd type="oval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Matching</a:t>
            </a:r>
            <a:r>
              <a:rPr lang="fr-FR" dirty="0" smtClean="0"/>
              <a:t> </a:t>
            </a:r>
            <a:r>
              <a:rPr lang="fr-FR" dirty="0" err="1" smtClean="0"/>
              <a:t>Example</a:t>
            </a:r>
            <a:endParaRPr lang="fr-FR" dirty="0"/>
          </a:p>
        </p:txBody>
      </p:sp>
      <p:pic>
        <p:nvPicPr>
          <p:cNvPr id="6" name="avi-v1-rush-1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1501775"/>
            <a:ext cx="74676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54634"/>
          </a:xfrm>
        </p:spPr>
        <p:txBody>
          <a:bodyPr>
            <a:normAutofit/>
          </a:bodyPr>
          <a:lstStyle/>
          <a:p>
            <a:r>
              <a:rPr lang="fr-FR" dirty="0" smtClean="0"/>
              <a:t>Visual </a:t>
            </a:r>
            <a:r>
              <a:rPr lang="fr-FR" dirty="0" err="1" smtClean="0"/>
              <a:t>comparison</a:t>
            </a:r>
            <a:r>
              <a:rPr lang="fr-FR" dirty="0" smtClean="0"/>
              <a:t> of graphs</a:t>
            </a:r>
          </a:p>
          <a:p>
            <a:pPr marL="1051560" lvl="1" indent="-514350">
              <a:buFont typeface="+mj-lt"/>
              <a:buAutoNum type="arabicPeriod"/>
            </a:pPr>
            <a:r>
              <a:rPr lang="fr-FR" dirty="0" smtClean="0"/>
              <a:t>Invariant </a:t>
            </a:r>
            <a:r>
              <a:rPr lang="fr-FR" dirty="0" err="1" smtClean="0"/>
              <a:t>lMulti</a:t>
            </a:r>
            <a:r>
              <a:rPr lang="fr-FR" dirty="0" smtClean="0"/>
              <a:t>-layer model</a:t>
            </a:r>
          </a:p>
          <a:p>
            <a:pPr marL="1051560" lvl="1" indent="-514350">
              <a:buFont typeface="+mj-lt"/>
              <a:buAutoNum type="arabicPeriod"/>
            </a:pPr>
            <a:r>
              <a:rPr lang="fr-FR" dirty="0" err="1" smtClean="0"/>
              <a:t>Animated</a:t>
            </a:r>
            <a:r>
              <a:rPr lang="fr-FR" dirty="0" smtClean="0"/>
              <a:t> reconfiguration</a:t>
            </a:r>
          </a:p>
          <a:p>
            <a:pPr marL="1051560" lvl="1" indent="-514350">
              <a:buFont typeface="+mj-lt"/>
              <a:buAutoNum type="arabicPeriod"/>
            </a:pPr>
            <a:r>
              <a:rPr lang="fr-FR" dirty="0" err="1" smtClean="0"/>
              <a:t>Reifies</a:t>
            </a:r>
            <a:r>
              <a:rPr lang="fr-FR" dirty="0" smtClean="0"/>
              <a:t> </a:t>
            </a:r>
            <a:r>
              <a:rPr lang="fr-FR" dirty="0" err="1" smtClean="0"/>
              <a:t>Matching</a:t>
            </a:r>
            <a:r>
              <a:rPr lang="fr-FR" dirty="0" smtClean="0"/>
              <a:t> </a:t>
            </a:r>
            <a:r>
              <a:rPr lang="fr-FR" dirty="0" err="1" smtClean="0"/>
              <a:t>Function</a:t>
            </a:r>
            <a:endParaRPr lang="fr-FR" dirty="0" smtClean="0"/>
          </a:p>
          <a:p>
            <a:pPr lvl="2"/>
            <a:r>
              <a:rPr lang="fr-FR" dirty="0" err="1" smtClean="0"/>
              <a:t>Layout</a:t>
            </a:r>
            <a:r>
              <a:rPr lang="fr-FR" dirty="0" smtClean="0"/>
              <a:t> and superposition</a:t>
            </a:r>
          </a:p>
          <a:p>
            <a:pPr lvl="2"/>
            <a:r>
              <a:rPr lang="fr-FR" dirty="0" err="1" smtClean="0"/>
              <a:t>Smooth</a:t>
            </a:r>
            <a:r>
              <a:rPr lang="fr-FR" dirty="0" smtClean="0"/>
              <a:t> </a:t>
            </a:r>
            <a:r>
              <a:rPr lang="fr-FR" dirty="0" err="1" smtClean="0"/>
              <a:t>integration</a:t>
            </a:r>
            <a:r>
              <a:rPr lang="fr-FR" dirty="0" smtClean="0"/>
              <a:t> of master graph</a:t>
            </a:r>
          </a:p>
          <a:p>
            <a:r>
              <a:rPr lang="fr-FR" dirty="0" smtClean="0"/>
              <a:t>Future </a:t>
            </a:r>
            <a:r>
              <a:rPr lang="fr-FR" dirty="0" err="1" smtClean="0"/>
              <a:t>work</a:t>
            </a:r>
            <a:endParaRPr lang="fr-FR" dirty="0" smtClean="0"/>
          </a:p>
          <a:p>
            <a:pPr lvl="1"/>
            <a:r>
              <a:rPr lang="fr-FR" dirty="0" err="1" smtClean="0"/>
              <a:t>Enhance</a:t>
            </a:r>
            <a:r>
              <a:rPr lang="fr-FR" dirty="0" smtClean="0"/>
              <a:t> interaction model </a:t>
            </a:r>
          </a:p>
          <a:p>
            <a:pPr lvl="1"/>
            <a:r>
              <a:rPr lang="fr-FR" dirty="0" err="1" smtClean="0"/>
              <a:t>Enhance</a:t>
            </a:r>
            <a:r>
              <a:rPr lang="fr-FR" dirty="0" smtClean="0"/>
              <a:t> invariant </a:t>
            </a:r>
            <a:r>
              <a:rPr lang="fr-FR" dirty="0" err="1" smtClean="0"/>
              <a:t>layouts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r-FR" dirty="0" err="1" smtClean="0"/>
              <a:t>Thanks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</a:t>
            </a:r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err="1" smtClean="0"/>
              <a:t>demo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lunch</a:t>
            </a:r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smtClean="0"/>
              <a:t>Questions 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Comparing</a:t>
            </a:r>
            <a:r>
              <a:rPr lang="fr-FR" dirty="0" smtClean="0"/>
              <a:t> </a:t>
            </a:r>
            <a:r>
              <a:rPr lang="fr-FR" dirty="0" err="1" smtClean="0"/>
              <a:t>clustered</a:t>
            </a:r>
            <a:r>
              <a:rPr lang="fr-FR" dirty="0" smtClean="0"/>
              <a:t> graphs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30469" t="16601" r="25000" b="16015"/>
          <a:stretch>
            <a:fillRect/>
          </a:stretch>
        </p:blipFill>
        <p:spPr bwMode="auto">
          <a:xfrm>
            <a:off x="1714480" y="1357298"/>
            <a:ext cx="542925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Lexical network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428596" y="0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Lexical network for</a:t>
            </a:r>
            <a:r>
              <a:rPr kumimoji="0" lang="fr-FR" sz="4200" b="0" i="0" u="none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French</a:t>
            </a:r>
            <a:endParaRPr kumimoji="0" lang="fr-FR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57200" y="1500174"/>
            <a:ext cx="8229600" cy="4954634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 Jeux de mots »</a:t>
            </a:r>
          </a:p>
          <a:p>
            <a:pPr marL="905256" lvl="1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200 000 French</a:t>
            </a:r>
            <a:r>
              <a:rPr kumimoji="0" lang="fr-FR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terms</a:t>
            </a:r>
            <a:endParaRPr kumimoji="0" lang="fr-F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1 200 000 lexical relations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~30 types of relations</a:t>
            </a:r>
            <a:r>
              <a:rPr kumimoji="0" lang="fr-FR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lang="fr-FR" sz="3000" dirty="0" err="1" smtClean="0"/>
              <a:t>hyponymy</a:t>
            </a:r>
            <a:r>
              <a:rPr lang="fr-FR" sz="3000" dirty="0" smtClean="0"/>
              <a:t>, </a:t>
            </a:r>
            <a:r>
              <a:rPr lang="fr-FR" sz="3000" dirty="0" err="1" smtClean="0"/>
              <a:t>hyperonymy</a:t>
            </a:r>
            <a:r>
              <a:rPr lang="fr-FR" sz="3000" dirty="0" smtClean="0"/>
              <a:t>, </a:t>
            </a:r>
            <a:r>
              <a:rPr lang="fr-FR" sz="3000" dirty="0" err="1" smtClean="0"/>
              <a:t>meronymy</a:t>
            </a:r>
            <a:r>
              <a:rPr lang="fr-FR" sz="3000" dirty="0" smtClean="0"/>
              <a:t>, </a:t>
            </a:r>
            <a:r>
              <a:rPr lang="fr-FR" sz="3000" dirty="0" err="1" smtClean="0"/>
              <a:t>associated</a:t>
            </a:r>
            <a:r>
              <a:rPr lang="fr-FR" sz="3000" dirty="0" smtClean="0"/>
              <a:t> </a:t>
            </a:r>
            <a:r>
              <a:rPr lang="fr-FR" sz="3000" dirty="0" err="1" smtClean="0"/>
              <a:t>ideas</a:t>
            </a:r>
            <a:r>
              <a:rPr lang="fr-FR" sz="3000" dirty="0" smtClean="0"/>
              <a:t>, </a:t>
            </a:r>
            <a:r>
              <a:rPr lang="fr-FR" sz="3000" dirty="0" err="1" smtClean="0"/>
              <a:t>etc</a:t>
            </a:r>
            <a:r>
              <a:rPr lang="fr-FR" sz="3000" dirty="0" smtClean="0"/>
              <a:t>)</a:t>
            </a:r>
            <a:endParaRPr kumimoji="0" lang="fr-F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~3 versions of</a:t>
            </a:r>
            <a:r>
              <a:rPr kumimoji="0" lang="fr-FR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network </a:t>
            </a:r>
            <a:r>
              <a:rPr kumimoji="0" lang="fr-F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</a:t>
            </a: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year</a:t>
            </a:r>
            <a:endParaRPr kumimoji="0" lang="fr-F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http://www.jeuxdemots.org/</a:t>
            </a:r>
            <a:endParaRPr kumimoji="0" lang="fr-F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fr-F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=&gt;Tools to </a:t>
            </a:r>
            <a:r>
              <a:rPr kumimoji="0" lang="fr-F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analyze</a:t>
            </a: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fr-F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quality</a:t>
            </a: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network are </a:t>
            </a:r>
            <a:r>
              <a:rPr kumimoji="0" lang="fr-F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needed</a:t>
            </a:r>
            <a:endParaRPr kumimoji="0" lang="fr-F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9032"/>
          </a:xfrm>
        </p:spPr>
        <p:txBody>
          <a:bodyPr>
            <a:normAutofit/>
          </a:bodyPr>
          <a:lstStyle/>
          <a:p>
            <a:r>
              <a:rPr lang="fr-FR" sz="3600" dirty="0" smtClean="0"/>
              <a:t>Graph </a:t>
            </a:r>
            <a:r>
              <a:rPr lang="fr-FR" sz="3600" dirty="0" err="1" smtClean="0"/>
              <a:t>comparison</a:t>
            </a:r>
            <a:r>
              <a:rPr lang="fr-FR" sz="3600" dirty="0" smtClean="0"/>
              <a:t>, </a:t>
            </a:r>
            <a:r>
              <a:rPr lang="fr-FR" sz="3600" dirty="0" err="1" smtClean="0"/>
              <a:t>what</a:t>
            </a:r>
            <a:r>
              <a:rPr lang="fr-FR" sz="3600" dirty="0" smtClean="0"/>
              <a:t> for?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4760862"/>
            <a:ext cx="8258204" cy="209713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Are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subgraphs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?</a:t>
            </a:r>
          </a:p>
          <a:p>
            <a:r>
              <a:rPr lang="fr-FR" dirty="0" smtClean="0"/>
              <a:t>Are </a:t>
            </a:r>
            <a:r>
              <a:rPr lang="fr-FR" dirty="0" err="1" smtClean="0"/>
              <a:t>subgraphs</a:t>
            </a:r>
            <a:r>
              <a:rPr lang="fr-FR" dirty="0" smtClean="0"/>
              <a:t> for </a:t>
            </a:r>
            <a:r>
              <a:rPr lang="fr-FR" dirty="0" err="1" smtClean="0"/>
              <a:t>different</a:t>
            </a:r>
            <a:r>
              <a:rPr lang="fr-FR" dirty="0" smtClean="0"/>
              <a:t> relations consistent? </a:t>
            </a:r>
          </a:p>
          <a:p>
            <a:r>
              <a:rPr lang="fr-FR" dirty="0" err="1" smtClean="0"/>
              <a:t>Which</a:t>
            </a:r>
            <a:r>
              <a:rPr lang="fr-FR" dirty="0" smtClean="0"/>
              <a:t> graph has </a:t>
            </a:r>
            <a:r>
              <a:rPr lang="fr-FR" dirty="0" err="1" smtClean="0"/>
              <a:t>lower</a:t>
            </a:r>
            <a:r>
              <a:rPr lang="fr-FR" dirty="0" smtClean="0"/>
              <a:t> </a:t>
            </a:r>
            <a:r>
              <a:rPr lang="fr-FR" dirty="0" err="1" smtClean="0"/>
              <a:t>error</a:t>
            </a:r>
            <a:r>
              <a:rPr lang="fr-FR" dirty="0" smtClean="0"/>
              <a:t> rate?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5820" t="23002" r="22124" b="13056"/>
          <a:stretch>
            <a:fillRect/>
          </a:stretch>
        </p:blipFill>
        <p:spPr bwMode="auto">
          <a:xfrm>
            <a:off x="285720" y="1142984"/>
            <a:ext cx="5430849" cy="3357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l="27749" t="14211" r="11523" b="6250"/>
          <a:stretch>
            <a:fillRect/>
          </a:stretch>
        </p:blipFill>
        <p:spPr bwMode="auto">
          <a:xfrm>
            <a:off x="4714876" y="1428736"/>
            <a:ext cx="4000528" cy="3143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Infovis</a:t>
            </a:r>
            <a:r>
              <a:rPr lang="fr-FR" dirty="0" smtClean="0"/>
              <a:t> benchmark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Infovis</a:t>
            </a:r>
            <a:r>
              <a:rPr lang="fr-FR" dirty="0" smtClean="0"/>
              <a:t> 2004 benchmark </a:t>
            </a:r>
            <a:r>
              <a:rPr lang="fr-FR" dirty="0" err="1" smtClean="0"/>
              <a:t>contains</a:t>
            </a:r>
            <a:endParaRPr lang="fr-FR" dirty="0" smtClean="0"/>
          </a:p>
          <a:p>
            <a:pPr lvl="1"/>
            <a:r>
              <a:rPr lang="fr-FR" dirty="0" err="1" smtClean="0"/>
              <a:t>Metadata</a:t>
            </a:r>
            <a:r>
              <a:rPr lang="fr-FR" dirty="0" smtClean="0"/>
              <a:t> for 614 </a:t>
            </a:r>
            <a:r>
              <a:rPr lang="fr-FR" dirty="0" err="1" smtClean="0"/>
              <a:t>papers</a:t>
            </a:r>
            <a:endParaRPr lang="fr-FR" dirty="0" smtClean="0"/>
          </a:p>
          <a:p>
            <a:pPr lvl="1"/>
            <a:r>
              <a:rPr lang="fr-FR" dirty="0" err="1" smtClean="0"/>
              <a:t>Published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1974 and 2004</a:t>
            </a:r>
          </a:p>
          <a:p>
            <a:r>
              <a:rPr lang="fr-FR" dirty="0" smtClean="0"/>
              <a:t>Extraction of </a:t>
            </a:r>
            <a:r>
              <a:rPr lang="fr-FR" dirty="0" err="1" smtClean="0"/>
              <a:t>Topic</a:t>
            </a:r>
            <a:r>
              <a:rPr lang="fr-FR" dirty="0" smtClean="0"/>
              <a:t> </a:t>
            </a:r>
            <a:r>
              <a:rPr lang="fr-FR" dirty="0" err="1" smtClean="0"/>
              <a:t>Maps</a:t>
            </a:r>
            <a:endParaRPr lang="fr-FR" dirty="0" smtClean="0"/>
          </a:p>
          <a:p>
            <a:pPr lvl="1"/>
            <a:r>
              <a:rPr lang="fr-FR" dirty="0" err="1" smtClean="0"/>
              <a:t>Topics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and keyword </a:t>
            </a:r>
            <a:r>
              <a:rPr lang="fr-FR" dirty="0" err="1" smtClean="0"/>
              <a:t>lists</a:t>
            </a:r>
            <a:endParaRPr lang="fr-FR" dirty="0" smtClean="0"/>
          </a:p>
          <a:p>
            <a:pPr lvl="1"/>
            <a:r>
              <a:rPr lang="fr-FR" dirty="0" smtClean="0"/>
              <a:t>One </a:t>
            </a:r>
            <a:r>
              <a:rPr lang="fr-FR" dirty="0" err="1" smtClean="0"/>
              <a:t>topic</a:t>
            </a:r>
            <a:r>
              <a:rPr lang="fr-FR" dirty="0" smtClean="0"/>
              <a:t> </a:t>
            </a:r>
            <a:r>
              <a:rPr lang="fr-FR" dirty="0" err="1" smtClean="0"/>
              <a:t>map</a:t>
            </a:r>
            <a:r>
              <a:rPr lang="fr-FR" dirty="0" smtClean="0"/>
              <a:t> per </a:t>
            </a:r>
            <a:r>
              <a:rPr lang="fr-FR" dirty="0" err="1" smtClean="0"/>
              <a:t>each</a:t>
            </a:r>
            <a:endParaRPr lang="fr-FR" dirty="0" smtClean="0"/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Graph </a:t>
            </a:r>
            <a:r>
              <a:rPr lang="fr-FR" sz="3600" dirty="0" err="1" smtClean="0"/>
              <a:t>comparison</a:t>
            </a:r>
            <a:r>
              <a:rPr lang="fr-FR" sz="3600" dirty="0" smtClean="0"/>
              <a:t>, </a:t>
            </a:r>
            <a:r>
              <a:rPr lang="fr-FR" sz="3600" dirty="0" err="1" smtClean="0"/>
              <a:t>what</a:t>
            </a:r>
            <a:r>
              <a:rPr lang="fr-FR" sz="3600" dirty="0" smtClean="0"/>
              <a:t> for?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4332258"/>
            <a:ext cx="8229600" cy="2525742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Do </a:t>
            </a:r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topic</a:t>
            </a:r>
            <a:r>
              <a:rPr lang="fr-FR" dirty="0" smtClean="0"/>
              <a:t> </a:t>
            </a:r>
            <a:r>
              <a:rPr lang="fr-FR" dirty="0" err="1" smtClean="0"/>
              <a:t>maps</a:t>
            </a:r>
            <a:r>
              <a:rPr lang="fr-FR" dirty="0" smtClean="0"/>
              <a:t> </a:t>
            </a:r>
            <a:r>
              <a:rPr lang="fr-FR" dirty="0" err="1" smtClean="0"/>
              <a:t>differ</a:t>
            </a:r>
            <a:r>
              <a:rPr lang="fr-FR" dirty="0" smtClean="0"/>
              <a:t> </a:t>
            </a:r>
            <a:r>
              <a:rPr lang="fr-FR" dirty="0" err="1" smtClean="0"/>
              <a:t>significantly</a:t>
            </a:r>
            <a:r>
              <a:rPr lang="fr-FR" dirty="0" smtClean="0"/>
              <a:t>?</a:t>
            </a:r>
          </a:p>
          <a:p>
            <a:r>
              <a:rPr lang="fr-FR" dirty="0" smtClean="0"/>
              <a:t>How </a:t>
            </a:r>
            <a:r>
              <a:rPr lang="fr-FR" dirty="0" err="1" smtClean="0"/>
              <a:t>topics</a:t>
            </a:r>
            <a:r>
              <a:rPr lang="fr-FR" dirty="0" smtClean="0"/>
              <a:t> </a:t>
            </a:r>
            <a:r>
              <a:rPr lang="fr-FR" dirty="0" err="1" smtClean="0"/>
              <a:t>evolve</a:t>
            </a:r>
            <a:r>
              <a:rPr lang="fr-FR" dirty="0" smtClean="0"/>
              <a:t> over time</a:t>
            </a:r>
          </a:p>
          <a:p>
            <a:pPr lvl="1"/>
            <a:r>
              <a:rPr lang="fr-FR" dirty="0" err="1" smtClean="0"/>
              <a:t>Appear</a:t>
            </a:r>
            <a:r>
              <a:rPr lang="fr-FR" dirty="0" smtClean="0"/>
              <a:t>/</a:t>
            </a:r>
            <a:r>
              <a:rPr lang="fr-FR" dirty="0" err="1" smtClean="0"/>
              <a:t>disappear</a:t>
            </a:r>
            <a:r>
              <a:rPr lang="fr-FR" dirty="0" smtClean="0"/>
              <a:t>/</a:t>
            </a:r>
            <a:r>
              <a:rPr lang="fr-FR" dirty="0" err="1" smtClean="0"/>
              <a:t>refine</a:t>
            </a:r>
            <a:endParaRPr lang="fr-FR" dirty="0" smtClean="0"/>
          </a:p>
          <a:p>
            <a:r>
              <a:rPr lang="fr-FR" dirty="0" smtClean="0"/>
              <a:t>How </a:t>
            </a:r>
            <a:r>
              <a:rPr lang="fr-FR" dirty="0" err="1" smtClean="0"/>
              <a:t>does</a:t>
            </a:r>
            <a:r>
              <a:rPr lang="fr-FR" dirty="0" smtClean="0"/>
              <a:t> the </a:t>
            </a:r>
            <a:r>
              <a:rPr lang="fr-FR" dirty="0" err="1" smtClean="0"/>
              <a:t>connectivity</a:t>
            </a:r>
            <a:r>
              <a:rPr lang="fr-FR" dirty="0" smtClean="0"/>
              <a:t> </a:t>
            </a:r>
            <a:r>
              <a:rPr lang="fr-FR" dirty="0" err="1" smtClean="0"/>
              <a:t>evolve</a:t>
            </a:r>
            <a:r>
              <a:rPr lang="fr-FR" dirty="0" smtClean="0"/>
              <a:t> over time?</a:t>
            </a:r>
          </a:p>
          <a:p>
            <a:endParaRPr lang="fr-FR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6406" t="17578" r="1562" b="12109"/>
          <a:stretch>
            <a:fillRect/>
          </a:stretch>
        </p:blipFill>
        <p:spPr bwMode="auto">
          <a:xfrm>
            <a:off x="214282" y="1142984"/>
            <a:ext cx="5715008" cy="29391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 l="9570" t="13867" r="7226" b="16797"/>
          <a:stretch>
            <a:fillRect/>
          </a:stretch>
        </p:blipFill>
        <p:spPr bwMode="auto">
          <a:xfrm>
            <a:off x="3143240" y="1500174"/>
            <a:ext cx="5500758" cy="27503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Approach</a:t>
            </a: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Optimisation</a:t>
            </a:r>
          </a:p>
          <a:p>
            <a:pPr lvl="1"/>
            <a:r>
              <a:rPr lang="fr-FR" dirty="0" smtClean="0"/>
              <a:t>Use </a:t>
            </a:r>
            <a:r>
              <a:rPr lang="fr-FR" dirty="0" err="1" smtClean="0"/>
              <a:t>optimized</a:t>
            </a:r>
            <a:r>
              <a:rPr lang="fr-FR" dirty="0" smtClean="0"/>
              <a:t> </a:t>
            </a:r>
            <a:r>
              <a:rPr lang="fr-FR" dirty="0" err="1" smtClean="0"/>
              <a:t>layout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previous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endParaRPr lang="fr-FR" dirty="0" smtClean="0"/>
          </a:p>
          <a:p>
            <a:r>
              <a:rPr lang="fr-FR" dirty="0" err="1" smtClean="0"/>
              <a:t>Visualization</a:t>
            </a:r>
            <a:endParaRPr lang="fr-FR" dirty="0" smtClean="0"/>
          </a:p>
          <a:p>
            <a:pPr lvl="1"/>
            <a:r>
              <a:rPr lang="fr-FR" dirty="0" err="1" smtClean="0"/>
              <a:t>Introduce</a:t>
            </a:r>
            <a:r>
              <a:rPr lang="fr-FR" dirty="0" smtClean="0"/>
              <a:t> </a:t>
            </a:r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strategies</a:t>
            </a:r>
            <a:r>
              <a:rPr lang="fr-FR" dirty="0" smtClean="0"/>
              <a:t> </a:t>
            </a:r>
            <a:r>
              <a:rPr lang="fr-FR" dirty="0" err="1" smtClean="0"/>
              <a:t>suitable</a:t>
            </a:r>
            <a:r>
              <a:rPr lang="fr-FR" dirty="0" smtClean="0"/>
              <a:t> for graph </a:t>
            </a:r>
            <a:r>
              <a:rPr lang="fr-FR" dirty="0" err="1" smtClean="0"/>
              <a:t>comparison</a:t>
            </a:r>
            <a:endParaRPr lang="fr-FR" dirty="0" smtClean="0"/>
          </a:p>
          <a:p>
            <a:r>
              <a:rPr lang="fr-FR" dirty="0" smtClean="0"/>
              <a:t>Interaction</a:t>
            </a:r>
          </a:p>
          <a:p>
            <a:pPr lvl="1"/>
            <a:r>
              <a:rPr lang="fr-FR" dirty="0" err="1" smtClean="0"/>
              <a:t>Leave</a:t>
            </a:r>
            <a:r>
              <a:rPr lang="fr-FR" dirty="0" smtClean="0"/>
              <a:t> important </a:t>
            </a:r>
            <a:r>
              <a:rPr lang="fr-FR" dirty="0" err="1" smtClean="0"/>
              <a:t>matching</a:t>
            </a:r>
            <a:r>
              <a:rPr lang="fr-FR" dirty="0" smtClean="0"/>
              <a:t> </a:t>
            </a:r>
            <a:r>
              <a:rPr lang="fr-FR" dirty="0" err="1" smtClean="0"/>
              <a:t>choices</a:t>
            </a:r>
            <a:r>
              <a:rPr lang="fr-FR" dirty="0" smtClean="0"/>
              <a:t> to end-</a:t>
            </a:r>
            <a:r>
              <a:rPr lang="fr-FR" dirty="0" err="1" smtClean="0"/>
              <a:t>users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Proposal</a:t>
            </a:r>
            <a:endParaRPr lang="fr-FR" dirty="0" smtClean="0"/>
          </a:p>
          <a:p>
            <a:pPr marL="1051560" lvl="1" indent="-514350">
              <a:buFont typeface="+mj-lt"/>
              <a:buAutoNum type="arabicPeriod"/>
            </a:pPr>
            <a:r>
              <a:rPr lang="fr-FR" dirty="0" smtClean="0"/>
              <a:t>Multi-layer model</a:t>
            </a:r>
          </a:p>
          <a:p>
            <a:pPr marL="1051560" lvl="1" indent="-514350">
              <a:buFont typeface="+mj-lt"/>
              <a:buAutoNum type="arabicPeriod"/>
            </a:pPr>
            <a:r>
              <a:rPr lang="fr-FR" dirty="0" err="1" smtClean="0"/>
              <a:t>Animated</a:t>
            </a:r>
            <a:r>
              <a:rPr lang="fr-FR" dirty="0" smtClean="0"/>
              <a:t> reconfigurations</a:t>
            </a:r>
          </a:p>
          <a:p>
            <a:pPr marL="1051560" lvl="1" indent="-514350">
              <a:buFont typeface="+mj-lt"/>
              <a:buAutoNum type="arabicPeriod"/>
            </a:pPr>
            <a:r>
              <a:rPr lang="fr-FR" dirty="0" err="1" smtClean="0"/>
              <a:t>Reification</a:t>
            </a:r>
            <a:r>
              <a:rPr lang="fr-FR" dirty="0" smtClean="0"/>
              <a:t> of </a:t>
            </a:r>
            <a:r>
              <a:rPr lang="fr-FR" dirty="0" err="1" smtClean="0"/>
              <a:t>matching</a:t>
            </a:r>
            <a:r>
              <a:rPr lang="fr-FR" dirty="0" smtClean="0"/>
              <a:t> </a:t>
            </a:r>
            <a:r>
              <a:rPr lang="fr-FR" dirty="0" err="1" smtClean="0"/>
              <a:t>functions</a:t>
            </a:r>
            <a:endParaRPr lang="fr-FR" dirty="0" smtClean="0"/>
          </a:p>
          <a:p>
            <a:r>
              <a:rPr lang="en-US" dirty="0" smtClean="0"/>
              <a:t>Proof of concept</a:t>
            </a:r>
          </a:p>
          <a:p>
            <a:pPr lvl="1"/>
            <a:r>
              <a:rPr lang="en-US" dirty="0" smtClean="0"/>
              <a:t>A system named </a:t>
            </a:r>
            <a:r>
              <a:rPr lang="en-US" dirty="0" err="1" smtClean="0"/>
              <a:t>Donatien</a:t>
            </a:r>
            <a:endParaRPr lang="en-US" dirty="0" smtClean="0"/>
          </a:p>
          <a:p>
            <a:pPr lvl="1"/>
            <a:r>
              <a:rPr lang="en-US" dirty="0" smtClean="0"/>
              <a:t>Two case studies with real data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 l="16015" t="8984" b="5608"/>
          <a:stretch>
            <a:fillRect/>
          </a:stretch>
        </p:blipFill>
        <p:spPr bwMode="auto">
          <a:xfrm>
            <a:off x="357158" y="1500174"/>
            <a:ext cx="480023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Multiple layers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 l="35156" t="22461" r="19140" b="13086"/>
          <a:stretch>
            <a:fillRect/>
          </a:stretch>
        </p:blipFill>
        <p:spPr bwMode="auto">
          <a:xfrm>
            <a:off x="5572132" y="3357562"/>
            <a:ext cx="329264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642910" y="5000636"/>
            <a:ext cx="34451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Direct Manipulation on </a:t>
            </a:r>
            <a:r>
              <a:rPr lang="fr-FR" dirty="0" err="1" smtClean="0"/>
              <a:t>layers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err="1" smtClean="0"/>
              <a:t>Side</a:t>
            </a:r>
            <a:r>
              <a:rPr lang="fr-FR" dirty="0" smtClean="0"/>
              <a:t>-by-</a:t>
            </a:r>
            <a:r>
              <a:rPr lang="fr-FR" dirty="0" err="1" smtClean="0"/>
              <a:t>side</a:t>
            </a:r>
            <a:r>
              <a:rPr lang="fr-FR" dirty="0" smtClean="0"/>
              <a:t> arrangement</a:t>
            </a:r>
          </a:p>
          <a:p>
            <a:pPr>
              <a:buFont typeface="Arial" pitchFamily="34" charset="0"/>
              <a:buChar char="•"/>
            </a:pPr>
            <a:r>
              <a:rPr lang="fr-FR" dirty="0" err="1" smtClean="0"/>
              <a:t>Superposed</a:t>
            </a:r>
            <a:r>
              <a:rPr lang="fr-FR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fr-FR" dirty="0" err="1" smtClean="0"/>
              <a:t>Crossing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2. </a:t>
            </a:r>
            <a:r>
              <a:rPr lang="fr-FR" dirty="0" err="1" smtClean="0"/>
              <a:t>Animated</a:t>
            </a:r>
            <a:r>
              <a:rPr lang="fr-FR" dirty="0" smtClean="0"/>
              <a:t> reconfiguration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 smtClean="0"/>
              <a:t>Optimized</a:t>
            </a:r>
            <a:r>
              <a:rPr lang="fr-FR" dirty="0" smtClean="0"/>
              <a:t> </a:t>
            </a:r>
            <a:r>
              <a:rPr lang="fr-FR" dirty="0" err="1" smtClean="0"/>
              <a:t>layout</a:t>
            </a:r>
            <a:endParaRPr lang="fr-FR" dirty="0" smtClean="0"/>
          </a:p>
          <a:p>
            <a:pPr lvl="1"/>
            <a:r>
              <a:rPr lang="fr-FR" dirty="0" smtClean="0"/>
              <a:t>Optimisation of </a:t>
            </a:r>
            <a:r>
              <a:rPr lang="fr-FR" dirty="0" err="1" smtClean="0"/>
              <a:t>aesthetic</a:t>
            </a:r>
            <a:r>
              <a:rPr lang="fr-FR" dirty="0" smtClean="0"/>
              <a:t> </a:t>
            </a:r>
            <a:r>
              <a:rPr lang="fr-FR" dirty="0" err="1" smtClean="0"/>
              <a:t>criteria</a:t>
            </a:r>
            <a:endParaRPr lang="fr-FR" dirty="0" smtClean="0"/>
          </a:p>
          <a:p>
            <a:pPr lvl="1"/>
            <a:r>
              <a:rPr lang="fr-FR" dirty="0" err="1" smtClean="0"/>
              <a:t>Property</a:t>
            </a:r>
            <a:endParaRPr lang="fr-FR" dirty="0" smtClean="0"/>
          </a:p>
          <a:p>
            <a:pPr lvl="2"/>
            <a:r>
              <a:rPr lang="fr-FR" dirty="0" err="1" smtClean="0"/>
              <a:t>Enhanced</a:t>
            </a:r>
            <a:r>
              <a:rPr lang="fr-FR" dirty="0" smtClean="0"/>
              <a:t> </a:t>
            </a:r>
            <a:r>
              <a:rPr lang="fr-FR" dirty="0" err="1" smtClean="0"/>
              <a:t>legibility</a:t>
            </a:r>
            <a:r>
              <a:rPr lang="fr-FR" dirty="0" smtClean="0"/>
              <a:t> of graphs</a:t>
            </a:r>
          </a:p>
          <a:p>
            <a:pPr lvl="1"/>
            <a:r>
              <a:rPr lang="fr-FR" dirty="0" err="1" smtClean="0"/>
              <a:t>Limits</a:t>
            </a:r>
            <a:endParaRPr lang="fr-FR" dirty="0" smtClean="0"/>
          </a:p>
          <a:p>
            <a:pPr lvl="2"/>
            <a:r>
              <a:rPr lang="fr-FR" dirty="0" smtClean="0"/>
              <a:t>If </a:t>
            </a:r>
            <a:r>
              <a:rPr lang="fr-FR" dirty="0" err="1" smtClean="0"/>
              <a:t>two</a:t>
            </a:r>
            <a:r>
              <a:rPr lang="fr-FR" dirty="0" smtClean="0"/>
              <a:t> graphs are the exact </a:t>
            </a:r>
            <a:r>
              <a:rPr lang="fr-FR" dirty="0" err="1" smtClean="0"/>
              <a:t>same</a:t>
            </a:r>
            <a:r>
              <a:rPr lang="fr-FR" dirty="0" smtClean="0"/>
              <a:t> graph</a:t>
            </a:r>
          </a:p>
          <a:p>
            <a:pPr lvl="3"/>
            <a:r>
              <a:rPr lang="fr-FR" dirty="0" smtClean="0"/>
              <a:t>No </a:t>
            </a:r>
            <a:r>
              <a:rPr lang="fr-FR" dirty="0" err="1" smtClean="0"/>
              <a:t>guarantee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layout</a:t>
            </a:r>
            <a:r>
              <a:rPr lang="fr-FR" dirty="0" smtClean="0"/>
              <a:t> are the </a:t>
            </a:r>
            <a:r>
              <a:rPr lang="fr-FR" dirty="0" err="1" smtClean="0"/>
              <a:t>same</a:t>
            </a:r>
            <a:endParaRPr lang="fr-FR" dirty="0" smtClean="0"/>
          </a:p>
          <a:p>
            <a:pPr lvl="2"/>
            <a:endParaRPr lang="fr-FR" dirty="0" smtClean="0"/>
          </a:p>
          <a:p>
            <a:pPr lvl="2"/>
            <a:r>
              <a:rPr lang="fr-FR" dirty="0" err="1" smtClean="0"/>
              <a:t>Optimized</a:t>
            </a:r>
            <a:r>
              <a:rPr lang="fr-FR" dirty="0" smtClean="0"/>
              <a:t> </a:t>
            </a:r>
            <a:r>
              <a:rPr lang="fr-FR" dirty="0" err="1" smtClean="0"/>
              <a:t>layouts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Invariant </a:t>
            </a:r>
            <a:r>
              <a:rPr lang="fr-FR" dirty="0" err="1" smtClean="0"/>
              <a:t>layout</a:t>
            </a:r>
            <a:endParaRPr lang="fr-FR" dirty="0" smtClean="0"/>
          </a:p>
          <a:p>
            <a:pPr lvl="1"/>
            <a:r>
              <a:rPr lang="fr-FR" dirty="0" err="1" smtClean="0"/>
              <a:t>Determinist</a:t>
            </a:r>
            <a:r>
              <a:rPr lang="fr-FR" dirty="0" smtClean="0"/>
              <a:t> </a:t>
            </a:r>
            <a:r>
              <a:rPr lang="fr-FR" dirty="0" err="1" smtClean="0"/>
              <a:t>layout</a:t>
            </a:r>
            <a:endParaRPr lang="fr-FR" dirty="0" smtClean="0"/>
          </a:p>
          <a:p>
            <a:pPr lvl="1"/>
            <a:r>
              <a:rPr lang="fr-FR" dirty="0" err="1" smtClean="0"/>
              <a:t>Based</a:t>
            </a:r>
            <a:r>
              <a:rPr lang="fr-FR" dirty="0" smtClean="0"/>
              <a:t> on </a:t>
            </a:r>
            <a:r>
              <a:rPr lang="fr-FR" dirty="0" err="1" smtClean="0"/>
              <a:t>node</a:t>
            </a:r>
            <a:r>
              <a:rPr lang="fr-FR" dirty="0" smtClean="0"/>
              <a:t> signatures</a:t>
            </a:r>
          </a:p>
          <a:p>
            <a:pPr lvl="1"/>
            <a:r>
              <a:rPr lang="fr-FR" dirty="0" err="1" smtClean="0"/>
              <a:t>Property</a:t>
            </a:r>
            <a:endParaRPr lang="fr-FR" dirty="0" smtClean="0"/>
          </a:p>
          <a:p>
            <a:pPr lvl="2"/>
            <a:r>
              <a:rPr lang="fr-FR" dirty="0" smtClean="0"/>
              <a:t>2 </a:t>
            </a:r>
            <a:r>
              <a:rPr lang="fr-FR" dirty="0" err="1" smtClean="0"/>
              <a:t>identical</a:t>
            </a:r>
            <a:r>
              <a:rPr lang="fr-FR" dirty="0" smtClean="0"/>
              <a:t> graphs have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layout</a:t>
            </a:r>
            <a:endParaRPr lang="fr-FR" dirty="0" smtClean="0"/>
          </a:p>
          <a:p>
            <a:pPr lvl="2"/>
            <a:r>
              <a:rPr lang="fr-FR" dirty="0" smtClean="0"/>
              <a:t>Warning: </a:t>
            </a:r>
            <a:r>
              <a:rPr lang="fr-FR" dirty="0" err="1" smtClean="0"/>
              <a:t>reciprocally</a:t>
            </a:r>
            <a:r>
              <a:rPr lang="fr-FR" dirty="0" smtClean="0"/>
              <a:t> not </a:t>
            </a:r>
            <a:r>
              <a:rPr lang="fr-FR" dirty="0" err="1" smtClean="0"/>
              <a:t>true</a:t>
            </a:r>
            <a:endParaRPr lang="fr-FR" dirty="0" smtClean="0"/>
          </a:p>
          <a:p>
            <a:pPr lvl="1"/>
            <a:r>
              <a:rPr lang="fr-FR" dirty="0" err="1" smtClean="0"/>
              <a:t>Limits</a:t>
            </a:r>
            <a:endParaRPr lang="fr-FR" dirty="0" smtClean="0"/>
          </a:p>
          <a:p>
            <a:pPr lvl="2"/>
            <a:r>
              <a:rPr lang="fr-FR" dirty="0" err="1" smtClean="0"/>
              <a:t>Legibility</a:t>
            </a:r>
            <a:r>
              <a:rPr lang="fr-FR" dirty="0" smtClean="0"/>
              <a:t> of graphs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2004</TotalTime>
  <Words>421</Words>
  <Application>Microsoft Office PowerPoint</Application>
  <PresentationFormat>Affichage à l'écran (4:3)</PresentationFormat>
  <Paragraphs>128</Paragraphs>
  <Slides>17</Slides>
  <Notes>2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Verve</vt:lpstr>
      <vt:lpstr>Interactive matching and visual comparison of graphs</vt:lpstr>
      <vt:lpstr>Lexical network</vt:lpstr>
      <vt:lpstr>Graph comparison, what for?</vt:lpstr>
      <vt:lpstr>Infovis benchmark </vt:lpstr>
      <vt:lpstr>Graph comparison, what for?</vt:lpstr>
      <vt:lpstr>Approach</vt:lpstr>
      <vt:lpstr>Results</vt:lpstr>
      <vt:lpstr>1. Multiple layers</vt:lpstr>
      <vt:lpstr>2. Animated reconfiguration</vt:lpstr>
      <vt:lpstr>Visual comparison through reconfiguration</vt:lpstr>
      <vt:lpstr>Comparison with matching</vt:lpstr>
      <vt:lpstr>3. Reifying Matching Function</vt:lpstr>
      <vt:lpstr>Reifying Matching Function</vt:lpstr>
      <vt:lpstr>Matching Example</vt:lpstr>
      <vt:lpstr>Conclusion</vt:lpstr>
      <vt:lpstr>Diapositive 16</vt:lpstr>
      <vt:lpstr>Comparing clustered graphs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graph matching and visual Graph comparison  For graphs and clustered graphs</dc:title>
  <dc:creator>moun</dc:creator>
  <cp:lastModifiedBy>mountaz</cp:lastModifiedBy>
  <cp:revision>156</cp:revision>
  <dcterms:created xsi:type="dcterms:W3CDTF">2012-05-20T09:22:46Z</dcterms:created>
  <dcterms:modified xsi:type="dcterms:W3CDTF">2012-07-06T06:47:23Z</dcterms:modified>
</cp:coreProperties>
</file>