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0" r:id="rId6"/>
    <p:sldId id="311" r:id="rId7"/>
    <p:sldId id="324" r:id="rId8"/>
    <p:sldId id="312" r:id="rId9"/>
    <p:sldId id="322" r:id="rId10"/>
    <p:sldId id="320" r:id="rId11"/>
    <p:sldId id="331" r:id="rId12"/>
    <p:sldId id="314" r:id="rId13"/>
    <p:sldId id="317" r:id="rId14"/>
    <p:sldId id="316" r:id="rId15"/>
    <p:sldId id="321" r:id="rId16"/>
    <p:sldId id="323" r:id="rId17"/>
    <p:sldId id="333" r:id="rId18"/>
    <p:sldId id="332" r:id="rId19"/>
    <p:sldId id="318" r:id="rId20"/>
    <p:sldId id="326" r:id="rId21"/>
    <p:sldId id="327" r:id="rId22"/>
    <p:sldId id="329" r:id="rId23"/>
    <p:sldId id="325" r:id="rId24"/>
    <p:sldId id="334" r:id="rId25"/>
    <p:sldId id="330" r:id="rId26"/>
    <p:sldId id="335" r:id="rId27"/>
    <p:sldId id="336" r:id="rId28"/>
    <p:sldId id="337" r:id="rId29"/>
    <p:sldId id="33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600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4400" dirty="0"/>
              <a:t>Subgraph Isomorphism for Small Graph Patterns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Virginia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Vassilevska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Williams, MIT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Based on joint work with Mina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Dalirrooyfard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June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Vuong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106D17-77F5-4BEA-B99D-CC4BFA738D25}"/>
              </a:ext>
            </a:extLst>
          </p:cNvPr>
          <p:cNvSpPr txBox="1"/>
          <p:nvPr/>
        </p:nvSpPr>
        <p:spPr>
          <a:xfrm>
            <a:off x="6096000" y="6390909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ICGT 2022</a:t>
            </a:r>
          </a:p>
        </p:txBody>
      </p: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FFA4-4D30-41AD-830C-3C265967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Bläser</a:t>
            </a:r>
            <a:r>
              <a:rPr lang="en-US" sz="3600" dirty="0"/>
              <a:t>, </a:t>
            </a:r>
            <a:r>
              <a:rPr lang="en-US" sz="3600" dirty="0" err="1"/>
              <a:t>Komarath</a:t>
            </a:r>
            <a:r>
              <a:rPr lang="en-US" sz="3600" dirty="0"/>
              <a:t>, Sreenivasaiah’18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881121-83B6-4F8A-9698-17ECDB829E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/>
                  <a:t>Theorem: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&lt;7</m:t>
                    </m:r>
                  </m:oMath>
                </a14:m>
                <a:r>
                  <a:rPr lang="en-US" sz="2400" dirty="0"/>
                  <a:t>, every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except for the clique and independent set</a:t>
                </a:r>
                <a:r>
                  <a:rPr lang="en-US" sz="2400" dirty="0"/>
                  <a:t> can be detected as an induced subgraph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 </m:t>
                    </m:r>
                  </m:oMath>
                </a14:m>
                <a:r>
                  <a:rPr lang="en-US" sz="2400" dirty="0"/>
                  <a:t>time.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Techniques </a:t>
                </a:r>
                <a:r>
                  <a:rPr lang="en-US" sz="2400" b="1" dirty="0"/>
                  <a:t>break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r>
                  <a:rPr lang="en-US" sz="2400" dirty="0"/>
                  <a:t>, but every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except for the clique and independent set can be detected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time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without</a:t>
                </a:r>
                <a:r>
                  <a:rPr lang="en-US" sz="2400" dirty="0"/>
                  <a:t> using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matrix multiplication</a:t>
                </a:r>
                <a:r>
                  <a:rPr lang="en-US" sz="2400" dirty="0"/>
                  <a:t>, and this is the runtime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clique without matrix </a:t>
                </a:r>
                <a:r>
                  <a:rPr lang="en-US" sz="2400" dirty="0" err="1"/>
                  <a:t>mult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881121-83B6-4F8A-9698-17ECDB829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58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9F6DCC-C325-401C-880D-DB401B2DEF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4-node patterns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9F6DCC-C325-401C-880D-DB401B2DEF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2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118811-0C89-4D03-8EDF-9E38BE63B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/>
                  <a:t>Idea: </a:t>
                </a:r>
              </a:p>
              <a:p>
                <a:r>
                  <a:rPr lang="en-US" sz="2400" dirty="0"/>
                  <a:t>1. Write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equation </a:t>
                </a:r>
                <a:r>
                  <a:rPr lang="en-US" sz="2400" dirty="0"/>
                  <a:t>relating the number of occurrences of patterns.</a:t>
                </a:r>
              </a:p>
              <a:p>
                <a:r>
                  <a:rPr lang="en-US" sz="2400" dirty="0"/>
                  <a:t>2. Allows you to compute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number of occurrences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modulo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  <a:endParaRPr lang="en-US" sz="2400" dirty="0"/>
              </a:p>
              <a:p>
                <a:r>
                  <a:rPr lang="en-US" sz="2400" dirty="0"/>
                  <a:t>3. Using random sampling ensure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, then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also nonzero mod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118811-0C89-4D03-8EDF-9E38BE63B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9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35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C9D60-4B0B-4EAF-ACD3-4460BBB4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5EA57-A822-4397-BACD-FAA6F7B4D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28838"/>
            <a:ext cx="10058400" cy="374025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4F19A7-6145-47DF-9A3C-0A145C53CB93}"/>
                  </a:ext>
                </a:extLst>
              </p:cNvPr>
              <p:cNvSpPr txBox="1"/>
              <p:nvPr/>
            </p:nvSpPr>
            <p:spPr>
              <a:xfrm>
                <a:off x="4948238" y="191185"/>
                <a:ext cx="727424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be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adjacency matrix </a:t>
                </a:r>
                <a:r>
                  <a:rPr lang="en-US" sz="2000" dirty="0"/>
                  <a:t>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000" dirty="0"/>
              </a:p>
              <a:p>
                <a:r>
                  <a:rPr lang="en-US" sz="2000" b="0" dirty="0"/>
                  <a:t>That is,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otherwise.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4F19A7-6145-47DF-9A3C-0A145C53C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238" y="191185"/>
                <a:ext cx="7274242" cy="707886"/>
              </a:xfrm>
              <a:prstGeom prst="rect">
                <a:avLst/>
              </a:prstGeom>
              <a:blipFill>
                <a:blip r:embed="rId2"/>
                <a:stretch>
                  <a:fillRect l="-922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123916A-1A79-447B-894E-12C35D49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99" y="1979613"/>
            <a:ext cx="4301733" cy="9969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108B97E-6EB7-4F25-8C7F-A3D3AC51FF4F}"/>
              </a:ext>
            </a:extLst>
          </p:cNvPr>
          <p:cNvSpPr/>
          <p:nvPr/>
        </p:nvSpPr>
        <p:spPr>
          <a:xfrm>
            <a:off x="1905100" y="4818976"/>
            <a:ext cx="161925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3755-B0CB-49DC-A722-FF809EA4ADC2}"/>
              </a:ext>
            </a:extLst>
          </p:cNvPr>
          <p:cNvSpPr/>
          <p:nvPr/>
        </p:nvSpPr>
        <p:spPr>
          <a:xfrm>
            <a:off x="2424212" y="4818976"/>
            <a:ext cx="161925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F0E204-DB4B-40FF-A6D1-77D2ADD08037}"/>
              </a:ext>
            </a:extLst>
          </p:cNvPr>
          <p:cNvSpPr/>
          <p:nvPr/>
        </p:nvSpPr>
        <p:spPr>
          <a:xfrm>
            <a:off x="1905100" y="5400954"/>
            <a:ext cx="161925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A7C104-9723-49C5-9B49-389F7187CF84}"/>
              </a:ext>
            </a:extLst>
          </p:cNvPr>
          <p:cNvSpPr/>
          <p:nvPr/>
        </p:nvSpPr>
        <p:spPr>
          <a:xfrm>
            <a:off x="2457550" y="5400954"/>
            <a:ext cx="161925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82F414-E1A4-4973-90E1-8F74F08DBECD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2043312" y="4981578"/>
            <a:ext cx="437951" cy="447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667BF8-B740-4EC6-AC55-27C1E8EB590E}"/>
              </a:ext>
            </a:extLst>
          </p:cNvPr>
          <p:cNvCxnSpPr>
            <a:stCxn id="10" idx="3"/>
            <a:endCxn id="11" idx="7"/>
          </p:cNvCxnSpPr>
          <p:nvPr/>
        </p:nvCxnSpPr>
        <p:spPr>
          <a:xfrm flipH="1">
            <a:off x="2043312" y="4981578"/>
            <a:ext cx="404613" cy="447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EF5D6C-52AF-4B7D-8D1B-8970857E0C08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2067025" y="4914226"/>
            <a:ext cx="357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E4B300-5A73-4019-A4BF-CE68020506E8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>
            <a:off x="2067025" y="5496204"/>
            <a:ext cx="390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2EC50-5A41-4A6E-8073-09FAC37AF024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>
            <a:off x="2505175" y="5009476"/>
            <a:ext cx="33338" cy="39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91DB17-34D3-4EC3-93FE-5D9571100857}"/>
              </a:ext>
            </a:extLst>
          </p:cNvPr>
          <p:cNvCxnSpPr>
            <a:stCxn id="9" idx="4"/>
            <a:endCxn id="11" idx="0"/>
          </p:cNvCxnSpPr>
          <p:nvPr/>
        </p:nvCxnSpPr>
        <p:spPr>
          <a:xfrm>
            <a:off x="1986063" y="5009476"/>
            <a:ext cx="0" cy="39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B2EFBD-E7F0-41F8-B737-AFC68CFE7DDF}"/>
                  </a:ext>
                </a:extLst>
              </p:cNvPr>
              <p:cNvSpPr txBox="1"/>
              <p:nvPr/>
            </p:nvSpPr>
            <p:spPr>
              <a:xfrm>
                <a:off x="3162400" y="4882049"/>
                <a:ext cx="27336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6 choices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sum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B2EFBD-E7F0-41F8-B737-AFC68CFE7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400" y="4882049"/>
                <a:ext cx="2733675" cy="646331"/>
              </a:xfrm>
              <a:prstGeom prst="rect">
                <a:avLst/>
              </a:prstGeom>
              <a:blipFill>
                <a:blip r:embed="rId4"/>
                <a:stretch>
                  <a:fillRect l="-2009" t="-5660" r="-67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162C8FED-7D3F-4E24-9CE1-8C5B1F910C91}"/>
              </a:ext>
            </a:extLst>
          </p:cNvPr>
          <p:cNvSpPr/>
          <p:nvPr/>
        </p:nvSpPr>
        <p:spPr>
          <a:xfrm>
            <a:off x="6962398" y="4738540"/>
            <a:ext cx="161925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38018E6-2126-44B5-AA7B-D52CEF651946}"/>
              </a:ext>
            </a:extLst>
          </p:cNvPr>
          <p:cNvSpPr/>
          <p:nvPr/>
        </p:nvSpPr>
        <p:spPr>
          <a:xfrm>
            <a:off x="7481510" y="4738540"/>
            <a:ext cx="161925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BD2295-1611-4042-AD12-B7A0F82CE4EA}"/>
              </a:ext>
            </a:extLst>
          </p:cNvPr>
          <p:cNvSpPr/>
          <p:nvPr/>
        </p:nvSpPr>
        <p:spPr>
          <a:xfrm>
            <a:off x="6962398" y="5320518"/>
            <a:ext cx="161925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13B43E-F32B-4376-A335-934181F9E0FE}"/>
              </a:ext>
            </a:extLst>
          </p:cNvPr>
          <p:cNvSpPr/>
          <p:nvPr/>
        </p:nvSpPr>
        <p:spPr>
          <a:xfrm>
            <a:off x="7514848" y="5320518"/>
            <a:ext cx="161925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B1CC4B3-40E3-4637-9C5C-5BE326F183A0}"/>
              </a:ext>
            </a:extLst>
          </p:cNvPr>
          <p:cNvCxnSpPr>
            <a:cxnSpLocks/>
            <a:stCxn id="31" idx="5"/>
            <a:endCxn id="34" idx="1"/>
          </p:cNvCxnSpPr>
          <p:nvPr/>
        </p:nvCxnSpPr>
        <p:spPr>
          <a:xfrm>
            <a:off x="7100610" y="4901142"/>
            <a:ext cx="437951" cy="447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311883F-90C2-403E-8979-8C360A21C11D}"/>
              </a:ext>
            </a:extLst>
          </p:cNvPr>
          <p:cNvCxnSpPr>
            <a:stCxn id="31" idx="6"/>
            <a:endCxn id="32" idx="2"/>
          </p:cNvCxnSpPr>
          <p:nvPr/>
        </p:nvCxnSpPr>
        <p:spPr>
          <a:xfrm>
            <a:off x="7124323" y="4833790"/>
            <a:ext cx="357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18010A9-ABBE-491B-8FE6-19643754C27F}"/>
              </a:ext>
            </a:extLst>
          </p:cNvPr>
          <p:cNvCxnSpPr>
            <a:stCxn id="33" idx="6"/>
            <a:endCxn id="34" idx="2"/>
          </p:cNvCxnSpPr>
          <p:nvPr/>
        </p:nvCxnSpPr>
        <p:spPr>
          <a:xfrm>
            <a:off x="7124323" y="5415768"/>
            <a:ext cx="390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A9510D-B8CF-48DD-8F10-727650AE2005}"/>
              </a:ext>
            </a:extLst>
          </p:cNvPr>
          <p:cNvCxnSpPr>
            <a:cxnSpLocks/>
            <a:stCxn id="32" idx="4"/>
            <a:endCxn id="34" idx="0"/>
          </p:cNvCxnSpPr>
          <p:nvPr/>
        </p:nvCxnSpPr>
        <p:spPr>
          <a:xfrm>
            <a:off x="7562473" y="4929040"/>
            <a:ext cx="33338" cy="39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7A5408-6D04-4097-8669-2C9C42A59F15}"/>
              </a:ext>
            </a:extLst>
          </p:cNvPr>
          <p:cNvCxnSpPr>
            <a:stCxn id="31" idx="4"/>
            <a:endCxn id="33" idx="0"/>
          </p:cNvCxnSpPr>
          <p:nvPr/>
        </p:nvCxnSpPr>
        <p:spPr>
          <a:xfrm>
            <a:off x="7043361" y="4929040"/>
            <a:ext cx="0" cy="39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6ABA8E-60CA-45DF-8724-6EE334B82AC0}"/>
                  </a:ext>
                </a:extLst>
              </p:cNvPr>
              <p:cNvSpPr txBox="1"/>
              <p:nvPr/>
            </p:nvSpPr>
            <p:spPr>
              <a:xfrm>
                <a:off x="8219698" y="4801613"/>
                <a:ext cx="27336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Diamond has only 1 choice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sum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6ABA8E-60CA-45DF-8724-6EE334B8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698" y="4801613"/>
                <a:ext cx="2733675" cy="646331"/>
              </a:xfrm>
              <a:prstGeom prst="rect">
                <a:avLst/>
              </a:prstGeom>
              <a:blipFill>
                <a:blip r:embed="rId5"/>
                <a:stretch>
                  <a:fillRect l="-178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100D9249-0852-4167-B450-A3AB24BDFCCF}"/>
              </a:ext>
            </a:extLst>
          </p:cNvPr>
          <p:cNvSpPr txBox="1"/>
          <p:nvPr/>
        </p:nvSpPr>
        <p:spPr>
          <a:xfrm>
            <a:off x="6717129" y="4533663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7B6A97-4EC1-4E0B-90AB-B44FFA6B6A44}"/>
              </a:ext>
            </a:extLst>
          </p:cNvPr>
          <p:cNvSpPr txBox="1"/>
          <p:nvPr/>
        </p:nvSpPr>
        <p:spPr>
          <a:xfrm>
            <a:off x="7598191" y="5263278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F17026-7AC7-4462-A809-0CC8275E43DA}"/>
                  </a:ext>
                </a:extLst>
              </p:cNvPr>
              <p:cNvSpPr txBox="1"/>
              <p:nvPr/>
            </p:nvSpPr>
            <p:spPr>
              <a:xfrm>
                <a:off x="7729538" y="1133475"/>
                <a:ext cx="3609975" cy="55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</a:t>
                </a:r>
                <a:r>
                  <a:rPr lang="en-US" dirty="0" err="1"/>
                  <a:t>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F17026-7AC7-4462-A809-0CC8275E4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538" y="1133475"/>
                <a:ext cx="3609975" cy="550792"/>
              </a:xfrm>
              <a:prstGeom prst="rect">
                <a:avLst/>
              </a:prstGeom>
              <a:blipFill>
                <a:blip r:embed="rId6"/>
                <a:stretch>
                  <a:fillRect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B39277A-E8EE-46FE-8FB5-B89FB776CC30}"/>
                  </a:ext>
                </a:extLst>
              </p:cNvPr>
              <p:cNvSpPr txBox="1"/>
              <p:nvPr/>
            </p:nvSpPr>
            <p:spPr>
              <a:xfrm>
                <a:off x="3495298" y="3244400"/>
                <a:ext cx="3986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Chooses two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paths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B39277A-E8EE-46FE-8FB5-B89FB776C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298" y="3244400"/>
                <a:ext cx="3986212" cy="646331"/>
              </a:xfrm>
              <a:prstGeom prst="rect">
                <a:avLst/>
              </a:prstGeom>
              <a:blipFill>
                <a:blip r:embed="rId7"/>
                <a:stretch>
                  <a:fillRect l="-122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3FF1788-7AB1-4EE3-BA66-9E32A79937C6}"/>
              </a:ext>
            </a:extLst>
          </p:cNvPr>
          <p:cNvCxnSpPr>
            <a:cxnSpLocks/>
            <a:stCxn id="56" idx="0"/>
          </p:cNvCxnSpPr>
          <p:nvPr/>
        </p:nvCxnSpPr>
        <p:spPr>
          <a:xfrm flipH="1" flipV="1">
            <a:off x="5091114" y="2849138"/>
            <a:ext cx="397290" cy="395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8EFE638-930D-4844-B3B6-6B7393984306}"/>
                  </a:ext>
                </a:extLst>
              </p:cNvPr>
              <p:cNvSpPr txBox="1"/>
              <p:nvPr/>
            </p:nvSpPr>
            <p:spPr>
              <a:xfrm>
                <a:off x="8067297" y="2111497"/>
                <a:ext cx="26721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Left hand side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time!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8EFE638-930D-4844-B3B6-6B7393984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297" y="2111497"/>
                <a:ext cx="2672141" cy="646331"/>
              </a:xfrm>
              <a:prstGeom prst="rect">
                <a:avLst/>
              </a:prstGeom>
              <a:blipFill>
                <a:blip r:embed="rId8"/>
                <a:stretch>
                  <a:fillRect l="-1822" t="-4717" r="-45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93F67BB5-66A3-40E3-8B82-FCB4846C6F61}"/>
              </a:ext>
            </a:extLst>
          </p:cNvPr>
          <p:cNvSpPr txBox="1"/>
          <p:nvPr/>
        </p:nvSpPr>
        <p:spPr>
          <a:xfrm>
            <a:off x="8510588" y="3178297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So, can compute #diamonds modulo 6!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4AEBFE-BFCF-4C2A-91F2-A7B14085EF48}"/>
              </a:ext>
            </a:extLst>
          </p:cNvPr>
          <p:cNvSpPr txBox="1"/>
          <p:nvPr/>
        </p:nvSpPr>
        <p:spPr>
          <a:xfrm>
            <a:off x="8510588" y="3877363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#diamonds is 0 mod 6, but a diamond still exists?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37E46FB-C69C-48AF-9745-046860F9DE95}"/>
              </a:ext>
            </a:extLst>
          </p:cNvPr>
          <p:cNvSpPr/>
          <p:nvPr/>
        </p:nvSpPr>
        <p:spPr>
          <a:xfrm>
            <a:off x="2093318" y="239405"/>
            <a:ext cx="161925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BDBB6D6-559F-4C2D-85AD-AB6562A34452}"/>
              </a:ext>
            </a:extLst>
          </p:cNvPr>
          <p:cNvSpPr/>
          <p:nvPr/>
        </p:nvSpPr>
        <p:spPr>
          <a:xfrm>
            <a:off x="2612430" y="239405"/>
            <a:ext cx="161925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747AC3D-BD7F-4FE1-B367-BC2A3CF7C2AA}"/>
              </a:ext>
            </a:extLst>
          </p:cNvPr>
          <p:cNvSpPr/>
          <p:nvPr/>
        </p:nvSpPr>
        <p:spPr>
          <a:xfrm>
            <a:off x="2093318" y="821383"/>
            <a:ext cx="161925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2F7C139-B3FF-4E3B-863A-4C7B42AD5DA6}"/>
              </a:ext>
            </a:extLst>
          </p:cNvPr>
          <p:cNvSpPr/>
          <p:nvPr/>
        </p:nvSpPr>
        <p:spPr>
          <a:xfrm>
            <a:off x="2645768" y="821383"/>
            <a:ext cx="161925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C14EECB-CE54-4DED-9F79-BF7C0B20F6F9}"/>
              </a:ext>
            </a:extLst>
          </p:cNvPr>
          <p:cNvCxnSpPr>
            <a:cxnSpLocks/>
            <a:stCxn id="63" idx="5"/>
            <a:endCxn id="66" idx="1"/>
          </p:cNvCxnSpPr>
          <p:nvPr/>
        </p:nvCxnSpPr>
        <p:spPr>
          <a:xfrm>
            <a:off x="2231530" y="402007"/>
            <a:ext cx="437951" cy="447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3FB81D3-B3FA-415B-8A81-29CDF2DA739C}"/>
              </a:ext>
            </a:extLst>
          </p:cNvPr>
          <p:cNvCxnSpPr>
            <a:stCxn id="63" idx="6"/>
            <a:endCxn id="64" idx="2"/>
          </p:cNvCxnSpPr>
          <p:nvPr/>
        </p:nvCxnSpPr>
        <p:spPr>
          <a:xfrm>
            <a:off x="2255243" y="334655"/>
            <a:ext cx="357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7412344-4C51-4C03-B265-1484319CFE4C}"/>
              </a:ext>
            </a:extLst>
          </p:cNvPr>
          <p:cNvCxnSpPr>
            <a:stCxn id="65" idx="6"/>
            <a:endCxn id="66" idx="2"/>
          </p:cNvCxnSpPr>
          <p:nvPr/>
        </p:nvCxnSpPr>
        <p:spPr>
          <a:xfrm>
            <a:off x="2255243" y="916633"/>
            <a:ext cx="390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B026563-888C-457B-A6A9-DFC540ECC821}"/>
              </a:ext>
            </a:extLst>
          </p:cNvPr>
          <p:cNvCxnSpPr>
            <a:cxnSpLocks/>
            <a:stCxn id="64" idx="4"/>
            <a:endCxn id="66" idx="0"/>
          </p:cNvCxnSpPr>
          <p:nvPr/>
        </p:nvCxnSpPr>
        <p:spPr>
          <a:xfrm>
            <a:off x="2693393" y="429905"/>
            <a:ext cx="33338" cy="39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B93FD64-B7AF-4A75-9A25-C9934FAAAD69}"/>
              </a:ext>
            </a:extLst>
          </p:cNvPr>
          <p:cNvCxnSpPr>
            <a:stCxn id="63" idx="4"/>
            <a:endCxn id="65" idx="0"/>
          </p:cNvCxnSpPr>
          <p:nvPr/>
        </p:nvCxnSpPr>
        <p:spPr>
          <a:xfrm>
            <a:off x="2174281" y="429905"/>
            <a:ext cx="0" cy="39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1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0" grpId="0"/>
      <p:bldP spid="31" grpId="0" animBg="1"/>
      <p:bldP spid="32" grpId="0" animBg="1"/>
      <p:bldP spid="33" grpId="0" animBg="1"/>
      <p:bldP spid="34" grpId="0" animBg="1"/>
      <p:bldP spid="41" grpId="0"/>
      <p:bldP spid="42" grpId="0"/>
      <p:bldP spid="54" grpId="0"/>
      <p:bldP spid="55" grpId="0"/>
      <p:bldP spid="56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7D62-955D-4647-9A26-1061FCB1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#Diamonds mod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48C8D-B1EB-4487-BF7B-3B22F25E4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and create </a:t>
                </a:r>
                <a:r>
                  <a:rPr lang="en-US" dirty="0">
                    <a:solidFill>
                      <a:srgbClr val="FF0000"/>
                    </a:solidFill>
                  </a:rPr>
                  <a:t>an induced subgraph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by placing </a:t>
                </a:r>
                <a:r>
                  <a:rPr lang="en-US" dirty="0">
                    <a:solidFill>
                      <a:srgbClr val="FF0000"/>
                    </a:solidFill>
                  </a:rPr>
                  <a:t>every vertex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with probability ½.</a:t>
                </a:r>
              </a:p>
              <a:p>
                <a:r>
                  <a:rPr lang="en-US" b="1" dirty="0"/>
                  <a:t>Theorem [VWWY’15]: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contains a diamond, then the number of diamonds mod 6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nonzero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1/16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no diamonds, then neither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So: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times:</a:t>
                </a:r>
              </a:p>
              <a:p>
                <a:r>
                  <a:rPr lang="en-US" dirty="0"/>
                  <a:t>                           Create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its adjacency matrix, compute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:= </m:t>
                    </m:r>
                  </m:oMath>
                </a14:m>
                <a:endParaRPr lang="en-US" sz="2000" dirty="0"/>
              </a:p>
              <a:p>
                <a:r>
                  <a:rPr lang="en-US" dirty="0"/>
                  <a:t>                         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mod 6, return YES.</a:t>
                </a:r>
              </a:p>
              <a:p>
                <a:r>
                  <a:rPr lang="en-US" dirty="0"/>
                  <a:t>Return NO.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48C8D-B1EB-4487-BF7B-3B22F25E4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810" r="-424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BD8D142-B0A1-400D-AD3D-75D586337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75" y="4174382"/>
            <a:ext cx="3479725" cy="806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3E9B2D-AF5E-437D-A5EB-D682FD4D03AA}"/>
                  </a:ext>
                </a:extLst>
              </p:cNvPr>
              <p:cNvSpPr txBox="1"/>
              <p:nvPr/>
            </p:nvSpPr>
            <p:spPr>
              <a:xfrm>
                <a:off x="6743701" y="5511366"/>
                <a:ext cx="5275525" cy="715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Running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endParaRPr lang="en-US" sz="2000" b="0" dirty="0"/>
              </a:p>
              <a:p>
                <a:r>
                  <a:rPr lang="en-US" sz="2000" dirty="0"/>
                  <a:t>Correct with probability 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3E9B2D-AF5E-437D-A5EB-D682FD4D0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01" y="5511366"/>
                <a:ext cx="5275525" cy="715452"/>
              </a:xfrm>
              <a:prstGeom prst="rect">
                <a:avLst/>
              </a:prstGeom>
              <a:blipFill>
                <a:blip r:embed="rId4"/>
                <a:stretch>
                  <a:fillRect l="-1155" t="-256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5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91C4-4CB0-4B3F-9FA3-D215488B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Embarrassing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544E3B-6014-4F4D-A8CB-15F9819D9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sz="2800" dirty="0"/>
                  <a:t>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diamond</a:t>
                </a:r>
                <a:r>
                  <a:rPr lang="en-US" sz="2800" dirty="0"/>
                  <a:t> contains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 triangle</a:t>
                </a:r>
                <a:r>
                  <a:rPr lang="en-US" sz="2800" dirty="0"/>
                  <a:t>, so intuitively it should be at least as hard to detect as a triangle, so maybe the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algorithm is optimal??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Is it true that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contains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-clique, then it’s at least as hard to detect as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-clique?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544E3B-6014-4F4D-A8CB-15F9819D9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59" r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B9C1AA-4F84-406C-89E1-A9FD05E348E7}"/>
                  </a:ext>
                </a:extLst>
              </p:cNvPr>
              <p:cNvSpPr txBox="1"/>
              <p:nvPr/>
            </p:nvSpPr>
            <p:spPr>
              <a:xfrm>
                <a:off x="8462963" y="376238"/>
                <a:ext cx="326231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Widely believed that the best running time for </a:t>
                </a:r>
                <a:r>
                  <a:rPr lang="en-US" sz="2000" dirty="0">
                    <a:solidFill>
                      <a:srgbClr val="0070C0"/>
                    </a:solidFill>
                  </a:rPr>
                  <a:t>triangle detection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algn="ctr"/>
                <a:r>
                  <a:rPr lang="en-US" sz="2000" dirty="0"/>
                  <a:t>Evidence VW’10.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B9C1AA-4F84-406C-89E1-A9FD05E34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963" y="376238"/>
                <a:ext cx="3262312" cy="1323439"/>
              </a:xfrm>
              <a:prstGeom prst="rect">
                <a:avLst/>
              </a:prstGeom>
              <a:blipFill>
                <a:blip r:embed="rId3"/>
                <a:stretch>
                  <a:fillRect t="-2765" r="-1682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8BCE-793D-4413-B976-41E30DB6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FB427D-0CA9-4B64-8BAD-B24F3F0F79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1.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-node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induced</a:t>
                </a:r>
                <a:r>
                  <a:rPr lang="en-US" sz="2400" dirty="0"/>
                  <a:t> patterns can be detected faster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</a:t>
                </a:r>
              </a:p>
              <a:p>
                <a:r>
                  <a:rPr lang="en-US" sz="2400" dirty="0"/>
                  <a:t>2. Hardness results: any pattern that contains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-clique is at least as hard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-clique to detect, and more</a:t>
                </a:r>
              </a:p>
              <a:p>
                <a:r>
                  <a:rPr lang="en-US" sz="2400" dirty="0"/>
                  <a:t>3. Conclusions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FB427D-0CA9-4B64-8BAD-B24F3F0F79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972" r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68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C179-FB2E-46BB-A0CF-3178E295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Hardness?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D1D46D-E3C5-4829-9876-8217B132DC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29225" y="1967949"/>
                <a:ext cx="6516053" cy="3901144"/>
              </a:xfrm>
            </p:spPr>
            <p:txBody>
              <a:bodyPr/>
              <a:lstStyle/>
              <a:p>
                <a:r>
                  <a:rPr lang="en-US" dirty="0"/>
                  <a:t>Suppose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contains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-clique as a subgraph. </a:t>
                </a:r>
              </a:p>
              <a:p>
                <a:r>
                  <a:rPr lang="en-US" dirty="0"/>
                  <a:t>Is detecting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as an induced subgraph 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-node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as hard as detecting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-clique 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-node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doesn’t contain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D1D46D-E3C5-4829-9876-8217B132DC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9225" y="1967949"/>
                <a:ext cx="6516053" cy="3901144"/>
              </a:xfrm>
              <a:blipFill>
                <a:blip r:embed="rId2"/>
                <a:stretch>
                  <a:fillRect l="-935" t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C6B801-FD40-4264-AB5C-E1458D54A383}"/>
              </a:ext>
            </a:extLst>
          </p:cNvPr>
          <p:cNvSpPr/>
          <p:nvPr/>
        </p:nvSpPr>
        <p:spPr>
          <a:xfrm>
            <a:off x="1444353" y="2070428"/>
            <a:ext cx="2838450" cy="1345615"/>
          </a:xfrm>
          <a:custGeom>
            <a:avLst/>
            <a:gdLst>
              <a:gd name="connsiteX0" fmla="*/ 1232669 w 3519814"/>
              <a:gd name="connsiteY0" fmla="*/ 2590 h 2727674"/>
              <a:gd name="connsiteX1" fmla="*/ 51569 w 3519814"/>
              <a:gd name="connsiteY1" fmla="*/ 355015 h 2727674"/>
              <a:gd name="connsiteX2" fmla="*/ 394469 w 3519814"/>
              <a:gd name="connsiteY2" fmla="*/ 1617078 h 2727674"/>
              <a:gd name="connsiteX3" fmla="*/ 2023244 w 3519814"/>
              <a:gd name="connsiteY3" fmla="*/ 2726740 h 2727674"/>
              <a:gd name="connsiteX4" fmla="*/ 3518669 w 3519814"/>
              <a:gd name="connsiteY4" fmla="*/ 1431340 h 2727674"/>
              <a:gd name="connsiteX5" fmla="*/ 2251844 w 3519814"/>
              <a:gd name="connsiteY5" fmla="*/ 269290 h 2727674"/>
              <a:gd name="connsiteX6" fmla="*/ 1232669 w 3519814"/>
              <a:gd name="connsiteY6" fmla="*/ 2590 h 272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814" h="2727674">
                <a:moveTo>
                  <a:pt x="1232669" y="2590"/>
                </a:moveTo>
                <a:cubicBezTo>
                  <a:pt x="865957" y="16877"/>
                  <a:pt x="191269" y="85934"/>
                  <a:pt x="51569" y="355015"/>
                </a:cubicBezTo>
                <a:cubicBezTo>
                  <a:pt x="-88131" y="624096"/>
                  <a:pt x="65857" y="1221791"/>
                  <a:pt x="394469" y="1617078"/>
                </a:cubicBezTo>
                <a:cubicBezTo>
                  <a:pt x="723081" y="2012365"/>
                  <a:pt x="1502544" y="2757696"/>
                  <a:pt x="2023244" y="2726740"/>
                </a:cubicBezTo>
                <a:cubicBezTo>
                  <a:pt x="2543944" y="2695784"/>
                  <a:pt x="3480569" y="1840915"/>
                  <a:pt x="3518669" y="1431340"/>
                </a:cubicBezTo>
                <a:cubicBezTo>
                  <a:pt x="3556769" y="1021765"/>
                  <a:pt x="2634431" y="511384"/>
                  <a:pt x="2251844" y="269290"/>
                </a:cubicBezTo>
                <a:cubicBezTo>
                  <a:pt x="1869257" y="27196"/>
                  <a:pt x="1599381" y="-11697"/>
                  <a:pt x="1232669" y="259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C08E8F-F076-4B40-8252-0F4DD5AA63F1}"/>
                  </a:ext>
                </a:extLst>
              </p:cNvPr>
              <p:cNvSpPr/>
              <p:nvPr/>
            </p:nvSpPr>
            <p:spPr>
              <a:xfrm>
                <a:off x="1566863" y="2146594"/>
                <a:ext cx="1643062" cy="54898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-clique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C08E8F-F076-4B40-8252-0F4DD5AA6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63" y="2146594"/>
                <a:ext cx="1643062" cy="54898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FB27D07-A90A-4A09-8353-AB1BA2F9AAD6}"/>
                  </a:ext>
                </a:extLst>
              </p:cNvPr>
              <p:cNvSpPr/>
              <p:nvPr/>
            </p:nvSpPr>
            <p:spPr>
              <a:xfrm>
                <a:off x="446722" y="3984700"/>
                <a:ext cx="3933825" cy="2344788"/>
              </a:xfrm>
              <a:custGeom>
                <a:avLst/>
                <a:gdLst>
                  <a:gd name="connsiteX0" fmla="*/ 1232669 w 3519814"/>
                  <a:gd name="connsiteY0" fmla="*/ 2590 h 2727674"/>
                  <a:gd name="connsiteX1" fmla="*/ 51569 w 3519814"/>
                  <a:gd name="connsiteY1" fmla="*/ 355015 h 2727674"/>
                  <a:gd name="connsiteX2" fmla="*/ 394469 w 3519814"/>
                  <a:gd name="connsiteY2" fmla="*/ 1617078 h 2727674"/>
                  <a:gd name="connsiteX3" fmla="*/ 2023244 w 3519814"/>
                  <a:gd name="connsiteY3" fmla="*/ 2726740 h 2727674"/>
                  <a:gd name="connsiteX4" fmla="*/ 3518669 w 3519814"/>
                  <a:gd name="connsiteY4" fmla="*/ 1431340 h 2727674"/>
                  <a:gd name="connsiteX5" fmla="*/ 2251844 w 3519814"/>
                  <a:gd name="connsiteY5" fmla="*/ 269290 h 2727674"/>
                  <a:gd name="connsiteX6" fmla="*/ 1232669 w 3519814"/>
                  <a:gd name="connsiteY6" fmla="*/ 2590 h 272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9814" h="2727674">
                    <a:moveTo>
                      <a:pt x="1232669" y="2590"/>
                    </a:moveTo>
                    <a:cubicBezTo>
                      <a:pt x="865957" y="16877"/>
                      <a:pt x="191269" y="85934"/>
                      <a:pt x="51569" y="355015"/>
                    </a:cubicBezTo>
                    <a:cubicBezTo>
                      <a:pt x="-88131" y="624096"/>
                      <a:pt x="65857" y="1221791"/>
                      <a:pt x="394469" y="1617078"/>
                    </a:cubicBezTo>
                    <a:cubicBezTo>
                      <a:pt x="723081" y="2012365"/>
                      <a:pt x="1502544" y="2757696"/>
                      <a:pt x="2023244" y="2726740"/>
                    </a:cubicBezTo>
                    <a:cubicBezTo>
                      <a:pt x="2543944" y="2695784"/>
                      <a:pt x="3480569" y="1840915"/>
                      <a:pt x="3518669" y="1431340"/>
                    </a:cubicBezTo>
                    <a:cubicBezTo>
                      <a:pt x="3556769" y="1021765"/>
                      <a:pt x="2634431" y="511384"/>
                      <a:pt x="2251844" y="269290"/>
                    </a:cubicBezTo>
                    <a:cubicBezTo>
                      <a:pt x="1869257" y="27196"/>
                      <a:pt x="1599381" y="-11697"/>
                      <a:pt x="1232669" y="2590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-node </a:t>
                </a:r>
                <a:r>
                  <a:rPr lang="en-US" i="1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</mc:Choice>
        <mc:Fallback xmlns=""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FB27D07-A90A-4A09-8353-AB1BA2F9A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2" y="3984700"/>
                <a:ext cx="3933825" cy="2344788"/>
              </a:xfrm>
              <a:custGeom>
                <a:avLst/>
                <a:gdLst>
                  <a:gd name="connsiteX0" fmla="*/ 1232669 w 3519814"/>
                  <a:gd name="connsiteY0" fmla="*/ 2590 h 2727674"/>
                  <a:gd name="connsiteX1" fmla="*/ 51569 w 3519814"/>
                  <a:gd name="connsiteY1" fmla="*/ 355015 h 2727674"/>
                  <a:gd name="connsiteX2" fmla="*/ 394469 w 3519814"/>
                  <a:gd name="connsiteY2" fmla="*/ 1617078 h 2727674"/>
                  <a:gd name="connsiteX3" fmla="*/ 2023244 w 3519814"/>
                  <a:gd name="connsiteY3" fmla="*/ 2726740 h 2727674"/>
                  <a:gd name="connsiteX4" fmla="*/ 3518669 w 3519814"/>
                  <a:gd name="connsiteY4" fmla="*/ 1431340 h 2727674"/>
                  <a:gd name="connsiteX5" fmla="*/ 2251844 w 3519814"/>
                  <a:gd name="connsiteY5" fmla="*/ 269290 h 2727674"/>
                  <a:gd name="connsiteX6" fmla="*/ 1232669 w 3519814"/>
                  <a:gd name="connsiteY6" fmla="*/ 2590 h 272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9814" h="2727674">
                    <a:moveTo>
                      <a:pt x="1232669" y="2590"/>
                    </a:moveTo>
                    <a:cubicBezTo>
                      <a:pt x="865957" y="16877"/>
                      <a:pt x="191269" y="85934"/>
                      <a:pt x="51569" y="355015"/>
                    </a:cubicBezTo>
                    <a:cubicBezTo>
                      <a:pt x="-88131" y="624096"/>
                      <a:pt x="65857" y="1221791"/>
                      <a:pt x="394469" y="1617078"/>
                    </a:cubicBezTo>
                    <a:cubicBezTo>
                      <a:pt x="723081" y="2012365"/>
                      <a:pt x="1502544" y="2757696"/>
                      <a:pt x="2023244" y="2726740"/>
                    </a:cubicBezTo>
                    <a:cubicBezTo>
                      <a:pt x="2543944" y="2695784"/>
                      <a:pt x="3480569" y="1840915"/>
                      <a:pt x="3518669" y="1431340"/>
                    </a:cubicBezTo>
                    <a:cubicBezTo>
                      <a:pt x="3556769" y="1021765"/>
                      <a:pt x="2634431" y="511384"/>
                      <a:pt x="2251844" y="269290"/>
                    </a:cubicBezTo>
                    <a:cubicBezTo>
                      <a:pt x="1869257" y="27196"/>
                      <a:pt x="1599381" y="-11697"/>
                      <a:pt x="1232669" y="259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3A32F18-BF67-46D6-B9C1-7E2AC004F749}"/>
                  </a:ext>
                </a:extLst>
              </p:cNvPr>
              <p:cNvSpPr/>
              <p:nvPr/>
            </p:nvSpPr>
            <p:spPr>
              <a:xfrm>
                <a:off x="2159318" y="4473890"/>
                <a:ext cx="1495425" cy="54898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-clique?</a:t>
                </a: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3A32F18-BF67-46D6-B9C1-7E2AC004F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318" y="4473890"/>
                <a:ext cx="1495425" cy="54898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5966CF-8C1A-48CA-9835-3932163D169E}"/>
                  </a:ext>
                </a:extLst>
              </p:cNvPr>
              <p:cNvSpPr txBox="1"/>
              <p:nvPr/>
            </p:nvSpPr>
            <p:spPr>
              <a:xfrm>
                <a:off x="9524" y="2695575"/>
                <a:ext cx="18907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-node H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5966CF-8C1A-48CA-9835-3932163D1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2695575"/>
                <a:ext cx="1890713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F84003-0798-4975-BB8F-0F27AA2943E9}"/>
                  </a:ext>
                </a:extLst>
              </p:cNvPr>
              <p:cNvSpPr/>
              <p:nvPr/>
            </p:nvSpPr>
            <p:spPr>
              <a:xfrm>
                <a:off x="1785966" y="2070428"/>
                <a:ext cx="2479918" cy="1289125"/>
              </a:xfrm>
              <a:custGeom>
                <a:avLst/>
                <a:gdLst>
                  <a:gd name="connsiteX0" fmla="*/ 923897 w 2479918"/>
                  <a:gd name="connsiteY0" fmla="*/ 1260 h 1289125"/>
                  <a:gd name="connsiteX1" fmla="*/ 1685897 w 2479918"/>
                  <a:gd name="connsiteY1" fmla="*/ 396547 h 1289125"/>
                  <a:gd name="connsiteX2" fmla="*/ 871509 w 2479918"/>
                  <a:gd name="connsiteY2" fmla="*/ 729922 h 1289125"/>
                  <a:gd name="connsiteX3" fmla="*/ 9497 w 2479918"/>
                  <a:gd name="connsiteY3" fmla="*/ 625147 h 1289125"/>
                  <a:gd name="connsiteX4" fmla="*/ 461934 w 2479918"/>
                  <a:gd name="connsiteY4" fmla="*/ 1025197 h 1289125"/>
                  <a:gd name="connsiteX5" fmla="*/ 1242984 w 2479918"/>
                  <a:gd name="connsiteY5" fmla="*/ 1282372 h 1289125"/>
                  <a:gd name="connsiteX6" fmla="*/ 2471709 w 2479918"/>
                  <a:gd name="connsiteY6" fmla="*/ 753735 h 1289125"/>
                  <a:gd name="connsiteX7" fmla="*/ 1738284 w 2479918"/>
                  <a:gd name="connsiteY7" fmla="*/ 287010 h 1289125"/>
                  <a:gd name="connsiteX8" fmla="*/ 923897 w 2479918"/>
                  <a:gd name="connsiteY8" fmla="*/ 1260 h 128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9918" h="1289125">
                    <a:moveTo>
                      <a:pt x="923897" y="1260"/>
                    </a:moveTo>
                    <a:cubicBezTo>
                      <a:pt x="915166" y="19516"/>
                      <a:pt x="1694628" y="275103"/>
                      <a:pt x="1685897" y="396547"/>
                    </a:cubicBezTo>
                    <a:cubicBezTo>
                      <a:pt x="1677166" y="517991"/>
                      <a:pt x="1150909" y="691822"/>
                      <a:pt x="871509" y="729922"/>
                    </a:cubicBezTo>
                    <a:cubicBezTo>
                      <a:pt x="592109" y="768022"/>
                      <a:pt x="77759" y="575935"/>
                      <a:pt x="9497" y="625147"/>
                    </a:cubicBezTo>
                    <a:cubicBezTo>
                      <a:pt x="-58766" y="674360"/>
                      <a:pt x="256353" y="915660"/>
                      <a:pt x="461934" y="1025197"/>
                    </a:cubicBezTo>
                    <a:cubicBezTo>
                      <a:pt x="667515" y="1134734"/>
                      <a:pt x="908022" y="1327616"/>
                      <a:pt x="1242984" y="1282372"/>
                    </a:cubicBezTo>
                    <a:cubicBezTo>
                      <a:pt x="1577946" y="1237128"/>
                      <a:pt x="2389159" y="919629"/>
                      <a:pt x="2471709" y="753735"/>
                    </a:cubicBezTo>
                    <a:cubicBezTo>
                      <a:pt x="2554259" y="587841"/>
                      <a:pt x="1993077" y="406866"/>
                      <a:pt x="1738284" y="287010"/>
                    </a:cubicBezTo>
                    <a:cubicBezTo>
                      <a:pt x="1483491" y="167154"/>
                      <a:pt x="932628" y="-16996"/>
                      <a:pt x="923897" y="1260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F84003-0798-4975-BB8F-0F27AA294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66" y="2070428"/>
                <a:ext cx="2479918" cy="1289125"/>
              </a:xfrm>
              <a:custGeom>
                <a:avLst/>
                <a:gdLst>
                  <a:gd name="connsiteX0" fmla="*/ 923897 w 2479918"/>
                  <a:gd name="connsiteY0" fmla="*/ 1260 h 1289125"/>
                  <a:gd name="connsiteX1" fmla="*/ 1685897 w 2479918"/>
                  <a:gd name="connsiteY1" fmla="*/ 396547 h 1289125"/>
                  <a:gd name="connsiteX2" fmla="*/ 871509 w 2479918"/>
                  <a:gd name="connsiteY2" fmla="*/ 729922 h 1289125"/>
                  <a:gd name="connsiteX3" fmla="*/ 9497 w 2479918"/>
                  <a:gd name="connsiteY3" fmla="*/ 625147 h 1289125"/>
                  <a:gd name="connsiteX4" fmla="*/ 461934 w 2479918"/>
                  <a:gd name="connsiteY4" fmla="*/ 1025197 h 1289125"/>
                  <a:gd name="connsiteX5" fmla="*/ 1242984 w 2479918"/>
                  <a:gd name="connsiteY5" fmla="*/ 1282372 h 1289125"/>
                  <a:gd name="connsiteX6" fmla="*/ 2471709 w 2479918"/>
                  <a:gd name="connsiteY6" fmla="*/ 753735 h 1289125"/>
                  <a:gd name="connsiteX7" fmla="*/ 1738284 w 2479918"/>
                  <a:gd name="connsiteY7" fmla="*/ 287010 h 1289125"/>
                  <a:gd name="connsiteX8" fmla="*/ 923897 w 2479918"/>
                  <a:gd name="connsiteY8" fmla="*/ 1260 h 128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9918" h="1289125">
                    <a:moveTo>
                      <a:pt x="923897" y="1260"/>
                    </a:moveTo>
                    <a:cubicBezTo>
                      <a:pt x="915166" y="19516"/>
                      <a:pt x="1694628" y="275103"/>
                      <a:pt x="1685897" y="396547"/>
                    </a:cubicBezTo>
                    <a:cubicBezTo>
                      <a:pt x="1677166" y="517991"/>
                      <a:pt x="1150909" y="691822"/>
                      <a:pt x="871509" y="729922"/>
                    </a:cubicBezTo>
                    <a:cubicBezTo>
                      <a:pt x="592109" y="768022"/>
                      <a:pt x="77759" y="575935"/>
                      <a:pt x="9497" y="625147"/>
                    </a:cubicBezTo>
                    <a:cubicBezTo>
                      <a:pt x="-58766" y="674360"/>
                      <a:pt x="256353" y="915660"/>
                      <a:pt x="461934" y="1025197"/>
                    </a:cubicBezTo>
                    <a:cubicBezTo>
                      <a:pt x="667515" y="1134734"/>
                      <a:pt x="908022" y="1327616"/>
                      <a:pt x="1242984" y="1282372"/>
                    </a:cubicBezTo>
                    <a:cubicBezTo>
                      <a:pt x="1577946" y="1237128"/>
                      <a:pt x="2389159" y="919629"/>
                      <a:pt x="2471709" y="753735"/>
                    </a:cubicBezTo>
                    <a:cubicBezTo>
                      <a:pt x="2554259" y="587841"/>
                      <a:pt x="1993077" y="406866"/>
                      <a:pt x="1738284" y="287010"/>
                    </a:cubicBezTo>
                    <a:cubicBezTo>
                      <a:pt x="1483491" y="167154"/>
                      <a:pt x="932628" y="-16996"/>
                      <a:pt x="923897" y="126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3907DA36-7E4C-416E-8BEE-92C4EA479F0D}"/>
              </a:ext>
            </a:extLst>
          </p:cNvPr>
          <p:cNvSpPr/>
          <p:nvPr/>
        </p:nvSpPr>
        <p:spPr>
          <a:xfrm>
            <a:off x="4684877" y="4976119"/>
            <a:ext cx="15240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C6C5F58-5518-41D5-8A7F-92DE7B4B0B11}"/>
                  </a:ext>
                </a:extLst>
              </p:cNvPr>
              <p:cNvSpPr/>
              <p:nvPr/>
            </p:nvSpPr>
            <p:spPr>
              <a:xfrm>
                <a:off x="6126480" y="3745532"/>
                <a:ext cx="3933825" cy="2344788"/>
              </a:xfrm>
              <a:custGeom>
                <a:avLst/>
                <a:gdLst>
                  <a:gd name="connsiteX0" fmla="*/ 1232669 w 3519814"/>
                  <a:gd name="connsiteY0" fmla="*/ 2590 h 2727674"/>
                  <a:gd name="connsiteX1" fmla="*/ 51569 w 3519814"/>
                  <a:gd name="connsiteY1" fmla="*/ 355015 h 2727674"/>
                  <a:gd name="connsiteX2" fmla="*/ 394469 w 3519814"/>
                  <a:gd name="connsiteY2" fmla="*/ 1617078 h 2727674"/>
                  <a:gd name="connsiteX3" fmla="*/ 2023244 w 3519814"/>
                  <a:gd name="connsiteY3" fmla="*/ 2726740 h 2727674"/>
                  <a:gd name="connsiteX4" fmla="*/ 3518669 w 3519814"/>
                  <a:gd name="connsiteY4" fmla="*/ 1431340 h 2727674"/>
                  <a:gd name="connsiteX5" fmla="*/ 2251844 w 3519814"/>
                  <a:gd name="connsiteY5" fmla="*/ 269290 h 2727674"/>
                  <a:gd name="connsiteX6" fmla="*/ 1232669 w 3519814"/>
                  <a:gd name="connsiteY6" fmla="*/ 2590 h 272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9814" h="2727674">
                    <a:moveTo>
                      <a:pt x="1232669" y="2590"/>
                    </a:moveTo>
                    <a:cubicBezTo>
                      <a:pt x="865957" y="16877"/>
                      <a:pt x="191269" y="85934"/>
                      <a:pt x="51569" y="355015"/>
                    </a:cubicBezTo>
                    <a:cubicBezTo>
                      <a:pt x="-88131" y="624096"/>
                      <a:pt x="65857" y="1221791"/>
                      <a:pt x="394469" y="1617078"/>
                    </a:cubicBezTo>
                    <a:cubicBezTo>
                      <a:pt x="723081" y="2012365"/>
                      <a:pt x="1502544" y="2757696"/>
                      <a:pt x="2023244" y="2726740"/>
                    </a:cubicBezTo>
                    <a:cubicBezTo>
                      <a:pt x="2543944" y="2695784"/>
                      <a:pt x="3480569" y="1840915"/>
                      <a:pt x="3518669" y="1431340"/>
                    </a:cubicBezTo>
                    <a:cubicBezTo>
                      <a:pt x="3556769" y="1021765"/>
                      <a:pt x="2634431" y="511384"/>
                      <a:pt x="2251844" y="269290"/>
                    </a:cubicBezTo>
                    <a:cubicBezTo>
                      <a:pt x="1869257" y="27196"/>
                      <a:pt x="1599381" y="-11697"/>
                      <a:pt x="1232669" y="2590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-node </a:t>
                </a:r>
                <a:r>
                  <a:rPr lang="en-US" i="1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</mc:Choice>
        <mc:Fallback xmlns=""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C6C5F58-5518-41D5-8A7F-92DE7B4B0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3745532"/>
                <a:ext cx="3933825" cy="2344788"/>
              </a:xfrm>
              <a:custGeom>
                <a:avLst/>
                <a:gdLst>
                  <a:gd name="connsiteX0" fmla="*/ 1232669 w 3519814"/>
                  <a:gd name="connsiteY0" fmla="*/ 2590 h 2727674"/>
                  <a:gd name="connsiteX1" fmla="*/ 51569 w 3519814"/>
                  <a:gd name="connsiteY1" fmla="*/ 355015 h 2727674"/>
                  <a:gd name="connsiteX2" fmla="*/ 394469 w 3519814"/>
                  <a:gd name="connsiteY2" fmla="*/ 1617078 h 2727674"/>
                  <a:gd name="connsiteX3" fmla="*/ 2023244 w 3519814"/>
                  <a:gd name="connsiteY3" fmla="*/ 2726740 h 2727674"/>
                  <a:gd name="connsiteX4" fmla="*/ 3518669 w 3519814"/>
                  <a:gd name="connsiteY4" fmla="*/ 1431340 h 2727674"/>
                  <a:gd name="connsiteX5" fmla="*/ 2251844 w 3519814"/>
                  <a:gd name="connsiteY5" fmla="*/ 269290 h 2727674"/>
                  <a:gd name="connsiteX6" fmla="*/ 1232669 w 3519814"/>
                  <a:gd name="connsiteY6" fmla="*/ 2590 h 272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9814" h="2727674">
                    <a:moveTo>
                      <a:pt x="1232669" y="2590"/>
                    </a:moveTo>
                    <a:cubicBezTo>
                      <a:pt x="865957" y="16877"/>
                      <a:pt x="191269" y="85934"/>
                      <a:pt x="51569" y="355015"/>
                    </a:cubicBezTo>
                    <a:cubicBezTo>
                      <a:pt x="-88131" y="624096"/>
                      <a:pt x="65857" y="1221791"/>
                      <a:pt x="394469" y="1617078"/>
                    </a:cubicBezTo>
                    <a:cubicBezTo>
                      <a:pt x="723081" y="2012365"/>
                      <a:pt x="1502544" y="2757696"/>
                      <a:pt x="2023244" y="2726740"/>
                    </a:cubicBezTo>
                    <a:cubicBezTo>
                      <a:pt x="2543944" y="2695784"/>
                      <a:pt x="3480569" y="1840915"/>
                      <a:pt x="3518669" y="1431340"/>
                    </a:cubicBezTo>
                    <a:cubicBezTo>
                      <a:pt x="3556769" y="1021765"/>
                      <a:pt x="2634431" y="511384"/>
                      <a:pt x="2251844" y="269290"/>
                    </a:cubicBezTo>
                    <a:cubicBezTo>
                      <a:pt x="1869257" y="27196"/>
                      <a:pt x="1599381" y="-11697"/>
                      <a:pt x="1232669" y="259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A69149-3BDB-436F-A231-E24B3F0E01FB}"/>
                  </a:ext>
                </a:extLst>
              </p:cNvPr>
              <p:cNvSpPr/>
              <p:nvPr/>
            </p:nvSpPr>
            <p:spPr>
              <a:xfrm>
                <a:off x="7839076" y="4234722"/>
                <a:ext cx="1495425" cy="54898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-clique?</a:t>
                </a: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A69149-3BDB-436F-A231-E24B3F0E0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076" y="4234722"/>
                <a:ext cx="1495425" cy="54898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F85D8AF-2C25-45EC-BF0A-AF509F6F145C}"/>
                  </a:ext>
                </a:extLst>
              </p:cNvPr>
              <p:cNvSpPr/>
              <p:nvPr/>
            </p:nvSpPr>
            <p:spPr>
              <a:xfrm>
                <a:off x="9573017" y="5022871"/>
                <a:ext cx="2479918" cy="1289125"/>
              </a:xfrm>
              <a:custGeom>
                <a:avLst/>
                <a:gdLst>
                  <a:gd name="connsiteX0" fmla="*/ 923897 w 2479918"/>
                  <a:gd name="connsiteY0" fmla="*/ 1260 h 1289125"/>
                  <a:gd name="connsiteX1" fmla="*/ 1685897 w 2479918"/>
                  <a:gd name="connsiteY1" fmla="*/ 396547 h 1289125"/>
                  <a:gd name="connsiteX2" fmla="*/ 871509 w 2479918"/>
                  <a:gd name="connsiteY2" fmla="*/ 729922 h 1289125"/>
                  <a:gd name="connsiteX3" fmla="*/ 9497 w 2479918"/>
                  <a:gd name="connsiteY3" fmla="*/ 625147 h 1289125"/>
                  <a:gd name="connsiteX4" fmla="*/ 461934 w 2479918"/>
                  <a:gd name="connsiteY4" fmla="*/ 1025197 h 1289125"/>
                  <a:gd name="connsiteX5" fmla="*/ 1242984 w 2479918"/>
                  <a:gd name="connsiteY5" fmla="*/ 1282372 h 1289125"/>
                  <a:gd name="connsiteX6" fmla="*/ 2471709 w 2479918"/>
                  <a:gd name="connsiteY6" fmla="*/ 753735 h 1289125"/>
                  <a:gd name="connsiteX7" fmla="*/ 1738284 w 2479918"/>
                  <a:gd name="connsiteY7" fmla="*/ 287010 h 1289125"/>
                  <a:gd name="connsiteX8" fmla="*/ 923897 w 2479918"/>
                  <a:gd name="connsiteY8" fmla="*/ 1260 h 128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9918" h="1289125">
                    <a:moveTo>
                      <a:pt x="923897" y="1260"/>
                    </a:moveTo>
                    <a:cubicBezTo>
                      <a:pt x="915166" y="19516"/>
                      <a:pt x="1694628" y="275103"/>
                      <a:pt x="1685897" y="396547"/>
                    </a:cubicBezTo>
                    <a:cubicBezTo>
                      <a:pt x="1677166" y="517991"/>
                      <a:pt x="1150909" y="691822"/>
                      <a:pt x="871509" y="729922"/>
                    </a:cubicBezTo>
                    <a:cubicBezTo>
                      <a:pt x="592109" y="768022"/>
                      <a:pt x="77759" y="575935"/>
                      <a:pt x="9497" y="625147"/>
                    </a:cubicBezTo>
                    <a:cubicBezTo>
                      <a:pt x="-58766" y="674360"/>
                      <a:pt x="256353" y="915660"/>
                      <a:pt x="461934" y="1025197"/>
                    </a:cubicBezTo>
                    <a:cubicBezTo>
                      <a:pt x="667515" y="1134734"/>
                      <a:pt x="908022" y="1327616"/>
                      <a:pt x="1242984" y="1282372"/>
                    </a:cubicBezTo>
                    <a:cubicBezTo>
                      <a:pt x="1577946" y="1237128"/>
                      <a:pt x="2389159" y="919629"/>
                      <a:pt x="2471709" y="753735"/>
                    </a:cubicBezTo>
                    <a:cubicBezTo>
                      <a:pt x="2554259" y="587841"/>
                      <a:pt x="1993077" y="406866"/>
                      <a:pt x="1738284" y="287010"/>
                    </a:cubicBezTo>
                    <a:cubicBezTo>
                      <a:pt x="1483491" y="167154"/>
                      <a:pt x="932628" y="-16996"/>
                      <a:pt x="923897" y="1260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F85D8AF-2C25-45EC-BF0A-AF509F6F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017" y="5022871"/>
                <a:ext cx="2479918" cy="1289125"/>
              </a:xfrm>
              <a:custGeom>
                <a:avLst/>
                <a:gdLst>
                  <a:gd name="connsiteX0" fmla="*/ 923897 w 2479918"/>
                  <a:gd name="connsiteY0" fmla="*/ 1260 h 1289125"/>
                  <a:gd name="connsiteX1" fmla="*/ 1685897 w 2479918"/>
                  <a:gd name="connsiteY1" fmla="*/ 396547 h 1289125"/>
                  <a:gd name="connsiteX2" fmla="*/ 871509 w 2479918"/>
                  <a:gd name="connsiteY2" fmla="*/ 729922 h 1289125"/>
                  <a:gd name="connsiteX3" fmla="*/ 9497 w 2479918"/>
                  <a:gd name="connsiteY3" fmla="*/ 625147 h 1289125"/>
                  <a:gd name="connsiteX4" fmla="*/ 461934 w 2479918"/>
                  <a:gd name="connsiteY4" fmla="*/ 1025197 h 1289125"/>
                  <a:gd name="connsiteX5" fmla="*/ 1242984 w 2479918"/>
                  <a:gd name="connsiteY5" fmla="*/ 1282372 h 1289125"/>
                  <a:gd name="connsiteX6" fmla="*/ 2471709 w 2479918"/>
                  <a:gd name="connsiteY6" fmla="*/ 753735 h 1289125"/>
                  <a:gd name="connsiteX7" fmla="*/ 1738284 w 2479918"/>
                  <a:gd name="connsiteY7" fmla="*/ 287010 h 1289125"/>
                  <a:gd name="connsiteX8" fmla="*/ 923897 w 2479918"/>
                  <a:gd name="connsiteY8" fmla="*/ 1260 h 128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9918" h="1289125">
                    <a:moveTo>
                      <a:pt x="923897" y="1260"/>
                    </a:moveTo>
                    <a:cubicBezTo>
                      <a:pt x="915166" y="19516"/>
                      <a:pt x="1694628" y="275103"/>
                      <a:pt x="1685897" y="396547"/>
                    </a:cubicBezTo>
                    <a:cubicBezTo>
                      <a:pt x="1677166" y="517991"/>
                      <a:pt x="1150909" y="691822"/>
                      <a:pt x="871509" y="729922"/>
                    </a:cubicBezTo>
                    <a:cubicBezTo>
                      <a:pt x="592109" y="768022"/>
                      <a:pt x="77759" y="575935"/>
                      <a:pt x="9497" y="625147"/>
                    </a:cubicBezTo>
                    <a:cubicBezTo>
                      <a:pt x="-58766" y="674360"/>
                      <a:pt x="256353" y="915660"/>
                      <a:pt x="461934" y="1025197"/>
                    </a:cubicBezTo>
                    <a:cubicBezTo>
                      <a:pt x="667515" y="1134734"/>
                      <a:pt x="908022" y="1327616"/>
                      <a:pt x="1242984" y="1282372"/>
                    </a:cubicBezTo>
                    <a:cubicBezTo>
                      <a:pt x="1577946" y="1237128"/>
                      <a:pt x="2389159" y="919629"/>
                      <a:pt x="2471709" y="753735"/>
                    </a:cubicBezTo>
                    <a:cubicBezTo>
                      <a:pt x="2554259" y="587841"/>
                      <a:pt x="1993077" y="406866"/>
                      <a:pt x="1738284" y="287010"/>
                    </a:cubicBezTo>
                    <a:cubicBezTo>
                      <a:pt x="1483491" y="167154"/>
                      <a:pt x="932628" y="-16996"/>
                      <a:pt x="923897" y="126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60B902-6BF6-4B11-886B-D90DE5C6491C}"/>
              </a:ext>
            </a:extLst>
          </p:cNvPr>
          <p:cNvCxnSpPr/>
          <p:nvPr/>
        </p:nvCxnSpPr>
        <p:spPr>
          <a:xfrm>
            <a:off x="8491538" y="5335144"/>
            <a:ext cx="1971871" cy="53394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228C95-0A7D-43E7-B109-C4DB71479F25}"/>
              </a:ext>
            </a:extLst>
          </p:cNvPr>
          <p:cNvCxnSpPr>
            <a:cxnSpLocks/>
          </p:cNvCxnSpPr>
          <p:nvPr/>
        </p:nvCxnSpPr>
        <p:spPr>
          <a:xfrm>
            <a:off x="8855765" y="4738181"/>
            <a:ext cx="1957211" cy="103195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645B78-5A88-4B31-A2CC-F33F42466660}"/>
              </a:ext>
            </a:extLst>
          </p:cNvPr>
          <p:cNvCxnSpPr>
            <a:cxnSpLocks/>
          </p:cNvCxnSpPr>
          <p:nvPr/>
        </p:nvCxnSpPr>
        <p:spPr>
          <a:xfrm>
            <a:off x="9089335" y="4473890"/>
            <a:ext cx="2390763" cy="104729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D7DE79F-4530-4F05-AE15-07F957DDE8C7}"/>
              </a:ext>
            </a:extLst>
          </p:cNvPr>
          <p:cNvSpPr txBox="1"/>
          <p:nvPr/>
        </p:nvSpPr>
        <p:spPr>
          <a:xfrm>
            <a:off x="4671432" y="4473890"/>
            <a:ext cx="125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Attempt to reduce?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1E50B2-4B6F-474B-BC88-7A1B87B82A29}"/>
              </a:ext>
            </a:extLst>
          </p:cNvPr>
          <p:cNvSpPr txBox="1"/>
          <p:nvPr/>
        </p:nvSpPr>
        <p:spPr>
          <a:xfrm>
            <a:off x="9267537" y="3918521"/>
            <a:ext cx="259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Hardcode the rest of H?</a:t>
            </a:r>
          </a:p>
        </p:txBody>
      </p:sp>
    </p:spTree>
    <p:extLst>
      <p:ext uri="{BB962C8B-B14F-4D97-AF65-F5344CB8AC3E}">
        <p14:creationId xmlns:p14="http://schemas.microsoft.com/office/powerpoint/2010/main" val="66171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5" grpId="0" animBg="1"/>
      <p:bldP spid="16" grpId="0" animBg="1"/>
      <p:bldP spid="17" grpId="0" animBg="1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A7FC-331B-4B82-90C6-23CCBFB9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F490EA-8603-482A-A239-FA78036AC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70378"/>
                <a:ext cx="10058400" cy="188674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Let’s try to reduce triangle detection to diamond detection</a:t>
                </a:r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which we want to find a triangle.</a:t>
                </a:r>
              </a:p>
              <a:p>
                <a:r>
                  <a:rPr lang="en-US" dirty="0"/>
                  <a:t>WLOG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tripartite.</a:t>
                </a:r>
              </a:p>
              <a:p>
                <a:r>
                  <a:rPr lang="en-US" dirty="0"/>
                  <a:t>Try to hardcode a new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> the new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contains a diamond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had a triangle.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F490EA-8603-482A-A239-FA78036AC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70378"/>
                <a:ext cx="10058400" cy="1886749"/>
              </a:xfrm>
              <a:blipFill>
                <a:blip r:embed="rId2"/>
                <a:stretch>
                  <a:fillRect l="-485" t="-1290" r="-485" b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37C9FC3-206F-45A3-A623-CD127E1CB3D5}"/>
              </a:ext>
            </a:extLst>
          </p:cNvPr>
          <p:cNvSpPr/>
          <p:nvPr/>
        </p:nvSpPr>
        <p:spPr>
          <a:xfrm>
            <a:off x="7961243" y="491987"/>
            <a:ext cx="273327" cy="268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0E0B0C-41AD-476F-BA73-F217A658BEEB}"/>
              </a:ext>
            </a:extLst>
          </p:cNvPr>
          <p:cNvSpPr/>
          <p:nvPr/>
        </p:nvSpPr>
        <p:spPr>
          <a:xfrm>
            <a:off x="8819321" y="491987"/>
            <a:ext cx="273327" cy="268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E4FC61-DDFA-4221-9F48-1D5F9A86E0FC}"/>
              </a:ext>
            </a:extLst>
          </p:cNvPr>
          <p:cNvSpPr/>
          <p:nvPr/>
        </p:nvSpPr>
        <p:spPr>
          <a:xfrm>
            <a:off x="7989399" y="1275524"/>
            <a:ext cx="273327" cy="268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D54833-B8AE-48F5-A0DE-C1E5583F455E}"/>
              </a:ext>
            </a:extLst>
          </p:cNvPr>
          <p:cNvSpPr/>
          <p:nvPr/>
        </p:nvSpPr>
        <p:spPr>
          <a:xfrm>
            <a:off x="8847477" y="1275524"/>
            <a:ext cx="273327" cy="268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A8EE69-EF52-466D-BB25-DF3760D1B238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8234570" y="626165"/>
            <a:ext cx="5847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4D089D-EFA3-4C40-84C5-705592FA869E}"/>
              </a:ext>
            </a:extLst>
          </p:cNvPr>
          <p:cNvCxnSpPr>
            <a:stCxn id="4" idx="4"/>
            <a:endCxn id="6" idx="0"/>
          </p:cNvCxnSpPr>
          <p:nvPr/>
        </p:nvCxnSpPr>
        <p:spPr>
          <a:xfrm>
            <a:off x="8097907" y="760343"/>
            <a:ext cx="28156" cy="515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C2398B-11EB-477D-B264-53CA6DFF5F28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8262726" y="1409702"/>
            <a:ext cx="5847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12FE6A-395B-45A8-939E-5F3C6155324C}"/>
              </a:ext>
            </a:extLst>
          </p:cNvPr>
          <p:cNvCxnSpPr>
            <a:stCxn id="5" idx="4"/>
            <a:endCxn id="7" idx="0"/>
          </p:cNvCxnSpPr>
          <p:nvPr/>
        </p:nvCxnSpPr>
        <p:spPr>
          <a:xfrm>
            <a:off x="8955985" y="760343"/>
            <a:ext cx="28156" cy="515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C8A169-8B70-4C94-BDE2-AEAB27D3D7D7}"/>
              </a:ext>
            </a:extLst>
          </p:cNvPr>
          <p:cNvCxnSpPr>
            <a:cxnSpLocks/>
            <a:stCxn id="7" idx="1"/>
            <a:endCxn id="4" idx="5"/>
          </p:cNvCxnSpPr>
          <p:nvPr/>
        </p:nvCxnSpPr>
        <p:spPr>
          <a:xfrm flipH="1" flipV="1">
            <a:off x="8194542" y="721043"/>
            <a:ext cx="692963" cy="593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6A2715B-F96E-4BA2-95E0-F41B751DEC21}"/>
              </a:ext>
            </a:extLst>
          </p:cNvPr>
          <p:cNvSpPr/>
          <p:nvPr/>
        </p:nvSpPr>
        <p:spPr>
          <a:xfrm>
            <a:off x="1555474" y="5382038"/>
            <a:ext cx="1575352" cy="546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04A762-9A91-448F-9E3F-D6057289CC81}"/>
              </a:ext>
            </a:extLst>
          </p:cNvPr>
          <p:cNvSpPr/>
          <p:nvPr/>
        </p:nvSpPr>
        <p:spPr>
          <a:xfrm>
            <a:off x="2567609" y="3953662"/>
            <a:ext cx="1575352" cy="546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23136D-95D7-4DE7-ABAE-9017B45471B1}"/>
              </a:ext>
            </a:extLst>
          </p:cNvPr>
          <p:cNvSpPr/>
          <p:nvPr/>
        </p:nvSpPr>
        <p:spPr>
          <a:xfrm>
            <a:off x="3775213" y="5382037"/>
            <a:ext cx="1575352" cy="546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9F0DD8-D464-44EE-BCE8-A86AE3604602}"/>
              </a:ext>
            </a:extLst>
          </p:cNvPr>
          <p:cNvCxnSpPr/>
          <p:nvPr/>
        </p:nvCxnSpPr>
        <p:spPr>
          <a:xfrm flipH="1">
            <a:off x="2052431" y="4298673"/>
            <a:ext cx="874643" cy="1227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062CC0-2847-4EFF-806E-014F34674E88}"/>
              </a:ext>
            </a:extLst>
          </p:cNvPr>
          <p:cNvCxnSpPr>
            <a:cxnSpLocks/>
          </p:cNvCxnSpPr>
          <p:nvPr/>
        </p:nvCxnSpPr>
        <p:spPr>
          <a:xfrm flipH="1">
            <a:off x="2773018" y="4129708"/>
            <a:ext cx="267528" cy="1446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158B05-2E7A-4641-812F-4B5D7DBB6965}"/>
              </a:ext>
            </a:extLst>
          </p:cNvPr>
          <p:cNvCxnSpPr/>
          <p:nvPr/>
        </p:nvCxnSpPr>
        <p:spPr>
          <a:xfrm flipV="1">
            <a:off x="2567609" y="4226988"/>
            <a:ext cx="1094132" cy="124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821C57-750E-4051-8D48-59B40CF0D479}"/>
              </a:ext>
            </a:extLst>
          </p:cNvPr>
          <p:cNvCxnSpPr/>
          <p:nvPr/>
        </p:nvCxnSpPr>
        <p:spPr>
          <a:xfrm flipH="1">
            <a:off x="2850046" y="4316440"/>
            <a:ext cx="341657" cy="1338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7A0A53-EADB-4B36-8AE5-136B5AA6A5C2}"/>
              </a:ext>
            </a:extLst>
          </p:cNvPr>
          <p:cNvCxnSpPr/>
          <p:nvPr/>
        </p:nvCxnSpPr>
        <p:spPr>
          <a:xfrm>
            <a:off x="3383860" y="4378186"/>
            <a:ext cx="917092" cy="129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498750-09D2-46E8-B6EC-FF0F2AFDD48B}"/>
              </a:ext>
            </a:extLst>
          </p:cNvPr>
          <p:cNvCxnSpPr/>
          <p:nvPr/>
        </p:nvCxnSpPr>
        <p:spPr>
          <a:xfrm>
            <a:off x="3646004" y="4293704"/>
            <a:ext cx="1141344" cy="1280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D41392-2220-4EF2-BFA0-0C888AEB0EB2}"/>
              </a:ext>
            </a:extLst>
          </p:cNvPr>
          <p:cNvCxnSpPr/>
          <p:nvPr/>
        </p:nvCxnSpPr>
        <p:spPr>
          <a:xfrm>
            <a:off x="3882887" y="4226988"/>
            <a:ext cx="542511" cy="1446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8A5755-3BB0-4620-95F9-FABFD1F2CE40}"/>
              </a:ext>
            </a:extLst>
          </p:cNvPr>
          <p:cNvCxnSpPr>
            <a:stCxn id="18" idx="7"/>
          </p:cNvCxnSpPr>
          <p:nvPr/>
        </p:nvCxnSpPr>
        <p:spPr>
          <a:xfrm>
            <a:off x="2900121" y="5462093"/>
            <a:ext cx="1348858" cy="24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DD2CF5-72DB-432D-95C3-801CEEB37530}"/>
              </a:ext>
            </a:extLst>
          </p:cNvPr>
          <p:cNvCxnSpPr>
            <a:cxnSpLocks/>
            <a:stCxn id="64" idx="6"/>
            <a:endCxn id="62" idx="3"/>
          </p:cNvCxnSpPr>
          <p:nvPr/>
        </p:nvCxnSpPr>
        <p:spPr>
          <a:xfrm>
            <a:off x="3596723" y="4085969"/>
            <a:ext cx="1579689" cy="1607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9A4816B-A8DC-4FF9-873B-9E0C0129AAAC}"/>
              </a:ext>
            </a:extLst>
          </p:cNvPr>
          <p:cNvCxnSpPr>
            <a:cxnSpLocks/>
            <a:stCxn id="64" idx="7"/>
            <a:endCxn id="59" idx="3"/>
          </p:cNvCxnSpPr>
          <p:nvPr/>
        </p:nvCxnSpPr>
        <p:spPr>
          <a:xfrm>
            <a:off x="3574768" y="4051045"/>
            <a:ext cx="872585" cy="1450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F12F964A-42E1-4541-912E-CA9947F38E23}"/>
              </a:ext>
            </a:extLst>
          </p:cNvPr>
          <p:cNvSpPr/>
          <p:nvPr/>
        </p:nvSpPr>
        <p:spPr>
          <a:xfrm>
            <a:off x="6231835" y="4363278"/>
            <a:ext cx="318052" cy="337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7FFEB5-C402-4F2E-98DD-1510743FAA07}"/>
              </a:ext>
            </a:extLst>
          </p:cNvPr>
          <p:cNvCxnSpPr>
            <a:stCxn id="45" idx="3"/>
          </p:cNvCxnSpPr>
          <p:nvPr/>
        </p:nvCxnSpPr>
        <p:spPr>
          <a:xfrm flipH="1">
            <a:off x="4895022" y="4651720"/>
            <a:ext cx="1383391" cy="8103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FEFA81-10ED-41B0-A1AA-EEF8BDBE3CD5}"/>
              </a:ext>
            </a:extLst>
          </p:cNvPr>
          <p:cNvCxnSpPr>
            <a:stCxn id="45" idx="4"/>
          </p:cNvCxnSpPr>
          <p:nvPr/>
        </p:nvCxnSpPr>
        <p:spPr>
          <a:xfrm flipH="1">
            <a:off x="5241649" y="4701209"/>
            <a:ext cx="1149212" cy="944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50F6C64-3278-47FD-B285-50DAA7B1E792}"/>
              </a:ext>
            </a:extLst>
          </p:cNvPr>
          <p:cNvCxnSpPr>
            <a:cxnSpLocks/>
            <a:stCxn id="45" idx="2"/>
            <a:endCxn id="59" idx="7"/>
          </p:cNvCxnSpPr>
          <p:nvPr/>
        </p:nvCxnSpPr>
        <p:spPr>
          <a:xfrm flipH="1">
            <a:off x="4553358" y="4532244"/>
            <a:ext cx="1678477" cy="8996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D9ED0FE-2E4E-426D-9AB7-CB2268DB7E22}"/>
              </a:ext>
            </a:extLst>
          </p:cNvPr>
          <p:cNvCxnSpPr>
            <a:endCxn id="45" idx="2"/>
          </p:cNvCxnSpPr>
          <p:nvPr/>
        </p:nvCxnSpPr>
        <p:spPr>
          <a:xfrm>
            <a:off x="3790950" y="4065647"/>
            <a:ext cx="2440885" cy="466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EA36CAA-2CC2-446F-8D90-D18CA78D5B66}"/>
              </a:ext>
            </a:extLst>
          </p:cNvPr>
          <p:cNvCxnSpPr>
            <a:cxnSpLocks/>
            <a:stCxn id="64" idx="5"/>
            <a:endCxn id="45" idx="2"/>
          </p:cNvCxnSpPr>
          <p:nvPr/>
        </p:nvCxnSpPr>
        <p:spPr>
          <a:xfrm>
            <a:off x="3574768" y="4120892"/>
            <a:ext cx="2657067" cy="411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CB2260-C82C-4BD7-A92F-AE418DFBA39D}"/>
              </a:ext>
            </a:extLst>
          </p:cNvPr>
          <p:cNvCxnSpPr>
            <a:cxnSpLocks/>
            <a:endCxn id="45" idx="2"/>
          </p:cNvCxnSpPr>
          <p:nvPr/>
        </p:nvCxnSpPr>
        <p:spPr>
          <a:xfrm>
            <a:off x="2850046" y="4316440"/>
            <a:ext cx="3381789" cy="215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F09C416-0773-49A2-A42C-5685F252C4D6}"/>
                  </a:ext>
                </a:extLst>
              </p:cNvPr>
              <p:cNvSpPr txBox="1"/>
              <p:nvPr/>
            </p:nvSpPr>
            <p:spPr>
              <a:xfrm>
                <a:off x="7494104" y="4129708"/>
                <a:ext cx="4432853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Insert edges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to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form a triangle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form a diamond.</a:t>
                </a:r>
              </a:p>
              <a:p>
                <a:endParaRPr lang="en-US" dirty="0"/>
              </a:p>
              <a:p>
                <a:r>
                  <a:rPr lang="en-US" sz="2400" dirty="0"/>
                  <a:t>But: even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no triangle,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has a diamond!... 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F09C416-0773-49A2-A42C-5685F252C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104" y="4129708"/>
                <a:ext cx="4432853" cy="2215991"/>
              </a:xfrm>
              <a:prstGeom prst="rect">
                <a:avLst/>
              </a:prstGeom>
              <a:blipFill>
                <a:blip r:embed="rId3"/>
                <a:stretch>
                  <a:fillRect l="-2060" t="-1374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706923B9-0B4A-462E-81B7-7A8048660D70}"/>
              </a:ext>
            </a:extLst>
          </p:cNvPr>
          <p:cNvSpPr/>
          <p:nvPr/>
        </p:nvSpPr>
        <p:spPr>
          <a:xfrm>
            <a:off x="4425398" y="5417437"/>
            <a:ext cx="149915" cy="987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B33B0B7-2E10-4903-AA18-DB16E107954D}"/>
              </a:ext>
            </a:extLst>
          </p:cNvPr>
          <p:cNvSpPr/>
          <p:nvPr/>
        </p:nvSpPr>
        <p:spPr>
          <a:xfrm>
            <a:off x="5154457" y="5609345"/>
            <a:ext cx="149915" cy="987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3A6302A-9F70-43C5-B3B6-AC89E2BE8EFA}"/>
              </a:ext>
            </a:extLst>
          </p:cNvPr>
          <p:cNvSpPr/>
          <p:nvPr/>
        </p:nvSpPr>
        <p:spPr>
          <a:xfrm>
            <a:off x="3446808" y="4036579"/>
            <a:ext cx="149915" cy="987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7A2C5A8-9850-4FA2-A83C-5DA18A53AF14}"/>
              </a:ext>
            </a:extLst>
          </p:cNvPr>
          <p:cNvCxnSpPr>
            <a:cxnSpLocks/>
          </p:cNvCxnSpPr>
          <p:nvPr/>
        </p:nvCxnSpPr>
        <p:spPr>
          <a:xfrm flipH="1" flipV="1">
            <a:off x="2184532" y="5511958"/>
            <a:ext cx="2401342" cy="278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34614D7-2307-4DBE-8992-5C80271286AC}"/>
                  </a:ext>
                </a:extLst>
              </p:cNvPr>
              <p:cNvSpPr txBox="1"/>
              <p:nvPr/>
            </p:nvSpPr>
            <p:spPr>
              <a:xfrm>
                <a:off x="7800975" y="2105025"/>
                <a:ext cx="36671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Main issue</a:t>
                </a:r>
                <a:r>
                  <a:rPr lang="en-US" dirty="0"/>
                  <a:t>: We can’t force the remaining 3 nodes of the diamond to be in different parts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34614D7-2307-4DBE-8992-5C8027128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75" y="2105025"/>
                <a:ext cx="3667125" cy="923330"/>
              </a:xfrm>
              <a:prstGeom prst="rect">
                <a:avLst/>
              </a:prstGeom>
              <a:blipFill>
                <a:blip r:embed="rId4"/>
                <a:stretch>
                  <a:fillRect l="-1498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89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9" grpId="0" animBg="1"/>
      <p:bldP spid="62" grpId="0" animBg="1"/>
      <p:bldP spid="64" grpId="0" animBg="1"/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9A53F-B90D-491D-83CB-6C5A6B2A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correct reduction from triangle to diamond 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2BFE09-BC67-497E-A273-B4EFCEF19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2108201"/>
                <a:ext cx="7656196" cy="12132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Start with tripartite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parts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Any triangle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Copy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with all its edges–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new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2BFE09-BC67-497E-A273-B4EFCEF19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2108201"/>
                <a:ext cx="7656196" cy="1213285"/>
              </a:xfrm>
              <a:blipFill>
                <a:blip r:embed="rId2"/>
                <a:stretch>
                  <a:fillRect l="-717" t="-2513" b="-7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B7911C2-610A-445C-8096-1524DB19D814}"/>
              </a:ext>
            </a:extLst>
          </p:cNvPr>
          <p:cNvSpPr/>
          <p:nvPr/>
        </p:nvSpPr>
        <p:spPr>
          <a:xfrm>
            <a:off x="1322111" y="5239163"/>
            <a:ext cx="1575352" cy="546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B5292F-A8B2-48FC-80BD-C8E7CB399461}"/>
              </a:ext>
            </a:extLst>
          </p:cNvPr>
          <p:cNvSpPr/>
          <p:nvPr/>
        </p:nvSpPr>
        <p:spPr>
          <a:xfrm>
            <a:off x="2334246" y="3810787"/>
            <a:ext cx="1575352" cy="546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781347-1B5F-429F-A2F8-2CE23277D5B7}"/>
              </a:ext>
            </a:extLst>
          </p:cNvPr>
          <p:cNvSpPr/>
          <p:nvPr/>
        </p:nvSpPr>
        <p:spPr>
          <a:xfrm>
            <a:off x="3541850" y="5239162"/>
            <a:ext cx="1575352" cy="546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1A60F9-5B7F-4D42-82A1-7580B4B581B4}"/>
              </a:ext>
            </a:extLst>
          </p:cNvPr>
          <p:cNvCxnSpPr/>
          <p:nvPr/>
        </p:nvCxnSpPr>
        <p:spPr>
          <a:xfrm flipH="1">
            <a:off x="1819068" y="4155798"/>
            <a:ext cx="874643" cy="1227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C2876-1120-4CCF-94D7-E7CC4ED43CE2}"/>
              </a:ext>
            </a:extLst>
          </p:cNvPr>
          <p:cNvCxnSpPr>
            <a:cxnSpLocks/>
          </p:cNvCxnSpPr>
          <p:nvPr/>
        </p:nvCxnSpPr>
        <p:spPr>
          <a:xfrm flipH="1">
            <a:off x="2539655" y="3986833"/>
            <a:ext cx="267528" cy="1446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E37EBA-6CAB-4CD9-8179-3C2767018A52}"/>
              </a:ext>
            </a:extLst>
          </p:cNvPr>
          <p:cNvCxnSpPr/>
          <p:nvPr/>
        </p:nvCxnSpPr>
        <p:spPr>
          <a:xfrm flipV="1">
            <a:off x="2334246" y="4084113"/>
            <a:ext cx="1094132" cy="124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63AFEA-E6A7-49A2-B046-AE49A0440D27}"/>
              </a:ext>
            </a:extLst>
          </p:cNvPr>
          <p:cNvCxnSpPr/>
          <p:nvPr/>
        </p:nvCxnSpPr>
        <p:spPr>
          <a:xfrm flipH="1">
            <a:off x="2616683" y="4173565"/>
            <a:ext cx="341657" cy="1338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8547F3-6B8F-4347-98D3-3171F90F0F39}"/>
              </a:ext>
            </a:extLst>
          </p:cNvPr>
          <p:cNvCxnSpPr/>
          <p:nvPr/>
        </p:nvCxnSpPr>
        <p:spPr>
          <a:xfrm>
            <a:off x="3150497" y="4235311"/>
            <a:ext cx="917092" cy="129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373D2A-9018-40A5-A69D-2442EB5E0DDF}"/>
              </a:ext>
            </a:extLst>
          </p:cNvPr>
          <p:cNvCxnSpPr/>
          <p:nvPr/>
        </p:nvCxnSpPr>
        <p:spPr>
          <a:xfrm>
            <a:off x="3412641" y="4150829"/>
            <a:ext cx="1141344" cy="1280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DA4128-0665-4DBD-89E9-FED1E72AF438}"/>
              </a:ext>
            </a:extLst>
          </p:cNvPr>
          <p:cNvCxnSpPr/>
          <p:nvPr/>
        </p:nvCxnSpPr>
        <p:spPr>
          <a:xfrm>
            <a:off x="3649524" y="4084113"/>
            <a:ext cx="542511" cy="1446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BC8681-9E7A-43DE-BA5E-A7A73A05D676}"/>
              </a:ext>
            </a:extLst>
          </p:cNvPr>
          <p:cNvCxnSpPr>
            <a:cxnSpLocks/>
            <a:stCxn id="4" idx="7"/>
          </p:cNvCxnSpPr>
          <p:nvPr/>
        </p:nvCxnSpPr>
        <p:spPr>
          <a:xfrm>
            <a:off x="2666758" y="5319218"/>
            <a:ext cx="1348858" cy="24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97BEFD-D16B-49DE-B5BC-6E766C0ED768}"/>
              </a:ext>
            </a:extLst>
          </p:cNvPr>
          <p:cNvCxnSpPr>
            <a:cxnSpLocks/>
          </p:cNvCxnSpPr>
          <p:nvPr/>
        </p:nvCxnSpPr>
        <p:spPr>
          <a:xfrm>
            <a:off x="3341405" y="3908170"/>
            <a:ext cx="872585" cy="1450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5FB828-97D6-4C63-AF91-EFAA82FD9054}"/>
              </a:ext>
            </a:extLst>
          </p:cNvPr>
          <p:cNvCxnSpPr>
            <a:cxnSpLocks/>
          </p:cNvCxnSpPr>
          <p:nvPr/>
        </p:nvCxnSpPr>
        <p:spPr>
          <a:xfrm flipH="1" flipV="1">
            <a:off x="1951169" y="5369083"/>
            <a:ext cx="2401342" cy="278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75D1C3F-0825-40A7-B059-E82669FDA424}"/>
              </a:ext>
            </a:extLst>
          </p:cNvPr>
          <p:cNvSpPr/>
          <p:nvPr/>
        </p:nvSpPr>
        <p:spPr>
          <a:xfrm>
            <a:off x="4287072" y="3819025"/>
            <a:ext cx="1575352" cy="546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B’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529506-A5ED-4080-B894-B1F2ACBF458E}"/>
              </a:ext>
            </a:extLst>
          </p:cNvPr>
          <p:cNvCxnSpPr>
            <a:cxnSpLocks/>
          </p:cNvCxnSpPr>
          <p:nvPr/>
        </p:nvCxnSpPr>
        <p:spPr>
          <a:xfrm flipH="1">
            <a:off x="1811199" y="4164036"/>
            <a:ext cx="2835339" cy="1213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3413E5-018D-4281-894F-8AF0B1811F4F}"/>
              </a:ext>
            </a:extLst>
          </p:cNvPr>
          <p:cNvCxnSpPr>
            <a:cxnSpLocks/>
          </p:cNvCxnSpPr>
          <p:nvPr/>
        </p:nvCxnSpPr>
        <p:spPr>
          <a:xfrm flipH="1">
            <a:off x="2524130" y="3995071"/>
            <a:ext cx="2235879" cy="1444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769B6F-A4E5-4E7E-A64B-3783750BF90D}"/>
              </a:ext>
            </a:extLst>
          </p:cNvPr>
          <p:cNvCxnSpPr>
            <a:cxnSpLocks/>
          </p:cNvCxnSpPr>
          <p:nvPr/>
        </p:nvCxnSpPr>
        <p:spPr>
          <a:xfrm flipV="1">
            <a:off x="2362626" y="4092351"/>
            <a:ext cx="3018578" cy="1237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C71A21-8508-439A-8A6E-043C4B06FB61}"/>
              </a:ext>
            </a:extLst>
          </p:cNvPr>
          <p:cNvCxnSpPr>
            <a:cxnSpLocks/>
          </p:cNvCxnSpPr>
          <p:nvPr/>
        </p:nvCxnSpPr>
        <p:spPr>
          <a:xfrm flipH="1">
            <a:off x="2601878" y="4181803"/>
            <a:ext cx="2309289" cy="1324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E83390-8E5F-4DC9-9389-FD2AE9B6B044}"/>
              </a:ext>
            </a:extLst>
          </p:cNvPr>
          <p:cNvCxnSpPr>
            <a:cxnSpLocks/>
          </p:cNvCxnSpPr>
          <p:nvPr/>
        </p:nvCxnSpPr>
        <p:spPr>
          <a:xfrm flipH="1">
            <a:off x="4046161" y="4243549"/>
            <a:ext cx="1057162" cy="1247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F53BD52-1121-4CAC-A019-3A2860D2E6AE}"/>
              </a:ext>
            </a:extLst>
          </p:cNvPr>
          <p:cNvCxnSpPr>
            <a:cxnSpLocks/>
          </p:cNvCxnSpPr>
          <p:nvPr/>
        </p:nvCxnSpPr>
        <p:spPr>
          <a:xfrm flipH="1">
            <a:off x="4549838" y="4159067"/>
            <a:ext cx="815629" cy="1280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129A8A-A64D-418A-A18B-BB45CC154490}"/>
              </a:ext>
            </a:extLst>
          </p:cNvPr>
          <p:cNvCxnSpPr>
            <a:cxnSpLocks/>
          </p:cNvCxnSpPr>
          <p:nvPr/>
        </p:nvCxnSpPr>
        <p:spPr>
          <a:xfrm flipH="1">
            <a:off x="4184268" y="4092351"/>
            <a:ext cx="1418082" cy="1420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AA4D11-D808-4480-A70D-C821AFCF768F}"/>
              </a:ext>
            </a:extLst>
          </p:cNvPr>
          <p:cNvCxnSpPr>
            <a:cxnSpLocks/>
          </p:cNvCxnSpPr>
          <p:nvPr/>
        </p:nvCxnSpPr>
        <p:spPr>
          <a:xfrm flipH="1">
            <a:off x="4213991" y="3986833"/>
            <a:ext cx="1197758" cy="1382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2E33CAA-F713-486A-B89D-3A6FA8C391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9578" y="3705546"/>
                <a:ext cx="5524285" cy="172531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11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Any triangle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corresponds to a diamond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/>
                  <a:t>Any diamond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has two triangles. Any triangle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either has its three nodes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or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. In either case, it corresponds to a triangle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2E33CAA-F713-486A-B89D-3A6FA8C39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578" y="3705546"/>
                <a:ext cx="5524285" cy="1725319"/>
              </a:xfrm>
              <a:prstGeom prst="rect">
                <a:avLst/>
              </a:prstGeom>
              <a:blipFill>
                <a:blip r:embed="rId3"/>
                <a:stretch>
                  <a:fillRect l="-2756" t="-1767" r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5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9C61-4063-41B0-8334-B344A777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21234"/>
            <a:ext cx="4785516" cy="864734"/>
          </a:xfrm>
        </p:spPr>
        <p:txBody>
          <a:bodyPr>
            <a:normAutofit/>
          </a:bodyPr>
          <a:lstStyle/>
          <a:p>
            <a:r>
              <a:rPr lang="en-US" sz="4000" dirty="0"/>
              <a:t>General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85E8F7E-3EAE-49C3-B561-B7B44B073677}"/>
                  </a:ext>
                </a:extLst>
              </p:cNvPr>
              <p:cNvSpPr/>
              <p:nvPr/>
            </p:nvSpPr>
            <p:spPr>
              <a:xfrm>
                <a:off x="582930" y="2533787"/>
                <a:ext cx="1028700" cy="366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85E8F7E-3EAE-49C3-B561-B7B44B073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" y="2533787"/>
                <a:ext cx="1028700" cy="36671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514D992-F043-4C5A-AF05-B9CF76153336}"/>
                  </a:ext>
                </a:extLst>
              </p:cNvPr>
              <p:cNvSpPr/>
              <p:nvPr/>
            </p:nvSpPr>
            <p:spPr>
              <a:xfrm>
                <a:off x="1987868" y="2062299"/>
                <a:ext cx="1028700" cy="366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514D992-F043-4C5A-AF05-B9CF76153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68" y="2062299"/>
                <a:ext cx="1028700" cy="36671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12693F6-2002-4E47-9587-8CD872F71A65}"/>
                  </a:ext>
                </a:extLst>
              </p:cNvPr>
              <p:cNvSpPr/>
              <p:nvPr/>
            </p:nvSpPr>
            <p:spPr>
              <a:xfrm>
                <a:off x="3783330" y="3193393"/>
                <a:ext cx="1028700" cy="366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12693F6-2002-4E47-9587-8CD872F71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330" y="3193393"/>
                <a:ext cx="1028700" cy="36671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FFF76A-5511-42E1-9957-705A07AFB0F2}"/>
                  </a:ext>
                </a:extLst>
              </p:cNvPr>
              <p:cNvSpPr txBox="1"/>
              <p:nvPr/>
            </p:nvSpPr>
            <p:spPr>
              <a:xfrm>
                <a:off x="3107055" y="2415970"/>
                <a:ext cx="1352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FFF76A-5511-42E1-9957-705A07AFB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055" y="2415970"/>
                <a:ext cx="13525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B97C6E-D945-4E6D-B2DE-C27DCD93082F}"/>
                  </a:ext>
                </a:extLst>
              </p:cNvPr>
              <p:cNvSpPr txBox="1"/>
              <p:nvPr/>
            </p:nvSpPr>
            <p:spPr>
              <a:xfrm>
                <a:off x="2659380" y="3418361"/>
                <a:ext cx="1352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B97C6E-D945-4E6D-B2DE-C27DCD930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380" y="3418361"/>
                <a:ext cx="13525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8F6B40A-26AF-4C7E-AD63-85D719180749}"/>
                  </a:ext>
                </a:extLst>
              </p:cNvPr>
              <p:cNvSpPr/>
              <p:nvPr/>
            </p:nvSpPr>
            <p:spPr>
              <a:xfrm>
                <a:off x="2306955" y="4141132"/>
                <a:ext cx="1028700" cy="366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8F6B40A-26AF-4C7E-AD63-85D719180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955" y="4141132"/>
                <a:ext cx="1028700" cy="36671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664EF9-8C66-48D3-B1BA-20DDF4A1CA55}"/>
                  </a:ext>
                </a:extLst>
              </p:cNvPr>
              <p:cNvSpPr txBox="1"/>
              <p:nvPr/>
            </p:nvSpPr>
            <p:spPr>
              <a:xfrm>
                <a:off x="1149668" y="4090172"/>
                <a:ext cx="1352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664EF9-8C66-48D3-B1BA-20DDF4A1C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668" y="4090172"/>
                <a:ext cx="13525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335954B-173F-4022-9DDB-E59FA4C3B2A7}"/>
                  </a:ext>
                </a:extLst>
              </p:cNvPr>
              <p:cNvSpPr/>
              <p:nvPr/>
            </p:nvSpPr>
            <p:spPr>
              <a:xfrm>
                <a:off x="306705" y="3509743"/>
                <a:ext cx="1028700" cy="366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335954B-173F-4022-9DDB-E59FA4C3B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05" y="3509743"/>
                <a:ext cx="1028700" cy="36671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F32D48-2916-452B-AE07-2E3D1A7B1235}"/>
              </a:ext>
            </a:extLst>
          </p:cNvPr>
          <p:cNvCxnSpPr>
            <a:stCxn id="6" idx="3"/>
            <a:endCxn id="9" idx="7"/>
          </p:cNvCxnSpPr>
          <p:nvPr/>
        </p:nvCxnSpPr>
        <p:spPr>
          <a:xfrm flipH="1">
            <a:off x="3185005" y="3506401"/>
            <a:ext cx="748975" cy="6884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F3E009-1D6B-4B31-9A12-26234E33CEA1}"/>
                  </a:ext>
                </a:extLst>
              </p:cNvPr>
              <p:cNvSpPr txBox="1"/>
              <p:nvPr/>
            </p:nvSpPr>
            <p:spPr>
              <a:xfrm>
                <a:off x="821055" y="4725847"/>
                <a:ext cx="61430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no edges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F3E009-1D6B-4B31-9A12-26234E33C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55" y="4725847"/>
                <a:ext cx="6143027" cy="923330"/>
              </a:xfrm>
              <a:prstGeom prst="rect">
                <a:avLst/>
              </a:prstGeom>
              <a:blipFill>
                <a:blip r:embed="rId10"/>
                <a:stretch>
                  <a:fillRect l="-894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DF8D3E7-F8B9-48D9-8BB2-7AD8BC3673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09205" y="2108201"/>
                <a:ext cx="5374213" cy="37608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1. 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it also contains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-clique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nodes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must be in </a:t>
                </a:r>
                <a:r>
                  <a:rPr lang="en-US" dirty="0">
                    <a:solidFill>
                      <a:srgbClr val="0070C0"/>
                    </a:solidFill>
                  </a:rPr>
                  <a:t>different parts</a:t>
                </a:r>
                <a:r>
                  <a:rPr lang="en-US" dirty="0"/>
                  <a:t> (as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are independent sets)</a:t>
                </a:r>
              </a:p>
              <a:p>
                <a:r>
                  <a:rPr lang="en-US" dirty="0"/>
                  <a:t>So they must correspond to </a:t>
                </a:r>
                <a:r>
                  <a:rPr lang="en-US" dirty="0">
                    <a:solidFill>
                      <a:srgbClr val="0070C0"/>
                    </a:solidFill>
                  </a:rPr>
                  <a:t>distinct nodes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that are </a:t>
                </a:r>
                <a:r>
                  <a:rPr lang="en-US" dirty="0">
                    <a:solidFill>
                      <a:srgbClr val="0070C0"/>
                    </a:solidFill>
                  </a:rPr>
                  <a:t>connected by edges </a:t>
                </a: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-clique.</a:t>
                </a:r>
              </a:p>
              <a:p>
                <a:endParaRPr lang="en-US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.  But if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has a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-clique, why should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contain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DF8D3E7-F8B9-48D9-8BB2-7AD8BC3673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205" y="2108201"/>
                <a:ext cx="5374213" cy="3760891"/>
              </a:xfrm>
              <a:blipFill>
                <a:blip r:embed="rId11"/>
                <a:stretch>
                  <a:fillRect l="-1814" t="-810" r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4C7C66-364C-4BBC-819F-65E55ABBBAFE}"/>
                  </a:ext>
                </a:extLst>
              </p:cNvPr>
              <p:cNvSpPr txBox="1"/>
              <p:nvPr/>
            </p:nvSpPr>
            <p:spPr>
              <a:xfrm>
                <a:off x="6166330" y="623461"/>
                <a:ext cx="609512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Take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that contains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-clique</a:t>
                </a:r>
              </a:p>
              <a:p>
                <a:r>
                  <a:rPr lang="en-US" sz="2000" dirty="0"/>
                  <a:t>Create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copies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 err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0070C0"/>
                    </a:solidFill>
                  </a:rPr>
                  <a:t>all independent sets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/>
                  <a:t> corresponds to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4C7C66-364C-4BBC-819F-65E55ABBB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330" y="623461"/>
                <a:ext cx="6095128" cy="1015663"/>
              </a:xfrm>
              <a:prstGeom prst="rect">
                <a:avLst/>
              </a:prstGeom>
              <a:blipFill>
                <a:blip r:embed="rId12"/>
                <a:stretch>
                  <a:fillRect l="-1101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AB03B6-BFF6-4587-99CA-B54E00D34573}"/>
                  </a:ext>
                </a:extLst>
              </p:cNvPr>
              <p:cNvSpPr txBox="1"/>
              <p:nvPr/>
            </p:nvSpPr>
            <p:spPr>
              <a:xfrm>
                <a:off x="1783080" y="2946981"/>
                <a:ext cx="15525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dirty="0"/>
                  <a:t> nodes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AB03B6-BFF6-4587-99CA-B54E00D34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0" y="2946981"/>
                <a:ext cx="1552575" cy="646331"/>
              </a:xfrm>
              <a:prstGeom prst="rect">
                <a:avLst/>
              </a:prstGeom>
              <a:blipFill>
                <a:blip r:embed="rId1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9D7D21-A9F7-4C5D-972D-28D1AA3A0E8B}"/>
                  </a:ext>
                </a:extLst>
              </p:cNvPr>
              <p:cNvSpPr txBox="1"/>
              <p:nvPr/>
            </p:nvSpPr>
            <p:spPr>
              <a:xfrm>
                <a:off x="3548461" y="3682530"/>
                <a:ext cx="8810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9D7D21-A9F7-4C5D-972D-28D1AA3A0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461" y="3682530"/>
                <a:ext cx="881063" cy="646331"/>
              </a:xfrm>
              <a:prstGeom prst="rect">
                <a:avLst/>
              </a:prstGeom>
              <a:blipFill>
                <a:blip r:embed="rId14"/>
                <a:stretch>
                  <a:fillRect t="-47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902D1F6-E46B-4A03-8AEE-48C80BC9F98C}"/>
              </a:ext>
            </a:extLst>
          </p:cNvPr>
          <p:cNvSpPr txBox="1"/>
          <p:nvPr/>
        </p:nvSpPr>
        <p:spPr>
          <a:xfrm>
            <a:off x="3916834" y="2277199"/>
            <a:ext cx="149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Independent sets</a:t>
            </a:r>
          </a:p>
        </p:txBody>
      </p:sp>
    </p:spTree>
    <p:extLst>
      <p:ext uri="{BB962C8B-B14F-4D97-AF65-F5344CB8AC3E}">
        <p14:creationId xmlns:p14="http://schemas.microsoft.com/office/powerpoint/2010/main" val="11598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Subgraphs: induced and 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E894F0-59AA-4FFE-B3C5-06B839933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0070C0"/>
                    </a:solidFill>
                  </a:rPr>
                  <a:t>induced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subgraph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there is a 1:1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</a:t>
                </a:r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r>
                  <a:rPr lang="en-US" dirty="0"/>
                  <a:t>If only the </a:t>
                </a:r>
                <a:r>
                  <a:rPr lang="en-US" dirty="0">
                    <a:solidFill>
                      <a:srgbClr val="FF0000"/>
                    </a:solidFill>
                  </a:rPr>
                  <a:t>first condition </a:t>
                </a:r>
                <a:r>
                  <a:rPr lang="en-US" dirty="0"/>
                  <a:t>above holds,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 (not necessarily induced) </a:t>
                </a:r>
                <a:r>
                  <a:rPr lang="en-US" dirty="0">
                    <a:solidFill>
                      <a:srgbClr val="FF0000"/>
                    </a:solidFill>
                  </a:rPr>
                  <a:t>subgraph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E894F0-59AA-4FFE-B3C5-06B839933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810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2F1D9ABF-A90D-4EF8-8E3C-67A6D9D3DB82}"/>
              </a:ext>
            </a:extLst>
          </p:cNvPr>
          <p:cNvSpPr/>
          <p:nvPr/>
        </p:nvSpPr>
        <p:spPr>
          <a:xfrm>
            <a:off x="5570198" y="4681895"/>
            <a:ext cx="195263" cy="1952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46B47E-8039-46EB-BCE6-4354C20BF728}"/>
              </a:ext>
            </a:extLst>
          </p:cNvPr>
          <p:cNvSpPr/>
          <p:nvPr/>
        </p:nvSpPr>
        <p:spPr>
          <a:xfrm>
            <a:off x="6117885" y="4286608"/>
            <a:ext cx="195263" cy="1952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11B4FC-53BB-486D-805F-B6B35AC4A8D0}"/>
              </a:ext>
            </a:extLst>
          </p:cNvPr>
          <p:cNvSpPr/>
          <p:nvPr/>
        </p:nvSpPr>
        <p:spPr>
          <a:xfrm>
            <a:off x="6270285" y="4997065"/>
            <a:ext cx="195263" cy="1952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4C520C-016B-4794-ABFB-20BD1D0939CD}"/>
              </a:ext>
            </a:extLst>
          </p:cNvPr>
          <p:cNvSpPr/>
          <p:nvPr/>
        </p:nvSpPr>
        <p:spPr>
          <a:xfrm>
            <a:off x="5667829" y="5362933"/>
            <a:ext cx="195263" cy="1952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A90CAD-CA40-417D-851A-9DAC47F0FCE2}"/>
              </a:ext>
            </a:extLst>
          </p:cNvPr>
          <p:cNvSpPr/>
          <p:nvPr/>
        </p:nvSpPr>
        <p:spPr>
          <a:xfrm>
            <a:off x="6765586" y="5431989"/>
            <a:ext cx="195263" cy="1952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9C88C3-E573-4861-B0C5-937950534023}"/>
              </a:ext>
            </a:extLst>
          </p:cNvPr>
          <p:cNvSpPr/>
          <p:nvPr/>
        </p:nvSpPr>
        <p:spPr>
          <a:xfrm>
            <a:off x="6960849" y="4681895"/>
            <a:ext cx="195263" cy="1952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E63B1D-4152-4293-91C9-514AD59A192A}"/>
              </a:ext>
            </a:extLst>
          </p:cNvPr>
          <p:cNvCxnSpPr>
            <a:cxnSpLocks/>
            <a:stCxn id="3" idx="6"/>
            <a:endCxn id="5" idx="3"/>
          </p:cNvCxnSpPr>
          <p:nvPr/>
        </p:nvCxnSpPr>
        <p:spPr>
          <a:xfrm flipV="1">
            <a:off x="5765461" y="4453275"/>
            <a:ext cx="381020" cy="326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633AE2-433D-471C-A018-A8FC266C4F88}"/>
              </a:ext>
            </a:extLst>
          </p:cNvPr>
          <p:cNvCxnSpPr>
            <a:stCxn id="5" idx="6"/>
            <a:endCxn id="9" idx="1"/>
          </p:cNvCxnSpPr>
          <p:nvPr/>
        </p:nvCxnSpPr>
        <p:spPr>
          <a:xfrm>
            <a:off x="6313148" y="4384240"/>
            <a:ext cx="676297" cy="326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2EF618-6AAA-4F6E-B5A3-1C88DD211538}"/>
              </a:ext>
            </a:extLst>
          </p:cNvPr>
          <p:cNvCxnSpPr>
            <a:stCxn id="3" idx="5"/>
            <a:endCxn id="6" idx="1"/>
          </p:cNvCxnSpPr>
          <p:nvPr/>
        </p:nvCxnSpPr>
        <p:spPr>
          <a:xfrm>
            <a:off x="5736865" y="4848562"/>
            <a:ext cx="562016" cy="177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6275CE-F702-4644-925E-3E67F6DD12CE}"/>
              </a:ext>
            </a:extLst>
          </p:cNvPr>
          <p:cNvCxnSpPr>
            <a:stCxn id="6" idx="6"/>
            <a:endCxn id="9" idx="3"/>
          </p:cNvCxnSpPr>
          <p:nvPr/>
        </p:nvCxnSpPr>
        <p:spPr>
          <a:xfrm flipV="1">
            <a:off x="6465548" y="4848562"/>
            <a:ext cx="523897" cy="2461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E71A5A-10B4-4859-A6C8-0197FAB11DF9}"/>
              </a:ext>
            </a:extLst>
          </p:cNvPr>
          <p:cNvCxnSpPr>
            <a:stCxn id="6" idx="3"/>
            <a:endCxn id="7" idx="0"/>
          </p:cNvCxnSpPr>
          <p:nvPr/>
        </p:nvCxnSpPr>
        <p:spPr>
          <a:xfrm flipH="1">
            <a:off x="5765461" y="5163732"/>
            <a:ext cx="533420" cy="1992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B231AF-CCF9-401D-8BE3-358F51007AD1}"/>
              </a:ext>
            </a:extLst>
          </p:cNvPr>
          <p:cNvCxnSpPr>
            <a:stCxn id="6" idx="5"/>
            <a:endCxn id="8" idx="7"/>
          </p:cNvCxnSpPr>
          <p:nvPr/>
        </p:nvCxnSpPr>
        <p:spPr>
          <a:xfrm>
            <a:off x="6436952" y="5163732"/>
            <a:ext cx="495301" cy="296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DC7E80-5BB6-4FA3-B276-D44A0794AB93}"/>
              </a:ext>
            </a:extLst>
          </p:cNvPr>
          <p:cNvCxnSpPr>
            <a:stCxn id="7" idx="4"/>
            <a:endCxn id="8" idx="2"/>
          </p:cNvCxnSpPr>
          <p:nvPr/>
        </p:nvCxnSpPr>
        <p:spPr>
          <a:xfrm flipV="1">
            <a:off x="5765461" y="5529621"/>
            <a:ext cx="1000125" cy="28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1253EE-52E9-4DCD-A6B4-956C7A39F5FD}"/>
              </a:ext>
            </a:extLst>
          </p:cNvPr>
          <p:cNvCxnSpPr>
            <a:stCxn id="9" idx="4"/>
            <a:endCxn id="8" idx="7"/>
          </p:cNvCxnSpPr>
          <p:nvPr/>
        </p:nvCxnSpPr>
        <p:spPr>
          <a:xfrm flipH="1">
            <a:off x="6932253" y="4877158"/>
            <a:ext cx="126228" cy="5834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A85029-CEEE-4655-84C6-3ECA0F6D4FFD}"/>
              </a:ext>
            </a:extLst>
          </p:cNvPr>
          <p:cNvCxnSpPr>
            <a:stCxn id="5" idx="1"/>
            <a:endCxn id="6" idx="0"/>
          </p:cNvCxnSpPr>
          <p:nvPr/>
        </p:nvCxnSpPr>
        <p:spPr>
          <a:xfrm>
            <a:off x="6146481" y="4315204"/>
            <a:ext cx="221436" cy="681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2A9721C-E859-4B4D-9045-B6AB04CF0477}"/>
              </a:ext>
            </a:extLst>
          </p:cNvPr>
          <p:cNvSpPr/>
          <p:nvPr/>
        </p:nvSpPr>
        <p:spPr>
          <a:xfrm>
            <a:off x="3729037" y="4584264"/>
            <a:ext cx="195263" cy="195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F041E5-B49A-49AC-AE38-C1FD468F6FCE}"/>
              </a:ext>
            </a:extLst>
          </p:cNvPr>
          <p:cNvSpPr/>
          <p:nvPr/>
        </p:nvSpPr>
        <p:spPr>
          <a:xfrm>
            <a:off x="3390899" y="4991966"/>
            <a:ext cx="195263" cy="195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1112B11-F519-47BD-8CF9-A5FC9E50B07E}"/>
              </a:ext>
            </a:extLst>
          </p:cNvPr>
          <p:cNvSpPr/>
          <p:nvPr/>
        </p:nvSpPr>
        <p:spPr>
          <a:xfrm>
            <a:off x="4090986" y="4991966"/>
            <a:ext cx="195263" cy="195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6E0F40C-5CBD-4388-9358-BB740F975C80}"/>
              </a:ext>
            </a:extLst>
          </p:cNvPr>
          <p:cNvSpPr/>
          <p:nvPr/>
        </p:nvSpPr>
        <p:spPr>
          <a:xfrm>
            <a:off x="3729036" y="5412581"/>
            <a:ext cx="195263" cy="195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BA56F4B-B8C4-4B32-8ED2-64D2C8FBBEA5}"/>
              </a:ext>
            </a:extLst>
          </p:cNvPr>
          <p:cNvCxnSpPr>
            <a:stCxn id="30" idx="3"/>
            <a:endCxn id="31" idx="7"/>
          </p:cNvCxnSpPr>
          <p:nvPr/>
        </p:nvCxnSpPr>
        <p:spPr>
          <a:xfrm flipH="1">
            <a:off x="3557566" y="4750931"/>
            <a:ext cx="200067" cy="26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96A433-97BC-4FCC-B08B-570FD3646BC5}"/>
              </a:ext>
            </a:extLst>
          </p:cNvPr>
          <p:cNvCxnSpPr>
            <a:cxnSpLocks/>
            <a:stCxn id="30" idx="5"/>
            <a:endCxn id="32" idx="1"/>
          </p:cNvCxnSpPr>
          <p:nvPr/>
        </p:nvCxnSpPr>
        <p:spPr>
          <a:xfrm>
            <a:off x="3895704" y="4750931"/>
            <a:ext cx="223878" cy="26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1EAC275-8DFA-496B-BDF1-ABD584E58D20}"/>
              </a:ext>
            </a:extLst>
          </p:cNvPr>
          <p:cNvCxnSpPr>
            <a:stCxn id="31" idx="4"/>
            <a:endCxn id="33" idx="1"/>
          </p:cNvCxnSpPr>
          <p:nvPr/>
        </p:nvCxnSpPr>
        <p:spPr>
          <a:xfrm>
            <a:off x="3488531" y="5187229"/>
            <a:ext cx="269101" cy="253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5C8B0C1-4053-461B-84D0-F332B777188E}"/>
              </a:ext>
            </a:extLst>
          </p:cNvPr>
          <p:cNvCxnSpPr>
            <a:cxnSpLocks/>
            <a:stCxn id="33" idx="7"/>
            <a:endCxn id="32" idx="3"/>
          </p:cNvCxnSpPr>
          <p:nvPr/>
        </p:nvCxnSpPr>
        <p:spPr>
          <a:xfrm flipV="1">
            <a:off x="3895703" y="5158633"/>
            <a:ext cx="223879" cy="282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6BFEC95-B7FF-4B57-8859-EADEFFE0652B}"/>
              </a:ext>
            </a:extLst>
          </p:cNvPr>
          <p:cNvSpPr txBox="1"/>
          <p:nvPr/>
        </p:nvSpPr>
        <p:spPr>
          <a:xfrm>
            <a:off x="3657599" y="5684426"/>
            <a:ext cx="79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AFCDBD-0890-4AD9-8118-4582445DB3E1}"/>
              </a:ext>
            </a:extLst>
          </p:cNvPr>
          <p:cNvSpPr txBox="1"/>
          <p:nvPr/>
        </p:nvSpPr>
        <p:spPr>
          <a:xfrm>
            <a:off x="6146481" y="5776792"/>
            <a:ext cx="79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5B13065-25A6-4D95-A9D6-EAEB8BDAEF05}"/>
                  </a:ext>
                </a:extLst>
              </p:cNvPr>
              <p:cNvSpPr txBox="1"/>
              <p:nvPr/>
            </p:nvSpPr>
            <p:spPr>
              <a:xfrm>
                <a:off x="8310561" y="4525509"/>
                <a:ext cx="231169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is a subgraph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but it is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not</a:t>
                </a:r>
                <a:r>
                  <a:rPr lang="en-US" sz="2000" dirty="0"/>
                  <a:t> an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induced subgraph </a:t>
                </a:r>
                <a:r>
                  <a:rPr lang="en-US" sz="2000" dirty="0"/>
                  <a:t>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5B13065-25A6-4D95-A9D6-EAEB8BDAE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561" y="4525509"/>
                <a:ext cx="2311696" cy="1323439"/>
              </a:xfrm>
              <a:prstGeom prst="rect">
                <a:avLst/>
              </a:prstGeom>
              <a:blipFill>
                <a:blip r:embed="rId4"/>
                <a:stretch>
                  <a:fillRect l="-1319" t="-2304" r="-3430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5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30" grpId="0" animBg="1"/>
      <p:bldP spid="31" grpId="0" animBg="1"/>
      <p:bldP spid="32" grpId="0" animBg="1"/>
      <p:bldP spid="33" grpId="0" animBg="1"/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469341-57DE-4FB0-BF69-DAA83418EB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79" y="286603"/>
                <a:ext cx="10250367" cy="1450757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[DVV’19]: Reduction works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-chromatic patterns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469341-57DE-4FB0-BF69-DAA83418E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79" y="286603"/>
                <a:ext cx="10250367" cy="1450757"/>
              </a:xfrm>
              <a:blipFill>
                <a:blip r:embed="rId2"/>
                <a:stretch>
                  <a:fillRect l="-1487" r="-238" b="-13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B80DDA-783C-459F-899C-991555E54F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40592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-chromatic, consider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be the nodes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-clique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will pick a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and show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nodes we pick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sz="2600" dirty="0">
                    <a:solidFill>
                      <a:srgbClr val="0070C0"/>
                    </a:solidFill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, select the copy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, there are no edges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are different nodes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and they are connected by an edge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a clique.</a:t>
                </a:r>
              </a:p>
              <a:p>
                <a:pPr marL="0" indent="0">
                  <a:buNone/>
                </a:pPr>
                <a:r>
                  <a:rPr lang="en-US" dirty="0"/>
                  <a:t>So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form a copy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B80DDA-783C-459F-899C-991555E54F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4059237"/>
              </a:xfrm>
              <a:blipFill>
                <a:blip r:embed="rId3"/>
                <a:stretch>
                  <a:fillRect l="-1455" t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BBF0B1-0CBE-4675-9072-C3CF7D04AA5B}"/>
                  </a:ext>
                </a:extLst>
              </p:cNvPr>
              <p:cNvSpPr txBox="1"/>
              <p:nvPr/>
            </p:nvSpPr>
            <p:spPr>
              <a:xfrm>
                <a:off x="1097280" y="184199"/>
                <a:ext cx="98679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Let’s now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-node pattern that contains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-clique and has chromatic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want to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contains </a:t>
                </a: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-clique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then our reduction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BBF0B1-0CBE-4675-9072-C3CF7D04A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199"/>
                <a:ext cx="9867900" cy="646331"/>
              </a:xfrm>
              <a:prstGeom prst="rect">
                <a:avLst/>
              </a:prstGeom>
              <a:blipFill>
                <a:blip r:embed="rId4"/>
                <a:stretch>
                  <a:fillRect l="-49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FEE8A6BE-77B7-4267-A0AA-86CC20F9C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9578" y="1937631"/>
            <a:ext cx="2682120" cy="128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3CF6-E257-4664-8A9A-6931D3CC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Example: H contains 3-clique, 3-chromatic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463BCA-FABF-4FC6-B25F-2B31B102B072}"/>
              </a:ext>
            </a:extLst>
          </p:cNvPr>
          <p:cNvSpPr/>
          <p:nvPr/>
        </p:nvSpPr>
        <p:spPr>
          <a:xfrm>
            <a:off x="1181100" y="2809875"/>
            <a:ext cx="168592" cy="157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E2F546-DB29-4E70-83A4-BC8CCFE53621}"/>
              </a:ext>
            </a:extLst>
          </p:cNvPr>
          <p:cNvSpPr/>
          <p:nvPr/>
        </p:nvSpPr>
        <p:spPr>
          <a:xfrm>
            <a:off x="801694" y="3241676"/>
            <a:ext cx="168592" cy="157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47B6DB-91BC-47F8-8BF7-F4B30FFFAEA8}"/>
              </a:ext>
            </a:extLst>
          </p:cNvPr>
          <p:cNvSpPr/>
          <p:nvPr/>
        </p:nvSpPr>
        <p:spPr>
          <a:xfrm>
            <a:off x="1848251" y="3241677"/>
            <a:ext cx="168592" cy="157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450E23-A4CD-4F87-BF2B-F7C144D63548}"/>
              </a:ext>
            </a:extLst>
          </p:cNvPr>
          <p:cNvSpPr/>
          <p:nvPr/>
        </p:nvSpPr>
        <p:spPr>
          <a:xfrm>
            <a:off x="1992153" y="2919412"/>
            <a:ext cx="168592" cy="157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7047E8-501F-4D6D-ACD5-6895942F3676}"/>
              </a:ext>
            </a:extLst>
          </p:cNvPr>
          <p:cNvCxnSpPr>
            <a:stCxn id="5" idx="7"/>
            <a:endCxn id="4" idx="3"/>
          </p:cNvCxnSpPr>
          <p:nvPr/>
        </p:nvCxnSpPr>
        <p:spPr>
          <a:xfrm flipV="1">
            <a:off x="945596" y="2944022"/>
            <a:ext cx="260194" cy="32067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789E09-35D9-4F1D-8492-FF880F4D83B3}"/>
              </a:ext>
            </a:extLst>
          </p:cNvPr>
          <p:cNvCxnSpPr>
            <a:stCxn id="4" idx="5"/>
            <a:endCxn id="6" idx="1"/>
          </p:cNvCxnSpPr>
          <p:nvPr/>
        </p:nvCxnSpPr>
        <p:spPr>
          <a:xfrm>
            <a:off x="1325002" y="2944022"/>
            <a:ext cx="547939" cy="32067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E0E264-817D-4C3C-B7F8-69A6614BB685}"/>
              </a:ext>
            </a:extLst>
          </p:cNvPr>
          <p:cNvCxnSpPr>
            <a:stCxn id="5" idx="6"/>
            <a:endCxn id="6" idx="3"/>
          </p:cNvCxnSpPr>
          <p:nvPr/>
        </p:nvCxnSpPr>
        <p:spPr>
          <a:xfrm>
            <a:off x="970286" y="3320258"/>
            <a:ext cx="902655" cy="555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B8BDA-1721-466F-8F9F-0D01C9294AD3}"/>
              </a:ext>
            </a:extLst>
          </p:cNvPr>
          <p:cNvCxnSpPr>
            <a:stCxn id="7" idx="4"/>
            <a:endCxn id="6" idx="7"/>
          </p:cNvCxnSpPr>
          <p:nvPr/>
        </p:nvCxnSpPr>
        <p:spPr>
          <a:xfrm flipH="1">
            <a:off x="1992153" y="3076575"/>
            <a:ext cx="84296" cy="188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63B49F-7874-451C-8EF3-7CAA3949A183}"/>
                  </a:ext>
                </a:extLst>
              </p:cNvPr>
              <p:cNvSpPr txBox="1"/>
              <p:nvPr/>
            </p:nvSpPr>
            <p:spPr>
              <a:xfrm>
                <a:off x="627220" y="2440543"/>
                <a:ext cx="13896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63B49F-7874-451C-8EF3-7CAA3949A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20" y="2440543"/>
                <a:ext cx="138962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1A7715-BEFB-4F44-95EA-65B04E96496F}"/>
                  </a:ext>
                </a:extLst>
              </p:cNvPr>
              <p:cNvSpPr txBox="1"/>
              <p:nvPr/>
            </p:nvSpPr>
            <p:spPr>
              <a:xfrm>
                <a:off x="1759670" y="2597706"/>
                <a:ext cx="13896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1A7715-BEFB-4F44-95EA-65B04E964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70" y="2597706"/>
                <a:ext cx="13896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3809B2-94E5-4B58-90A3-241189524474}"/>
                  </a:ext>
                </a:extLst>
              </p:cNvPr>
              <p:cNvSpPr txBox="1"/>
              <p:nvPr/>
            </p:nvSpPr>
            <p:spPr>
              <a:xfrm>
                <a:off x="367189" y="3350180"/>
                <a:ext cx="13896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3809B2-94E5-4B58-90A3-241189524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89" y="3350180"/>
                <a:ext cx="13896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6A3987-6E8A-42AA-AC45-4D7ED0870685}"/>
                  </a:ext>
                </a:extLst>
              </p:cNvPr>
              <p:cNvSpPr txBox="1"/>
              <p:nvPr/>
            </p:nvSpPr>
            <p:spPr>
              <a:xfrm>
                <a:off x="1741974" y="3374230"/>
                <a:ext cx="13896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6A3987-6E8A-42AA-AC45-4D7ED0870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74" y="3374230"/>
                <a:ext cx="138962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AEAF88-CACE-4917-A927-940DAD937CF9}"/>
                  </a:ext>
                </a:extLst>
              </p:cNvPr>
              <p:cNvSpPr txBox="1"/>
              <p:nvPr/>
            </p:nvSpPr>
            <p:spPr>
              <a:xfrm>
                <a:off x="-118185" y="2172774"/>
                <a:ext cx="1323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AEAF88-CACE-4917-A927-940DAD937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185" y="2172774"/>
                <a:ext cx="132397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18E0A1-F2B6-4AD2-99D4-AFDDBA292E43}"/>
                  </a:ext>
                </a:extLst>
              </p:cNvPr>
              <p:cNvSpPr txBox="1"/>
              <p:nvPr/>
            </p:nvSpPr>
            <p:spPr>
              <a:xfrm>
                <a:off x="3740719" y="2175461"/>
                <a:ext cx="1323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18E0A1-F2B6-4AD2-99D4-AFDDBA292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19" y="2175461"/>
                <a:ext cx="132397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7EAEB847-6E5F-4204-8B0B-A38676A32106}"/>
              </a:ext>
            </a:extLst>
          </p:cNvPr>
          <p:cNvSpPr/>
          <p:nvPr/>
        </p:nvSpPr>
        <p:spPr>
          <a:xfrm>
            <a:off x="4593989" y="2665238"/>
            <a:ext cx="168592" cy="157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E27F58-70C3-4F83-9A2A-E76E168AC916}"/>
              </a:ext>
            </a:extLst>
          </p:cNvPr>
          <p:cNvSpPr/>
          <p:nvPr/>
        </p:nvSpPr>
        <p:spPr>
          <a:xfrm>
            <a:off x="4196878" y="3147535"/>
            <a:ext cx="168592" cy="157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6AFB8D-131D-46F3-86C4-617775A83DE7}"/>
              </a:ext>
            </a:extLst>
          </p:cNvPr>
          <p:cNvSpPr/>
          <p:nvPr/>
        </p:nvSpPr>
        <p:spPr>
          <a:xfrm>
            <a:off x="4901701" y="3163094"/>
            <a:ext cx="168592" cy="157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18C669-789F-4F0F-A78C-3459BC243E28}"/>
              </a:ext>
            </a:extLst>
          </p:cNvPr>
          <p:cNvCxnSpPr>
            <a:stCxn id="28" idx="4"/>
            <a:endCxn id="29" idx="7"/>
          </p:cNvCxnSpPr>
          <p:nvPr/>
        </p:nvCxnSpPr>
        <p:spPr>
          <a:xfrm flipH="1">
            <a:off x="4340780" y="2822401"/>
            <a:ext cx="337505" cy="348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D6DE10A-89A2-4859-8593-26C177376D43}"/>
              </a:ext>
            </a:extLst>
          </p:cNvPr>
          <p:cNvCxnSpPr>
            <a:stCxn id="28" idx="4"/>
            <a:endCxn id="30" idx="1"/>
          </p:cNvCxnSpPr>
          <p:nvPr/>
        </p:nvCxnSpPr>
        <p:spPr>
          <a:xfrm>
            <a:off x="4678285" y="2822401"/>
            <a:ext cx="248106" cy="363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11CA3E-7D5E-4F6B-BAAD-A293C38BA757}"/>
              </a:ext>
            </a:extLst>
          </p:cNvPr>
          <p:cNvCxnSpPr>
            <a:stCxn id="29" idx="5"/>
            <a:endCxn id="30" idx="3"/>
          </p:cNvCxnSpPr>
          <p:nvPr/>
        </p:nvCxnSpPr>
        <p:spPr>
          <a:xfrm>
            <a:off x="4340780" y="3281682"/>
            <a:ext cx="585611" cy="15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D4E5BC-3CB2-454F-8148-A31545EACF64}"/>
                  </a:ext>
                </a:extLst>
              </p:cNvPr>
              <p:cNvSpPr txBox="1"/>
              <p:nvPr/>
            </p:nvSpPr>
            <p:spPr>
              <a:xfrm>
                <a:off x="4551772" y="2341938"/>
                <a:ext cx="494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D4E5BC-3CB2-454F-8148-A31545EAC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772" y="2341938"/>
                <a:ext cx="4946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5A6E1F9-6AB6-4FC9-8E0A-5BD2ECAEA955}"/>
                  </a:ext>
                </a:extLst>
              </p:cNvPr>
              <p:cNvSpPr txBox="1"/>
              <p:nvPr/>
            </p:nvSpPr>
            <p:spPr>
              <a:xfrm>
                <a:off x="3974311" y="3244334"/>
                <a:ext cx="494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5A6E1F9-6AB6-4FC9-8E0A-5BD2ECAEA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311" y="3244334"/>
                <a:ext cx="4946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DAAE6C-4E68-4B63-A70B-9FDE951E5043}"/>
                  </a:ext>
                </a:extLst>
              </p:cNvPr>
              <p:cNvSpPr txBox="1"/>
              <p:nvPr/>
            </p:nvSpPr>
            <p:spPr>
              <a:xfrm>
                <a:off x="4841762" y="3268602"/>
                <a:ext cx="494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DAAE6C-4E68-4B63-A70B-9FDE951E5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762" y="3268602"/>
                <a:ext cx="4946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65CAC4-125A-43B9-A418-00C3B79F6BA2}"/>
                  </a:ext>
                </a:extLst>
              </p:cNvPr>
              <p:cNvSpPr txBox="1"/>
              <p:nvPr/>
            </p:nvSpPr>
            <p:spPr>
              <a:xfrm>
                <a:off x="3798679" y="3673269"/>
                <a:ext cx="1844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65CAC4-125A-43B9-A418-00C3B79F6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679" y="3673269"/>
                <a:ext cx="1844476" cy="369332"/>
              </a:xfrm>
              <a:prstGeom prst="rect">
                <a:avLst/>
              </a:prstGeom>
              <a:blipFill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0AE88B-438C-4E46-840F-05061C7957CF}"/>
                  </a:ext>
                </a:extLst>
              </p:cNvPr>
              <p:cNvSpPr txBox="1"/>
              <p:nvPr/>
            </p:nvSpPr>
            <p:spPr>
              <a:xfrm>
                <a:off x="8052333" y="2172774"/>
                <a:ext cx="1323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0AE88B-438C-4E46-840F-05061C795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333" y="2172774"/>
                <a:ext cx="132397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D40DCC17-39C9-4104-B73E-FE43DD24E60E}"/>
              </a:ext>
            </a:extLst>
          </p:cNvPr>
          <p:cNvSpPr/>
          <p:nvPr/>
        </p:nvSpPr>
        <p:spPr>
          <a:xfrm>
            <a:off x="6942616" y="2967038"/>
            <a:ext cx="848072" cy="431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0307A64-F777-4819-90A5-78352F762A03}"/>
              </a:ext>
            </a:extLst>
          </p:cNvPr>
          <p:cNvSpPr/>
          <p:nvPr/>
        </p:nvSpPr>
        <p:spPr>
          <a:xfrm>
            <a:off x="6656122" y="3840609"/>
            <a:ext cx="848072" cy="431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F540D74-82A9-41AB-9B07-B4E27722A542}"/>
              </a:ext>
            </a:extLst>
          </p:cNvPr>
          <p:cNvSpPr/>
          <p:nvPr/>
        </p:nvSpPr>
        <p:spPr>
          <a:xfrm>
            <a:off x="8171396" y="3862138"/>
            <a:ext cx="848072" cy="431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F038B18-15DF-4C59-A91B-A624CE4BFCA1}"/>
              </a:ext>
            </a:extLst>
          </p:cNvPr>
          <p:cNvSpPr/>
          <p:nvPr/>
        </p:nvSpPr>
        <p:spPr>
          <a:xfrm>
            <a:off x="9117147" y="2925833"/>
            <a:ext cx="848072" cy="431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4F57CFC-2910-47A2-87E7-4ABEF20FAAC3}"/>
                  </a:ext>
                </a:extLst>
              </p:cNvPr>
              <p:cNvSpPr txBox="1"/>
              <p:nvPr/>
            </p:nvSpPr>
            <p:spPr>
              <a:xfrm>
                <a:off x="6994574" y="2550137"/>
                <a:ext cx="744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4F57CFC-2910-47A2-87E7-4ABEF20FA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574" y="2550137"/>
                <a:ext cx="74415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1A5BFD-B6E9-4F20-B7A7-871C8AFE5154}"/>
                  </a:ext>
                </a:extLst>
              </p:cNvPr>
              <p:cNvSpPr txBox="1"/>
              <p:nvPr/>
            </p:nvSpPr>
            <p:spPr>
              <a:xfrm>
                <a:off x="6250419" y="3575968"/>
                <a:ext cx="744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1A5BFD-B6E9-4F20-B7A7-871C8AFE5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419" y="3575968"/>
                <a:ext cx="744155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1B116B5-FFB0-4DEC-9B67-2D2702FCAAEF}"/>
                  </a:ext>
                </a:extLst>
              </p:cNvPr>
              <p:cNvSpPr txBox="1"/>
              <p:nvPr/>
            </p:nvSpPr>
            <p:spPr>
              <a:xfrm>
                <a:off x="8797028" y="3871843"/>
                <a:ext cx="744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1B116B5-FFB0-4DEC-9B67-2D2702FCA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028" y="3871843"/>
                <a:ext cx="74415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2FCEC6-FFFC-43B7-915E-5C69DC52EAB1}"/>
                  </a:ext>
                </a:extLst>
              </p:cNvPr>
              <p:cNvSpPr txBox="1"/>
              <p:nvPr/>
            </p:nvSpPr>
            <p:spPr>
              <a:xfrm>
                <a:off x="9593141" y="2640052"/>
                <a:ext cx="744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2FCEC6-FFFC-43B7-915E-5C69DC52E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141" y="2640052"/>
                <a:ext cx="744155" cy="369332"/>
              </a:xfrm>
              <a:prstGeom prst="rect">
                <a:avLst/>
              </a:prstGeom>
              <a:blipFill>
                <a:blip r:embed="rId1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17100504-1B8F-499D-9E91-E8D5952930A2}"/>
              </a:ext>
            </a:extLst>
          </p:cNvPr>
          <p:cNvSpPr/>
          <p:nvPr/>
        </p:nvSpPr>
        <p:spPr>
          <a:xfrm>
            <a:off x="7174857" y="3083250"/>
            <a:ext cx="169817" cy="1746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BDDD40D-2ED8-44E9-9758-4FC9F4588B71}"/>
              </a:ext>
            </a:extLst>
          </p:cNvPr>
          <p:cNvSpPr/>
          <p:nvPr/>
        </p:nvSpPr>
        <p:spPr>
          <a:xfrm>
            <a:off x="6857707" y="4023352"/>
            <a:ext cx="169817" cy="1746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54FE61D-D9AA-46FC-8CB6-18F48F468A21}"/>
              </a:ext>
            </a:extLst>
          </p:cNvPr>
          <p:cNvSpPr/>
          <p:nvPr/>
        </p:nvSpPr>
        <p:spPr>
          <a:xfrm>
            <a:off x="8378519" y="4015305"/>
            <a:ext cx="169817" cy="1746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42EC6DA-6275-4A42-AAED-7102459EF199}"/>
              </a:ext>
            </a:extLst>
          </p:cNvPr>
          <p:cNvSpPr/>
          <p:nvPr/>
        </p:nvSpPr>
        <p:spPr>
          <a:xfrm>
            <a:off x="9371366" y="3083250"/>
            <a:ext cx="169817" cy="1746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0BF695-607D-4BB4-9E60-B24BA66E74E7}"/>
                  </a:ext>
                </a:extLst>
              </p:cNvPr>
              <p:cNvSpPr txBox="1"/>
              <p:nvPr/>
            </p:nvSpPr>
            <p:spPr>
              <a:xfrm>
                <a:off x="6699076" y="2776225"/>
                <a:ext cx="207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0BF695-607D-4BB4-9E60-B24BA66E7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076" y="2776225"/>
                <a:ext cx="207407" cy="369332"/>
              </a:xfrm>
              <a:prstGeom prst="rect">
                <a:avLst/>
              </a:prstGeom>
              <a:blipFill>
                <a:blip r:embed="rId17"/>
                <a:stretch>
                  <a:fillRect r="-7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1BB1DB-F084-4581-8DCF-B04F3D7AA08E}"/>
                  </a:ext>
                </a:extLst>
              </p:cNvPr>
              <p:cNvSpPr txBox="1"/>
              <p:nvPr/>
            </p:nvSpPr>
            <p:spPr>
              <a:xfrm>
                <a:off x="6317545" y="3945300"/>
                <a:ext cx="428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1BB1DB-F084-4581-8DCF-B04F3D7AA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545" y="3945300"/>
                <a:ext cx="42846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766D9AB-F553-4B14-A411-BF59D667794A}"/>
                  </a:ext>
                </a:extLst>
              </p:cNvPr>
              <p:cNvSpPr txBox="1"/>
              <p:nvPr/>
            </p:nvSpPr>
            <p:spPr>
              <a:xfrm>
                <a:off x="8313093" y="4168349"/>
                <a:ext cx="3735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766D9AB-F553-4B14-A411-BF59D6677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093" y="4168349"/>
                <a:ext cx="373595" cy="369332"/>
              </a:xfrm>
              <a:prstGeom prst="rect">
                <a:avLst/>
              </a:prstGeom>
              <a:blipFill>
                <a:blip r:embed="rId1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77B8E31-A5EF-4FE9-AA0A-D5F8B1808C2E}"/>
                  </a:ext>
                </a:extLst>
              </p:cNvPr>
              <p:cNvSpPr txBox="1"/>
              <p:nvPr/>
            </p:nvSpPr>
            <p:spPr>
              <a:xfrm>
                <a:off x="9251441" y="2586528"/>
                <a:ext cx="417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77B8E31-A5EF-4FE9-AA0A-D5F8B180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441" y="2586528"/>
                <a:ext cx="41716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A412644-A64F-4D71-891E-7AE11F58E275}"/>
              </a:ext>
            </a:extLst>
          </p:cNvPr>
          <p:cNvCxnSpPr>
            <a:stCxn id="50" idx="4"/>
            <a:endCxn id="51" idx="7"/>
          </p:cNvCxnSpPr>
          <p:nvPr/>
        </p:nvCxnSpPr>
        <p:spPr>
          <a:xfrm flipH="1">
            <a:off x="7002655" y="3257852"/>
            <a:ext cx="257111" cy="791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E41F576-ECD7-4BAD-856A-C785B75D1A9E}"/>
              </a:ext>
            </a:extLst>
          </p:cNvPr>
          <p:cNvCxnSpPr>
            <a:stCxn id="50" idx="6"/>
            <a:endCxn id="52" idx="7"/>
          </p:cNvCxnSpPr>
          <p:nvPr/>
        </p:nvCxnSpPr>
        <p:spPr>
          <a:xfrm>
            <a:off x="7344674" y="3170551"/>
            <a:ext cx="1178793" cy="870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2DEC032-84AB-4BB9-AF47-5F00898B8185}"/>
              </a:ext>
            </a:extLst>
          </p:cNvPr>
          <p:cNvCxnSpPr>
            <a:stCxn id="51" idx="6"/>
            <a:endCxn id="52" idx="2"/>
          </p:cNvCxnSpPr>
          <p:nvPr/>
        </p:nvCxnSpPr>
        <p:spPr>
          <a:xfrm flipV="1">
            <a:off x="7027524" y="4102606"/>
            <a:ext cx="1350995" cy="8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94889A4-E1DB-4DA2-A1D1-734B7D08C1C0}"/>
              </a:ext>
            </a:extLst>
          </p:cNvPr>
          <p:cNvCxnSpPr>
            <a:stCxn id="53" idx="4"/>
            <a:endCxn id="52" idx="7"/>
          </p:cNvCxnSpPr>
          <p:nvPr/>
        </p:nvCxnSpPr>
        <p:spPr>
          <a:xfrm flipH="1">
            <a:off x="8523467" y="3257852"/>
            <a:ext cx="932808" cy="783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3B69853-C68C-43E4-8B1E-342D0B21232A}"/>
                  </a:ext>
                </a:extLst>
              </p:cNvPr>
              <p:cNvSpPr txBox="1"/>
              <p:nvPr/>
            </p:nvSpPr>
            <p:spPr>
              <a:xfrm>
                <a:off x="1265396" y="4948518"/>
                <a:ext cx="95069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contains a 3-clique,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contains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3B69853-C68C-43E4-8B1E-342D0B212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396" y="4948518"/>
                <a:ext cx="9506921" cy="830997"/>
              </a:xfrm>
              <a:prstGeom prst="rect">
                <a:avLst/>
              </a:prstGeom>
              <a:blipFill>
                <a:blip r:embed="rId21"/>
                <a:stretch>
                  <a:fillRect l="-1026" t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59D334-8F5F-4B97-BD86-2F194A3F7E78}"/>
                  </a:ext>
                </a:extLst>
              </p:cNvPr>
              <p:cNvSpPr txBox="1"/>
              <p:nvPr/>
            </p:nvSpPr>
            <p:spPr>
              <a:xfrm>
                <a:off x="8842463" y="3462822"/>
                <a:ext cx="6532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59D334-8F5F-4B97-BD86-2F194A3F7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463" y="3462822"/>
                <a:ext cx="65328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9CB4424-4E3C-4F48-BB1E-C0A72806BAB1}"/>
                  </a:ext>
                </a:extLst>
              </p:cNvPr>
              <p:cNvSpPr txBox="1"/>
              <p:nvPr/>
            </p:nvSpPr>
            <p:spPr>
              <a:xfrm>
                <a:off x="6954146" y="3462822"/>
                <a:ext cx="6532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9CB4424-4E3C-4F48-BB1E-C0A72806B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146" y="3462822"/>
                <a:ext cx="653283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7921E3-D222-49BE-9797-70462B9AFF22}"/>
                  </a:ext>
                </a:extLst>
              </p:cNvPr>
              <p:cNvSpPr txBox="1"/>
              <p:nvPr/>
            </p:nvSpPr>
            <p:spPr>
              <a:xfrm>
                <a:off x="7642218" y="3405985"/>
                <a:ext cx="6532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7921E3-D222-49BE-9797-70462B9AF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218" y="3405985"/>
                <a:ext cx="653283" cy="369332"/>
              </a:xfrm>
              <a:prstGeom prst="rect">
                <a:avLst/>
              </a:prstGeom>
              <a:blipFill>
                <a:blip r:embed="rId2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8679C54-1FD2-494B-93F7-31C7B96129DB}"/>
                  </a:ext>
                </a:extLst>
              </p:cNvPr>
              <p:cNvSpPr txBox="1"/>
              <p:nvPr/>
            </p:nvSpPr>
            <p:spPr>
              <a:xfrm>
                <a:off x="7503794" y="3967902"/>
                <a:ext cx="6532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8679C54-1FD2-494B-93F7-31C7B9612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794" y="3967902"/>
                <a:ext cx="653283" cy="369332"/>
              </a:xfrm>
              <a:prstGeom prst="rect">
                <a:avLst/>
              </a:prstGeom>
              <a:blipFill>
                <a:blip r:embed="rId2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3930B04-61CA-4C63-B6DA-4188ED0A2BEA}"/>
                  </a:ext>
                </a:extLst>
              </p:cNvPr>
              <p:cNvSpPr txBox="1"/>
              <p:nvPr/>
            </p:nvSpPr>
            <p:spPr>
              <a:xfrm>
                <a:off x="8175804" y="2942494"/>
                <a:ext cx="6532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3930B04-61CA-4C63-B6DA-4188ED0A2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804" y="2942494"/>
                <a:ext cx="653283" cy="369332"/>
              </a:xfrm>
              <a:prstGeom prst="rect">
                <a:avLst/>
              </a:prstGeom>
              <a:blipFill>
                <a:blip r:embed="rId2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168A3DC-8592-4B8E-8D8B-2E2FABC7A119}"/>
                  </a:ext>
                </a:extLst>
              </p:cNvPr>
              <p:cNvSpPr txBox="1"/>
              <p:nvPr/>
            </p:nvSpPr>
            <p:spPr>
              <a:xfrm>
                <a:off x="8643164" y="3158887"/>
                <a:ext cx="6532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168A3DC-8592-4B8E-8D8B-2E2FABC7A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164" y="3158887"/>
                <a:ext cx="653283" cy="369332"/>
              </a:xfrm>
              <a:prstGeom prst="rect">
                <a:avLst/>
              </a:prstGeom>
              <a:blipFill>
                <a:blip r:embed="rId2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DA8299C-F027-47AD-A80D-45E533DE5B2D}"/>
              </a:ext>
            </a:extLst>
          </p:cNvPr>
          <p:cNvCxnSpPr>
            <a:stCxn id="42" idx="6"/>
          </p:cNvCxnSpPr>
          <p:nvPr/>
        </p:nvCxnSpPr>
        <p:spPr>
          <a:xfrm flipV="1">
            <a:off x="7790688" y="3160830"/>
            <a:ext cx="1357395" cy="22109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5075154-B684-4F28-9C06-807500A9D8ED}"/>
              </a:ext>
            </a:extLst>
          </p:cNvPr>
          <p:cNvCxnSpPr>
            <a:cxnSpLocks/>
            <a:stCxn id="43" idx="7"/>
          </p:cNvCxnSpPr>
          <p:nvPr/>
        </p:nvCxnSpPr>
        <p:spPr>
          <a:xfrm flipV="1">
            <a:off x="7379997" y="3313231"/>
            <a:ext cx="1920486" cy="590614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2F4CDA1-D6A5-4713-8E2D-E9E6EC473B84}"/>
              </a:ext>
            </a:extLst>
          </p:cNvPr>
          <p:cNvCxnSpPr>
            <a:cxnSpLocks/>
            <a:stCxn id="42" idx="5"/>
            <a:endCxn id="44" idx="1"/>
          </p:cNvCxnSpPr>
          <p:nvPr/>
        </p:nvCxnSpPr>
        <p:spPr>
          <a:xfrm>
            <a:off x="7666491" y="3335603"/>
            <a:ext cx="629102" cy="58977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6FEF228-7780-4FE4-B5E5-CC3CD3006E85}"/>
              </a:ext>
            </a:extLst>
          </p:cNvPr>
          <p:cNvCxnSpPr>
            <a:cxnSpLocks/>
            <a:stCxn id="43" idx="6"/>
            <a:endCxn id="44" idx="2"/>
          </p:cNvCxnSpPr>
          <p:nvPr/>
        </p:nvCxnSpPr>
        <p:spPr>
          <a:xfrm>
            <a:off x="7504194" y="4056510"/>
            <a:ext cx="667202" cy="215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B6C8A37-E321-480D-B1B0-4CD30ED13534}"/>
              </a:ext>
            </a:extLst>
          </p:cNvPr>
          <p:cNvCxnSpPr>
            <a:cxnSpLocks/>
            <a:stCxn id="45" idx="4"/>
          </p:cNvCxnSpPr>
          <p:nvPr/>
        </p:nvCxnSpPr>
        <p:spPr>
          <a:xfrm flipH="1">
            <a:off x="8926053" y="3357634"/>
            <a:ext cx="615130" cy="5761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0B27BA5-6C53-48AD-B95C-ECB51748F010}"/>
              </a:ext>
            </a:extLst>
          </p:cNvPr>
          <p:cNvCxnSpPr>
            <a:cxnSpLocks/>
            <a:stCxn id="43" idx="0"/>
            <a:endCxn id="42" idx="4"/>
          </p:cNvCxnSpPr>
          <p:nvPr/>
        </p:nvCxnSpPr>
        <p:spPr>
          <a:xfrm flipV="1">
            <a:off x="7080158" y="3398839"/>
            <a:ext cx="286494" cy="44177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4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6" grpId="0"/>
      <p:bldP spid="17" grpId="0"/>
      <p:bldP spid="18" grpId="0"/>
      <p:bldP spid="23" grpId="0"/>
      <p:bldP spid="26" grpId="0"/>
      <p:bldP spid="27" grpId="0"/>
      <p:bldP spid="28" grpId="0" animBg="1"/>
      <p:bldP spid="29" grpId="0" animBg="1"/>
      <p:bldP spid="30" grpId="0" animBg="1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07D8FB9-9DC8-4905-BC0C-B9A113EED49A}"/>
              </a:ext>
            </a:extLst>
          </p:cNvPr>
          <p:cNvSpPr/>
          <p:nvPr/>
        </p:nvSpPr>
        <p:spPr>
          <a:xfrm>
            <a:off x="10318144" y="2665875"/>
            <a:ext cx="1221170" cy="1816094"/>
          </a:xfrm>
          <a:custGeom>
            <a:avLst/>
            <a:gdLst>
              <a:gd name="connsiteX0" fmla="*/ 772809 w 1221170"/>
              <a:gd name="connsiteY0" fmla="*/ 113285 h 1816094"/>
              <a:gd name="connsiteX1" fmla="*/ 84440 w 1221170"/>
              <a:gd name="connsiteY1" fmla="*/ 92736 h 1816094"/>
              <a:gd name="connsiteX2" fmla="*/ 74166 w 1221170"/>
              <a:gd name="connsiteY2" fmla="*/ 1037959 h 1816094"/>
              <a:gd name="connsiteX3" fmla="*/ 654656 w 1221170"/>
              <a:gd name="connsiteY3" fmla="*/ 1813658 h 1816094"/>
              <a:gd name="connsiteX4" fmla="*/ 1219735 w 1221170"/>
              <a:gd name="connsiteY4" fmla="*/ 781105 h 1816094"/>
              <a:gd name="connsiteX5" fmla="*/ 772809 w 1221170"/>
              <a:gd name="connsiteY5" fmla="*/ 113285 h 18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170" h="1816094">
                <a:moveTo>
                  <a:pt x="772809" y="113285"/>
                </a:moveTo>
                <a:cubicBezTo>
                  <a:pt x="583593" y="-1443"/>
                  <a:pt x="200880" y="-61376"/>
                  <a:pt x="84440" y="92736"/>
                </a:cubicBezTo>
                <a:cubicBezTo>
                  <a:pt x="-32000" y="246848"/>
                  <a:pt x="-20870" y="751139"/>
                  <a:pt x="74166" y="1037959"/>
                </a:cubicBezTo>
                <a:cubicBezTo>
                  <a:pt x="169202" y="1324779"/>
                  <a:pt x="463728" y="1856467"/>
                  <a:pt x="654656" y="1813658"/>
                </a:cubicBezTo>
                <a:cubicBezTo>
                  <a:pt x="845584" y="1770849"/>
                  <a:pt x="1195762" y="1064501"/>
                  <a:pt x="1219735" y="781105"/>
                </a:cubicBezTo>
                <a:cubicBezTo>
                  <a:pt x="1243708" y="497709"/>
                  <a:pt x="962025" y="228013"/>
                  <a:pt x="772809" y="113285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A2A7088-BB59-4A03-BAFA-826989634F25}"/>
              </a:ext>
            </a:extLst>
          </p:cNvPr>
          <p:cNvSpPr/>
          <p:nvPr/>
        </p:nvSpPr>
        <p:spPr>
          <a:xfrm>
            <a:off x="9500923" y="2833096"/>
            <a:ext cx="1964513" cy="1598583"/>
          </a:xfrm>
          <a:custGeom>
            <a:avLst/>
            <a:gdLst>
              <a:gd name="connsiteX0" fmla="*/ 64802 w 1803257"/>
              <a:gd name="connsiteY0" fmla="*/ 134515 h 1707746"/>
              <a:gd name="connsiteX1" fmla="*/ 1246330 w 1803257"/>
              <a:gd name="connsiteY1" fmla="*/ 78007 h 1707746"/>
              <a:gd name="connsiteX2" fmla="*/ 1292563 w 1803257"/>
              <a:gd name="connsiteY2" fmla="*/ 899940 h 1707746"/>
              <a:gd name="connsiteX3" fmla="*/ 1801134 w 1803257"/>
              <a:gd name="connsiteY3" fmla="*/ 1619131 h 1707746"/>
              <a:gd name="connsiteX4" fmla="*/ 1071669 w 1803257"/>
              <a:gd name="connsiteY4" fmla="*/ 1624268 h 1707746"/>
              <a:gd name="connsiteX5" fmla="*/ 249736 w 1803257"/>
              <a:gd name="connsiteY5" fmla="*/ 966722 h 1707746"/>
              <a:gd name="connsiteX6" fmla="*/ 64802 w 1803257"/>
              <a:gd name="connsiteY6" fmla="*/ 134515 h 17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3257" h="1707746">
                <a:moveTo>
                  <a:pt x="64802" y="134515"/>
                </a:moveTo>
                <a:cubicBezTo>
                  <a:pt x="230901" y="-13604"/>
                  <a:pt x="1041703" y="-49564"/>
                  <a:pt x="1246330" y="78007"/>
                </a:cubicBezTo>
                <a:cubicBezTo>
                  <a:pt x="1450957" y="205578"/>
                  <a:pt x="1200096" y="643086"/>
                  <a:pt x="1292563" y="899940"/>
                </a:cubicBezTo>
                <a:cubicBezTo>
                  <a:pt x="1385030" y="1156794"/>
                  <a:pt x="1837950" y="1498410"/>
                  <a:pt x="1801134" y="1619131"/>
                </a:cubicBezTo>
                <a:cubicBezTo>
                  <a:pt x="1764318" y="1739852"/>
                  <a:pt x="1330235" y="1733003"/>
                  <a:pt x="1071669" y="1624268"/>
                </a:cubicBezTo>
                <a:cubicBezTo>
                  <a:pt x="813103" y="1515533"/>
                  <a:pt x="414122" y="1216726"/>
                  <a:pt x="249736" y="966722"/>
                </a:cubicBezTo>
                <a:cubicBezTo>
                  <a:pt x="85350" y="716718"/>
                  <a:pt x="-101297" y="282634"/>
                  <a:pt x="64802" y="134515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14BE7-88B5-4ECD-8C01-BCF7B960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H is not t-chromatic, reduction no longer works… a new reduction is needed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DDFB40-A37B-4049-8993-6D56CEC82EB6}"/>
                  </a:ext>
                </a:extLst>
              </p:cNvPr>
              <p:cNvSpPr txBox="1"/>
              <p:nvPr/>
            </p:nvSpPr>
            <p:spPr>
              <a:xfrm>
                <a:off x="1035006" y="1913075"/>
                <a:ext cx="9541530" cy="455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Definition</a:t>
                </a:r>
                <a:r>
                  <a:rPr lang="en-US" sz="2400" dirty="0"/>
                  <a:t>: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-clique covering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set of vertex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: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The subgraph induced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-chromatic </a:t>
                </a: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Every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clique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contained in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size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is the number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of subsets. </a:t>
                </a:r>
              </a:p>
              <a:p>
                <a:r>
                  <a:rPr lang="en-US" sz="2400" dirty="0"/>
                  <a:t>A </a:t>
                </a:r>
                <a:r>
                  <a:rPr lang="en-US" sz="2400" i="1" dirty="0"/>
                  <a:t>minimum covering </a:t>
                </a:r>
                <a:r>
                  <a:rPr lang="en-US" sz="2400" dirty="0"/>
                  <a:t>is one of smallest size.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-chromatic, then the min covering size is at least 2.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New reduction</a:t>
                </a:r>
                <a:r>
                  <a:rPr lang="en-US" sz="2400" dirty="0"/>
                  <a:t>: Apply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old reduction </a:t>
                </a:r>
                <a:r>
                  <a:rPr lang="en-US" sz="2400" dirty="0"/>
                  <a:t>for the subgraph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induced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and add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new node </a:t>
                </a:r>
                <a:r>
                  <a:rPr lang="en-US" sz="2400" dirty="0"/>
                  <a:t>for each node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DDFB40-A37B-4049-8993-6D56CEC82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06" y="1913075"/>
                <a:ext cx="9541530" cy="4552849"/>
              </a:xfrm>
              <a:prstGeom prst="rect">
                <a:avLst/>
              </a:prstGeom>
              <a:blipFill>
                <a:blip r:embed="rId2"/>
                <a:stretch>
                  <a:fillRect l="-1022" t="-937" b="-2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C8B2D45-86DC-4268-9B7B-A777DCBF5CA1}"/>
              </a:ext>
            </a:extLst>
          </p:cNvPr>
          <p:cNvSpPr/>
          <p:nvPr/>
        </p:nvSpPr>
        <p:spPr>
          <a:xfrm>
            <a:off x="10505326" y="3061699"/>
            <a:ext cx="113016" cy="1078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CF042C-D861-4FFF-B049-2FD055B94DF4}"/>
              </a:ext>
            </a:extLst>
          </p:cNvPr>
          <p:cNvSpPr/>
          <p:nvPr/>
        </p:nvSpPr>
        <p:spPr>
          <a:xfrm>
            <a:off x="10000180" y="3470953"/>
            <a:ext cx="113016" cy="1078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0FEEEA-ECE9-44C1-BBDA-49D59448F5BD}"/>
              </a:ext>
            </a:extLst>
          </p:cNvPr>
          <p:cNvSpPr/>
          <p:nvPr/>
        </p:nvSpPr>
        <p:spPr>
          <a:xfrm>
            <a:off x="11042664" y="3470952"/>
            <a:ext cx="113016" cy="1078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5C0793-3E92-419A-A005-185C9D8D0374}"/>
              </a:ext>
            </a:extLst>
          </p:cNvPr>
          <p:cNvSpPr/>
          <p:nvPr/>
        </p:nvSpPr>
        <p:spPr>
          <a:xfrm>
            <a:off x="10303267" y="4081621"/>
            <a:ext cx="113016" cy="1078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52A1C0-C10C-410D-9FA8-F795E2FCB8E3}"/>
              </a:ext>
            </a:extLst>
          </p:cNvPr>
          <p:cNvSpPr/>
          <p:nvPr/>
        </p:nvSpPr>
        <p:spPr>
          <a:xfrm>
            <a:off x="10803738" y="4081621"/>
            <a:ext cx="113016" cy="1078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705BB6-3274-4170-AE75-465C341F8996}"/>
              </a:ext>
            </a:extLst>
          </p:cNvPr>
          <p:cNvCxnSpPr>
            <a:stCxn id="5" idx="0"/>
            <a:endCxn id="6" idx="7"/>
          </p:cNvCxnSpPr>
          <p:nvPr/>
        </p:nvCxnSpPr>
        <p:spPr>
          <a:xfrm flipH="1">
            <a:off x="10096645" y="3061699"/>
            <a:ext cx="465189" cy="425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664ADC8-5309-4910-BD8A-A37487662EB1}"/>
              </a:ext>
            </a:extLst>
          </p:cNvPr>
          <p:cNvSpPr/>
          <p:nvPr/>
        </p:nvSpPr>
        <p:spPr>
          <a:xfrm>
            <a:off x="10521422" y="3580544"/>
            <a:ext cx="113016" cy="1078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86B081-F3D2-4F93-BF76-82017F627607}"/>
              </a:ext>
            </a:extLst>
          </p:cNvPr>
          <p:cNvCxnSpPr>
            <a:stCxn id="5" idx="7"/>
            <a:endCxn id="7" idx="1"/>
          </p:cNvCxnSpPr>
          <p:nvPr/>
        </p:nvCxnSpPr>
        <p:spPr>
          <a:xfrm>
            <a:off x="10601791" y="3077498"/>
            <a:ext cx="457424" cy="409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840B5F-E78C-46E2-8FF9-93B4C9EFC102}"/>
              </a:ext>
            </a:extLst>
          </p:cNvPr>
          <p:cNvCxnSpPr>
            <a:stCxn id="5" idx="4"/>
            <a:endCxn id="12" idx="0"/>
          </p:cNvCxnSpPr>
          <p:nvPr/>
        </p:nvCxnSpPr>
        <p:spPr>
          <a:xfrm>
            <a:off x="10561834" y="3169578"/>
            <a:ext cx="16096" cy="4109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61ABC4-ADFC-4435-BACF-2AA02AF948E6}"/>
              </a:ext>
            </a:extLst>
          </p:cNvPr>
          <p:cNvCxnSpPr>
            <a:stCxn id="6" idx="4"/>
            <a:endCxn id="8" idx="2"/>
          </p:cNvCxnSpPr>
          <p:nvPr/>
        </p:nvCxnSpPr>
        <p:spPr>
          <a:xfrm>
            <a:off x="10056688" y="3578832"/>
            <a:ext cx="246579" cy="5567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A09902-AB1F-4DD2-AC37-E8084A585380}"/>
              </a:ext>
            </a:extLst>
          </p:cNvPr>
          <p:cNvCxnSpPr>
            <a:stCxn id="12" idx="4"/>
            <a:endCxn id="8" idx="7"/>
          </p:cNvCxnSpPr>
          <p:nvPr/>
        </p:nvCxnSpPr>
        <p:spPr>
          <a:xfrm flipH="1">
            <a:off x="10399732" y="3688423"/>
            <a:ext cx="178198" cy="408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45BC59-EDE0-4017-89CE-76BC63D5AAE1}"/>
              </a:ext>
            </a:extLst>
          </p:cNvPr>
          <p:cNvCxnSpPr>
            <a:stCxn id="12" idx="5"/>
            <a:endCxn id="9" idx="0"/>
          </p:cNvCxnSpPr>
          <p:nvPr/>
        </p:nvCxnSpPr>
        <p:spPr>
          <a:xfrm>
            <a:off x="10617887" y="3672624"/>
            <a:ext cx="242359" cy="408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D17A2D-DBDE-4186-8367-F6610D08A510}"/>
              </a:ext>
            </a:extLst>
          </p:cNvPr>
          <p:cNvCxnSpPr>
            <a:stCxn id="6" idx="4"/>
            <a:endCxn id="12" idx="2"/>
          </p:cNvCxnSpPr>
          <p:nvPr/>
        </p:nvCxnSpPr>
        <p:spPr>
          <a:xfrm>
            <a:off x="10056688" y="3578832"/>
            <a:ext cx="464734" cy="55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1F0E03-1793-44BD-B3EB-145F095F1F77}"/>
              </a:ext>
            </a:extLst>
          </p:cNvPr>
          <p:cNvCxnSpPr>
            <a:stCxn id="7" idx="2"/>
            <a:endCxn id="12" idx="6"/>
          </p:cNvCxnSpPr>
          <p:nvPr/>
        </p:nvCxnSpPr>
        <p:spPr>
          <a:xfrm flipH="1">
            <a:off x="10634438" y="3524892"/>
            <a:ext cx="408226" cy="1095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7A06F7-0716-4161-89AE-8A45F7AB6AA0}"/>
              </a:ext>
            </a:extLst>
          </p:cNvPr>
          <p:cNvCxnSpPr>
            <a:stCxn id="7" idx="0"/>
            <a:endCxn id="9" idx="7"/>
          </p:cNvCxnSpPr>
          <p:nvPr/>
        </p:nvCxnSpPr>
        <p:spPr>
          <a:xfrm flipH="1">
            <a:off x="10900203" y="3470952"/>
            <a:ext cx="198969" cy="626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B7AF859-792C-471C-AE63-6FD77D29CFAF}"/>
              </a:ext>
            </a:extLst>
          </p:cNvPr>
          <p:cNvCxnSpPr>
            <a:stCxn id="8" idx="4"/>
            <a:endCxn id="9" idx="4"/>
          </p:cNvCxnSpPr>
          <p:nvPr/>
        </p:nvCxnSpPr>
        <p:spPr>
          <a:xfrm>
            <a:off x="10359775" y="4189500"/>
            <a:ext cx="5004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EA14C3-101A-474D-B43C-41CDFFF8E18E}"/>
                  </a:ext>
                </a:extLst>
              </p:cNvPr>
              <p:cNvSpPr txBox="1"/>
              <p:nvPr/>
            </p:nvSpPr>
            <p:spPr>
              <a:xfrm>
                <a:off x="10388431" y="2725222"/>
                <a:ext cx="189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EA14C3-101A-474D-B43C-41CDFFF8E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431" y="2725222"/>
                <a:ext cx="189499" cy="369332"/>
              </a:xfrm>
              <a:prstGeom prst="rect">
                <a:avLst/>
              </a:prstGeom>
              <a:blipFill>
                <a:blip r:embed="rId3"/>
                <a:stretch>
                  <a:fillRect r="-9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98A739-3ED8-4C9A-87D7-A39917ABB69C}"/>
                  </a:ext>
                </a:extLst>
              </p:cNvPr>
              <p:cNvSpPr txBox="1"/>
              <p:nvPr/>
            </p:nvSpPr>
            <p:spPr>
              <a:xfrm>
                <a:off x="11131775" y="3319091"/>
                <a:ext cx="189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98A739-3ED8-4C9A-87D7-A39917ABB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775" y="3319091"/>
                <a:ext cx="189499" cy="369332"/>
              </a:xfrm>
              <a:prstGeom prst="rect">
                <a:avLst/>
              </a:prstGeom>
              <a:blipFill>
                <a:blip r:embed="rId4"/>
                <a:stretch>
                  <a:fillRect r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DF7481E-BB31-4518-97B0-3E3BB44F6835}"/>
                  </a:ext>
                </a:extLst>
              </p:cNvPr>
              <p:cNvSpPr txBox="1"/>
              <p:nvPr/>
            </p:nvSpPr>
            <p:spPr>
              <a:xfrm>
                <a:off x="10793296" y="4073456"/>
                <a:ext cx="189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DF7481E-BB31-4518-97B0-3E3BB44F6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296" y="4073456"/>
                <a:ext cx="189499" cy="369332"/>
              </a:xfrm>
              <a:prstGeom prst="rect">
                <a:avLst/>
              </a:prstGeom>
              <a:blipFill>
                <a:blip r:embed="rId5"/>
                <a:stretch>
                  <a:fillRect r="-9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DB3F58-D40E-4AD2-BDF1-BFA984448F1D}"/>
                  </a:ext>
                </a:extLst>
              </p:cNvPr>
              <p:cNvSpPr txBox="1"/>
              <p:nvPr/>
            </p:nvSpPr>
            <p:spPr>
              <a:xfrm>
                <a:off x="10073811" y="4081621"/>
                <a:ext cx="189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DB3F58-D40E-4AD2-BDF1-BFA98444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811" y="4081621"/>
                <a:ext cx="189499" cy="369332"/>
              </a:xfrm>
              <a:prstGeom prst="rect">
                <a:avLst/>
              </a:prstGeom>
              <a:blipFill>
                <a:blip r:embed="rId6"/>
                <a:stretch>
                  <a:fillRect r="-96774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15D7686-E280-4473-AE09-66BDAF8EF087}"/>
                  </a:ext>
                </a:extLst>
              </p:cNvPr>
              <p:cNvSpPr txBox="1"/>
              <p:nvPr/>
            </p:nvSpPr>
            <p:spPr>
              <a:xfrm>
                <a:off x="9672836" y="3214422"/>
                <a:ext cx="189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15D7686-E280-4473-AE09-66BDAF8EF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836" y="3214422"/>
                <a:ext cx="189499" cy="369332"/>
              </a:xfrm>
              <a:prstGeom prst="rect">
                <a:avLst/>
              </a:prstGeom>
              <a:blipFill>
                <a:blip r:embed="rId7"/>
                <a:stretch>
                  <a:fillRect r="-100000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78EACD-A30C-4F65-8087-0455DD900124}"/>
                  </a:ext>
                </a:extLst>
              </p:cNvPr>
              <p:cNvSpPr txBox="1"/>
              <p:nvPr/>
            </p:nvSpPr>
            <p:spPr>
              <a:xfrm>
                <a:off x="10232378" y="3250470"/>
                <a:ext cx="189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78EACD-A30C-4F65-8087-0455DD900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378" y="3250470"/>
                <a:ext cx="189499" cy="369332"/>
              </a:xfrm>
              <a:prstGeom prst="rect">
                <a:avLst/>
              </a:prstGeom>
              <a:blipFill>
                <a:blip r:embed="rId8"/>
                <a:stretch>
                  <a:fillRect r="-9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C233FF-1B4F-40FC-A74C-829DA6BF5ED6}"/>
                  </a:ext>
                </a:extLst>
              </p:cNvPr>
              <p:cNvSpPr txBox="1"/>
              <p:nvPr/>
            </p:nvSpPr>
            <p:spPr>
              <a:xfrm>
                <a:off x="10880701" y="2814524"/>
                <a:ext cx="524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C233FF-1B4F-40FC-A74C-829DA6BF5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701" y="2814524"/>
                <a:ext cx="524829" cy="461665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12D27CF-0B6E-4691-BBDF-5AA497B8E0E9}"/>
                  </a:ext>
                </a:extLst>
              </p:cNvPr>
              <p:cNvSpPr txBox="1"/>
              <p:nvPr/>
            </p:nvSpPr>
            <p:spPr>
              <a:xfrm>
                <a:off x="9621192" y="2780647"/>
                <a:ext cx="524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12D27CF-0B6E-4691-BBDF-5AA497B8E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192" y="2780647"/>
                <a:ext cx="524829" cy="461665"/>
              </a:xfrm>
              <a:prstGeom prst="rect">
                <a:avLst/>
              </a:prstGeom>
              <a:blipFill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3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31" grpId="0"/>
      <p:bldP spid="32" grpId="0"/>
      <p:bldP spid="33" grpId="0"/>
      <p:bldP spid="34" grpId="0"/>
      <p:bldP spid="35" grpId="0"/>
      <p:bldP spid="36" grpId="0"/>
      <p:bldP spid="38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06A9-9F22-4C49-AA69-989DA3F2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exemplified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AC827-D90D-4B6B-9FD3-603A9FFE3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2561938"/>
            <a:ext cx="7067305" cy="2630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A349D1-74D3-4622-81A4-1D21CBAC58F2}"/>
                  </a:ext>
                </a:extLst>
              </p:cNvPr>
              <p:cNvSpPr txBox="1"/>
              <p:nvPr/>
            </p:nvSpPr>
            <p:spPr>
              <a:xfrm>
                <a:off x="171449" y="2216245"/>
                <a:ext cx="10260330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4-chromatic. Min 3-clique covering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A349D1-74D3-4622-81A4-1D21CBAC5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" y="2216245"/>
                <a:ext cx="10260330" cy="403637"/>
              </a:xfrm>
              <a:prstGeom prst="rect">
                <a:avLst/>
              </a:prstGeom>
              <a:blipFill>
                <a:blip r:embed="rId3"/>
                <a:stretch>
                  <a:fillRect l="-475" t="-4545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AE552A-4FA2-448B-9AD3-FC970EE279C9}"/>
                  </a:ext>
                </a:extLst>
              </p:cNvPr>
              <p:cNvSpPr txBox="1"/>
              <p:nvPr/>
            </p:nvSpPr>
            <p:spPr>
              <a:xfrm>
                <a:off x="7915276" y="2818605"/>
                <a:ext cx="4105276" cy="2333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since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-chromatic with colors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{1,2,3,1}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</a:t>
                </a:r>
                <a:r>
                  <a:rPr lang="en-US" dirty="0"/>
                  <a:t> 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These form an </a:t>
                </a:r>
                <a:r>
                  <a:rPr lang="en-US" dirty="0">
                    <a:solidFill>
                      <a:srgbClr val="0070C0"/>
                    </a:solidFill>
                  </a:rPr>
                  <a:t>induced copy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and adding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we get a copy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AE552A-4FA2-448B-9AD3-FC970EE27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276" y="2818605"/>
                <a:ext cx="4105276" cy="2333652"/>
              </a:xfrm>
              <a:prstGeom prst="rect">
                <a:avLst/>
              </a:prstGeom>
              <a:blipFill>
                <a:blip r:embed="rId4"/>
                <a:stretch>
                  <a:fillRect l="-1187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C9FA8C-7697-4179-82FD-3E67F0B2E083}"/>
                  </a:ext>
                </a:extLst>
              </p:cNvPr>
              <p:cNvSpPr txBox="1"/>
              <p:nvPr/>
            </p:nvSpPr>
            <p:spPr>
              <a:xfrm>
                <a:off x="551498" y="5152257"/>
                <a:ext cx="5092065" cy="125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has a copy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[DVV’20] show that the </a:t>
                </a:r>
                <a:r>
                  <a:rPr lang="en-US" dirty="0">
                    <a:solidFill>
                      <a:srgbClr val="FF0000"/>
                    </a:solidFill>
                  </a:rPr>
                  <a:t>minimality of the covering</a:t>
                </a:r>
                <a:r>
                  <a:rPr lang="en-US" dirty="0"/>
                  <a:t> implies that</a:t>
                </a:r>
              </a:p>
              <a:p>
                <a:r>
                  <a:rPr lang="en-US" b="1" dirty="0"/>
                  <a:t> some 3-clique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/>
                  <a:t> must be contained </a:t>
                </a:r>
                <a:r>
                  <a:rPr lang="en-US" dirty="0"/>
                  <a:t>in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C9FA8C-7697-4179-82FD-3E67F0B2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8" y="5152257"/>
                <a:ext cx="5092065" cy="1250727"/>
              </a:xfrm>
              <a:prstGeom prst="rect">
                <a:avLst/>
              </a:prstGeom>
              <a:blipFill>
                <a:blip r:embed="rId5"/>
                <a:stretch>
                  <a:fillRect l="-957" t="-2439" b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2C21D8-DA6E-4991-B197-9340A07BE1A1}"/>
                  </a:ext>
                </a:extLst>
              </p:cNvPr>
              <p:cNvSpPr txBox="1"/>
              <p:nvPr/>
            </p:nvSpPr>
            <p:spPr>
              <a:xfrm>
                <a:off x="5753101" y="5201361"/>
                <a:ext cx="5639752" cy="67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But then this 3-clique is in 3 different parts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as these are independent sets and thus it is a </a:t>
                </a:r>
                <a:r>
                  <a:rPr lang="en-US" dirty="0">
                    <a:solidFill>
                      <a:srgbClr val="0070C0"/>
                    </a:solidFill>
                  </a:rPr>
                  <a:t>3-clique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2C21D8-DA6E-4991-B197-9340A07BE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1" y="5201361"/>
                <a:ext cx="5639752" cy="673518"/>
              </a:xfrm>
              <a:prstGeom prst="rect">
                <a:avLst/>
              </a:prstGeom>
              <a:blipFill>
                <a:blip r:embed="rId6"/>
                <a:stretch>
                  <a:fillRect l="-973" t="-4505" r="-432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2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D13E9-F0B1-4A93-B575-AD0B0C88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further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CA8DC0-A4E9-4DEE-803A-F3F133EDB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99185"/>
                <a:ext cx="10058400" cy="3869907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/>
                  <a:t>Theorem [DVV’19]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contains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-clique</a:t>
                </a:r>
                <a:r>
                  <a:rPr lang="en-US" sz="2400" dirty="0"/>
                  <a:t>, then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time one can construct 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nodes, so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contains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-clique 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contains a copy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More:</a:t>
                </a:r>
              </a:p>
              <a:p>
                <a:r>
                  <a:rPr lang="en-US" sz="2400" b="1" dirty="0"/>
                  <a:t>Theorem [DVV’19]: </a:t>
                </a:r>
                <a:r>
                  <a:rPr lang="en-US" sz="2400" dirty="0"/>
                  <a:t>Suppose that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Hadwiger conjecture </a:t>
                </a:r>
                <a:r>
                  <a:rPr lang="en-US" sz="2400" dirty="0"/>
                  <a:t>is true (chromatic number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400" dirty="0"/>
                  <a:t> clique minor size). Then,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has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chromatic number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then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time one can construct 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nodes, so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contains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-clique 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contains a copy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2400" b="1" dirty="0"/>
                  <a:t>So the hardness of a pattern grows at least as its chromatic number.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CA8DC0-A4E9-4DEE-803A-F3F133EDB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99185"/>
                <a:ext cx="10058400" cy="3869907"/>
              </a:xfrm>
              <a:blipFill>
                <a:blip r:embed="rId2"/>
                <a:stretch>
                  <a:fillRect l="-909" r="-182" b="-15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195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942-0451-475F-97A0-2F15C712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FDE2DC-D5F7-44BB-8777-119538701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9847122" cy="3760891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/>
                  <a:t>Theorem [DV’22]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core with Hadwiger number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then 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time one can construct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nodes, so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contains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-clique if and only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contains a copy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b="1" dirty="0"/>
                  <a:t> I.e. for cores, hardness grows at least as the largest clique minor size.</a:t>
                </a:r>
              </a:p>
              <a:p>
                <a:r>
                  <a:rPr lang="en-US" sz="2400" b="1" dirty="0"/>
                  <a:t>Corollary [DV’22]: </a:t>
                </a:r>
                <a:r>
                  <a:rPr lang="en-US" sz="2400" dirty="0"/>
                  <a:t>Finding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induced k-cycle </a:t>
                </a:r>
                <a:r>
                  <a:rPr lang="en-US" sz="2400" dirty="0"/>
                  <a:t>in 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node graph is at least as hard as finding a ~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-clique </a:t>
                </a:r>
                <a:r>
                  <a:rPr lang="en-US" sz="2400" dirty="0"/>
                  <a:t>in 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node graph.</a:t>
                </a:r>
              </a:p>
              <a:p>
                <a:r>
                  <a:rPr lang="en-US" sz="2400" dirty="0"/>
                  <a:t>(previously only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 known: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-cycle has a ~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-independent set)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FDE2DC-D5F7-44BB-8777-119538701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9847122" cy="3760891"/>
              </a:xfrm>
              <a:blipFill>
                <a:blip r:embed="rId2"/>
                <a:stretch>
                  <a:fillRect l="-929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0758B22-0F17-4BD1-A675-B424E8BDC8DD}"/>
              </a:ext>
            </a:extLst>
          </p:cNvPr>
          <p:cNvGrpSpPr/>
          <p:nvPr/>
        </p:nvGrpSpPr>
        <p:grpSpPr>
          <a:xfrm>
            <a:off x="10217649" y="4899700"/>
            <a:ext cx="1364751" cy="1185425"/>
            <a:chOff x="6477856" y="286603"/>
            <a:chExt cx="1364751" cy="118542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4894209-CB20-4B19-BB48-5B271D99F794}"/>
                </a:ext>
              </a:extLst>
            </p:cNvPr>
            <p:cNvSpPr/>
            <p:nvPr/>
          </p:nvSpPr>
          <p:spPr>
            <a:xfrm>
              <a:off x="6477856" y="582801"/>
              <a:ext cx="231169" cy="2054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2CCD78-53BF-40C2-8CEC-CCEB0E406084}"/>
                </a:ext>
              </a:extLst>
            </p:cNvPr>
            <p:cNvSpPr/>
            <p:nvPr/>
          </p:nvSpPr>
          <p:spPr>
            <a:xfrm>
              <a:off x="6804916" y="286603"/>
              <a:ext cx="231169" cy="20548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B91C9FC-4AC2-4850-A218-3EDA16272A49}"/>
                </a:ext>
              </a:extLst>
            </p:cNvPr>
            <p:cNvSpPr/>
            <p:nvPr/>
          </p:nvSpPr>
          <p:spPr>
            <a:xfrm>
              <a:off x="6593440" y="1081611"/>
              <a:ext cx="231169" cy="2054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A45CCD8-62E9-45CA-8707-E0B871778568}"/>
                </a:ext>
              </a:extLst>
            </p:cNvPr>
            <p:cNvSpPr/>
            <p:nvPr/>
          </p:nvSpPr>
          <p:spPr>
            <a:xfrm>
              <a:off x="7118279" y="1266545"/>
              <a:ext cx="231169" cy="20548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50EF901-CB22-4F87-B244-650F46377CF0}"/>
                </a:ext>
              </a:extLst>
            </p:cNvPr>
            <p:cNvSpPr/>
            <p:nvPr/>
          </p:nvSpPr>
          <p:spPr>
            <a:xfrm>
              <a:off x="7580617" y="1060526"/>
              <a:ext cx="231169" cy="2054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B86BA6-BCB7-4167-B408-11B4E1E559D6}"/>
                </a:ext>
              </a:extLst>
            </p:cNvPr>
            <p:cNvSpPr/>
            <p:nvPr/>
          </p:nvSpPr>
          <p:spPr>
            <a:xfrm>
              <a:off x="7611438" y="582801"/>
              <a:ext cx="231169" cy="20548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3048FE-BA27-4F14-9205-548BB654AFB3}"/>
                </a:ext>
              </a:extLst>
            </p:cNvPr>
            <p:cNvSpPr/>
            <p:nvPr/>
          </p:nvSpPr>
          <p:spPr>
            <a:xfrm>
              <a:off x="7349448" y="286603"/>
              <a:ext cx="231169" cy="2054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36CC7F1-E187-4789-823B-119E43C2824D}"/>
                </a:ext>
              </a:extLst>
            </p:cNvPr>
            <p:cNvCxnSpPr>
              <a:stCxn id="5" idx="3"/>
              <a:endCxn id="4" idx="7"/>
            </p:cNvCxnSpPr>
            <p:nvPr/>
          </p:nvCxnSpPr>
          <p:spPr>
            <a:xfrm flipH="1">
              <a:off x="6675171" y="461994"/>
              <a:ext cx="163599" cy="150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60254D-BCAF-4809-B0B7-DEF9BB1ABA6A}"/>
                </a:ext>
              </a:extLst>
            </p:cNvPr>
            <p:cNvCxnSpPr>
              <a:stCxn id="4" idx="4"/>
              <a:endCxn id="6" idx="1"/>
            </p:cNvCxnSpPr>
            <p:nvPr/>
          </p:nvCxnSpPr>
          <p:spPr>
            <a:xfrm>
              <a:off x="6593441" y="788284"/>
              <a:ext cx="33853" cy="3234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B2A465-7490-4584-9A72-F59286F70820}"/>
                </a:ext>
              </a:extLst>
            </p:cNvPr>
            <p:cNvCxnSpPr>
              <a:stCxn id="6" idx="5"/>
              <a:endCxn id="7" idx="2"/>
            </p:cNvCxnSpPr>
            <p:nvPr/>
          </p:nvCxnSpPr>
          <p:spPr>
            <a:xfrm>
              <a:off x="6790755" y="1257002"/>
              <a:ext cx="327524" cy="1122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65F89ED-BE39-46BA-92B6-5B7E3F4E76A5}"/>
                </a:ext>
              </a:extLst>
            </p:cNvPr>
            <p:cNvCxnSpPr>
              <a:stCxn id="7" idx="6"/>
              <a:endCxn id="8" idx="3"/>
            </p:cNvCxnSpPr>
            <p:nvPr/>
          </p:nvCxnSpPr>
          <p:spPr>
            <a:xfrm flipV="1">
              <a:off x="7349448" y="1235917"/>
              <a:ext cx="265023" cy="133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5A5C15B-6057-4533-A5B9-47FDF46BD86F}"/>
                </a:ext>
              </a:extLst>
            </p:cNvPr>
            <p:cNvCxnSpPr>
              <a:stCxn id="5" idx="7"/>
              <a:endCxn id="10" idx="1"/>
            </p:cNvCxnSpPr>
            <p:nvPr/>
          </p:nvCxnSpPr>
          <p:spPr>
            <a:xfrm>
              <a:off x="7002231" y="316695"/>
              <a:ext cx="3810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0763DA-EE59-48AA-AD80-B487E1B83C62}"/>
                </a:ext>
              </a:extLst>
            </p:cNvPr>
            <p:cNvCxnSpPr>
              <a:cxnSpLocks/>
              <a:stCxn id="10" idx="5"/>
              <a:endCxn id="9" idx="1"/>
            </p:cNvCxnSpPr>
            <p:nvPr/>
          </p:nvCxnSpPr>
          <p:spPr>
            <a:xfrm>
              <a:off x="7546763" y="461994"/>
              <a:ext cx="98529" cy="150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9B003AB-5396-4CF3-8790-7E1309285255}"/>
                </a:ext>
              </a:extLst>
            </p:cNvPr>
            <p:cNvCxnSpPr>
              <a:cxnSpLocks/>
              <a:stCxn id="9" idx="4"/>
              <a:endCxn id="8" idx="0"/>
            </p:cNvCxnSpPr>
            <p:nvPr/>
          </p:nvCxnSpPr>
          <p:spPr>
            <a:xfrm flipH="1">
              <a:off x="7696202" y="788284"/>
              <a:ext cx="30821" cy="2722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20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A6AA-C740-4AD0-909C-7D479880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74473A-7B09-4761-A637-29E16D793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43096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What makes a pattern easy/hard to detect?</a:t>
                </a:r>
              </a:p>
              <a:p>
                <a:r>
                  <a:rPr lang="en-US" sz="2400" dirty="0"/>
                  <a:t>In particular, how fast can one detect an induced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-cycle?</a:t>
                </a:r>
              </a:p>
              <a:p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 possible?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Or are induced cycles even harder to detect?</a:t>
                </a:r>
              </a:p>
              <a:p>
                <a:endParaRPr lang="en-US" sz="2400" dirty="0"/>
              </a:p>
              <a:p>
                <a:pPr algn="ctr"/>
                <a:r>
                  <a:rPr lang="en-US" sz="5400" dirty="0"/>
                  <a:t>Thank you!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74473A-7B09-4761-A637-29E16D793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4309638"/>
              </a:xfrm>
              <a:blipFill>
                <a:blip r:embed="rId2"/>
                <a:stretch>
                  <a:fillRect l="-909" t="-849" b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41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5912-46FE-44B5-8EE2-E7E18E8F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Subgraph Isomorphism (SI)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35428-2A3B-4DB6-A1AE-DEAC5C3C4D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7694295" cy="37608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computational problem </a:t>
                </a:r>
                <a:r>
                  <a:rPr lang="en-US" b="1" dirty="0"/>
                  <a:t>SI</a:t>
                </a:r>
                <a:r>
                  <a:rPr lang="en-US" dirty="0"/>
                  <a:t> is to decide:</a:t>
                </a:r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 subgraph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There’s an induced and not induced version.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Karp’1972: SI is NP-complete.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 fixed </a:t>
                </a:r>
                <a:r>
                  <a:rPr lang="en-US" dirty="0">
                    <a:solidFill>
                      <a:srgbClr val="0070C0"/>
                    </a:solidFill>
                  </a:rPr>
                  <a:t>constant</a:t>
                </a:r>
                <a:r>
                  <a:rPr lang="en-US" dirty="0"/>
                  <a:t>,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then there’s an easy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algorithm:</a:t>
                </a:r>
                <a:r>
                  <a:rPr lang="en-US" b="1" dirty="0"/>
                  <a:t>    Brute Force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Is there a faster algorithm?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35428-2A3B-4DB6-A1AE-DEAC5C3C4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7694295" cy="3760891"/>
              </a:xfrm>
              <a:blipFill>
                <a:blip r:embed="rId2"/>
                <a:stretch>
                  <a:fillRect l="-713" t="-810" b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6783AFF-C1BA-408B-ACCC-92804408F8C0}"/>
              </a:ext>
            </a:extLst>
          </p:cNvPr>
          <p:cNvSpPr txBox="1"/>
          <p:nvPr/>
        </p:nvSpPr>
        <p:spPr>
          <a:xfrm>
            <a:off x="9110662" y="1943517"/>
            <a:ext cx="2676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study</a:t>
            </a:r>
            <a:r>
              <a:rPr lang="en-US" sz="2000" dirty="0"/>
              <a:t>: graphs encode a variety of objects; SI useful in anomaly detection, protein-protein interaction and more…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36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8D53-53EC-4A7B-BF5B-D5D3C9DE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Cliques are hardest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44B0B-2A03-4701-B5D1-AEAA37BFB4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2"/>
                <a:ext cx="10058400" cy="1628730"/>
              </a:xfrm>
            </p:spPr>
            <p:txBody>
              <a:bodyPr/>
              <a:lstStyle/>
              <a:p>
                <a:r>
                  <a:rPr lang="en-US" b="1" dirty="0"/>
                  <a:t>Theorem</a:t>
                </a:r>
                <a:r>
                  <a:rPr lang="en-US" dirty="0"/>
                  <a:t>: The SI problem </a:t>
                </a:r>
                <a:r>
                  <a:rPr lang="en-US" dirty="0">
                    <a:solidFill>
                      <a:srgbClr val="0070C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can be reduced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to detecting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-clique </a:t>
                </a:r>
                <a:r>
                  <a:rPr lang="en-US" dirty="0"/>
                  <a:t>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-node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 (Every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gets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copies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every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gets copies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, every non-edge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.)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44B0B-2A03-4701-B5D1-AEAA37BFB4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2"/>
                <a:ext cx="10058400" cy="1628730"/>
              </a:xfrm>
              <a:blipFill>
                <a:blip r:embed="rId2"/>
                <a:stretch>
                  <a:fillRect l="-545" t="-1873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1A24B28-B5EA-4B47-9BE5-355B0BDB7841}"/>
              </a:ext>
            </a:extLst>
          </p:cNvPr>
          <p:cNvSpPr/>
          <p:nvPr/>
        </p:nvSpPr>
        <p:spPr>
          <a:xfrm>
            <a:off x="1319364" y="4881546"/>
            <a:ext cx="1524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AB60A2-5C80-42DC-B6F2-42D6381039ED}"/>
              </a:ext>
            </a:extLst>
          </p:cNvPr>
          <p:cNvSpPr/>
          <p:nvPr/>
        </p:nvSpPr>
        <p:spPr>
          <a:xfrm>
            <a:off x="1686077" y="4555315"/>
            <a:ext cx="1524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E436B3-40C3-4088-82AF-9448A964D044}"/>
              </a:ext>
            </a:extLst>
          </p:cNvPr>
          <p:cNvSpPr/>
          <p:nvPr/>
        </p:nvSpPr>
        <p:spPr>
          <a:xfrm>
            <a:off x="1919439" y="4881546"/>
            <a:ext cx="1524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C50301-36B8-40C5-AD91-65971640F2C1}"/>
              </a:ext>
            </a:extLst>
          </p:cNvPr>
          <p:cNvCxnSpPr>
            <a:stCxn id="5" idx="3"/>
            <a:endCxn id="4" idx="7"/>
          </p:cNvCxnSpPr>
          <p:nvPr/>
        </p:nvCxnSpPr>
        <p:spPr>
          <a:xfrm flipH="1">
            <a:off x="1449446" y="4697592"/>
            <a:ext cx="258949" cy="208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C9EB9C-6A88-409D-8A93-F9C9415C93D3}"/>
              </a:ext>
            </a:extLst>
          </p:cNvPr>
          <p:cNvCxnSpPr>
            <a:stCxn id="5" idx="5"/>
            <a:endCxn id="6" idx="1"/>
          </p:cNvCxnSpPr>
          <p:nvPr/>
        </p:nvCxnSpPr>
        <p:spPr>
          <a:xfrm>
            <a:off x="1816159" y="4697592"/>
            <a:ext cx="125598" cy="208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C08488-237F-404E-80EF-AA012CE92DC8}"/>
              </a:ext>
            </a:extLst>
          </p:cNvPr>
          <p:cNvSpPr txBox="1"/>
          <p:nvPr/>
        </p:nvSpPr>
        <p:spPr>
          <a:xfrm>
            <a:off x="2240021" y="4626001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266646-F37E-4F07-9314-18B92010DBD1}"/>
              </a:ext>
            </a:extLst>
          </p:cNvPr>
          <p:cNvSpPr/>
          <p:nvPr/>
        </p:nvSpPr>
        <p:spPr>
          <a:xfrm>
            <a:off x="3329139" y="4461137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0991FD-94F2-4EFC-950C-040B63C4534A}"/>
              </a:ext>
            </a:extLst>
          </p:cNvPr>
          <p:cNvSpPr/>
          <p:nvPr/>
        </p:nvSpPr>
        <p:spPr>
          <a:xfrm>
            <a:off x="3805937" y="4459313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88457AF-B03F-4B70-AF75-A2D28BE0C828}"/>
              </a:ext>
            </a:extLst>
          </p:cNvPr>
          <p:cNvSpPr/>
          <p:nvPr/>
        </p:nvSpPr>
        <p:spPr>
          <a:xfrm>
            <a:off x="3329139" y="4911989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C8933B-6524-47DB-9516-41E84554D244}"/>
              </a:ext>
            </a:extLst>
          </p:cNvPr>
          <p:cNvSpPr/>
          <p:nvPr/>
        </p:nvSpPr>
        <p:spPr>
          <a:xfrm>
            <a:off x="3806153" y="4911989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0E002E-3FE2-4FE9-ADAC-90A0B891781A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481539" y="4542657"/>
            <a:ext cx="317593" cy="182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DDE16A-F629-43E4-9D0F-F8F0A4F046AE}"/>
              </a:ext>
            </a:extLst>
          </p:cNvPr>
          <p:cNvCxnSpPr>
            <a:stCxn id="12" idx="4"/>
            <a:endCxn id="14" idx="0"/>
          </p:cNvCxnSpPr>
          <p:nvPr/>
        </p:nvCxnSpPr>
        <p:spPr>
          <a:xfrm>
            <a:off x="3405339" y="4627825"/>
            <a:ext cx="0" cy="28416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FAF492-F90D-4F54-B01F-7CACA2FE7B6B}"/>
              </a:ext>
            </a:extLst>
          </p:cNvPr>
          <p:cNvCxnSpPr>
            <a:stCxn id="13" idx="4"/>
            <a:endCxn id="15" idx="0"/>
          </p:cNvCxnSpPr>
          <p:nvPr/>
        </p:nvCxnSpPr>
        <p:spPr>
          <a:xfrm>
            <a:off x="3882137" y="4626001"/>
            <a:ext cx="216" cy="28598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926106-C422-483C-BD54-174F6B5E12C4}"/>
              </a:ext>
            </a:extLst>
          </p:cNvPr>
          <p:cNvCxnSpPr>
            <a:stCxn id="14" idx="5"/>
            <a:endCxn id="15" idx="3"/>
          </p:cNvCxnSpPr>
          <p:nvPr/>
        </p:nvCxnSpPr>
        <p:spPr>
          <a:xfrm>
            <a:off x="3459221" y="5054266"/>
            <a:ext cx="36925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A0A80E-1772-4499-9F71-DF9F5D0685D9}"/>
              </a:ext>
            </a:extLst>
          </p:cNvPr>
          <p:cNvCxnSpPr>
            <a:stCxn id="14" idx="2"/>
            <a:endCxn id="13" idx="3"/>
          </p:cNvCxnSpPr>
          <p:nvPr/>
        </p:nvCxnSpPr>
        <p:spPr>
          <a:xfrm flipV="1">
            <a:off x="3329139" y="4601590"/>
            <a:ext cx="499116" cy="39374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3748B5-FDDF-4F10-8140-3AD9446B7538}"/>
              </a:ext>
            </a:extLst>
          </p:cNvPr>
          <p:cNvSpPr txBox="1"/>
          <p:nvPr/>
        </p:nvSpPr>
        <p:spPr>
          <a:xfrm>
            <a:off x="3111061" y="42037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6AA817-6BBD-4053-8327-0F407F1EBF58}"/>
              </a:ext>
            </a:extLst>
          </p:cNvPr>
          <p:cNvSpPr txBox="1"/>
          <p:nvPr/>
        </p:nvSpPr>
        <p:spPr>
          <a:xfrm>
            <a:off x="3085974" y="488154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221277-EAA4-4DE7-B7AC-765B2963258F}"/>
              </a:ext>
            </a:extLst>
          </p:cNvPr>
          <p:cNvSpPr txBox="1"/>
          <p:nvPr/>
        </p:nvSpPr>
        <p:spPr>
          <a:xfrm>
            <a:off x="3882137" y="419482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339EA3-4706-483B-BADF-992867AD52D0}"/>
              </a:ext>
            </a:extLst>
          </p:cNvPr>
          <p:cNvSpPr txBox="1"/>
          <p:nvPr/>
        </p:nvSpPr>
        <p:spPr>
          <a:xfrm>
            <a:off x="3907938" y="490595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E81BA73-AADD-4323-9A0F-460BE188D4E6}"/>
              </a:ext>
            </a:extLst>
          </p:cNvPr>
          <p:cNvSpPr/>
          <p:nvPr/>
        </p:nvSpPr>
        <p:spPr>
          <a:xfrm>
            <a:off x="7994136" y="3877191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477F804-9851-49C3-859F-687F2B1EEAB1}"/>
              </a:ext>
            </a:extLst>
          </p:cNvPr>
          <p:cNvSpPr/>
          <p:nvPr/>
        </p:nvSpPr>
        <p:spPr>
          <a:xfrm>
            <a:off x="8330184" y="3877191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C297BF1-180E-4FCB-9AA9-810FF84CB0B1}"/>
              </a:ext>
            </a:extLst>
          </p:cNvPr>
          <p:cNvSpPr/>
          <p:nvPr/>
        </p:nvSpPr>
        <p:spPr>
          <a:xfrm>
            <a:off x="8927592" y="3877191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5ECE801-2715-48B7-A84D-C55854EF9BED}"/>
              </a:ext>
            </a:extLst>
          </p:cNvPr>
          <p:cNvSpPr/>
          <p:nvPr/>
        </p:nvSpPr>
        <p:spPr>
          <a:xfrm>
            <a:off x="8628888" y="3877191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F0BA65-E45C-4E46-BDAA-2677DE9EBB1E}"/>
                  </a:ext>
                </a:extLst>
              </p:cNvPr>
              <p:cNvSpPr txBox="1"/>
              <p:nvPr/>
            </p:nvSpPr>
            <p:spPr>
              <a:xfrm>
                <a:off x="7900193" y="3559551"/>
                <a:ext cx="36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F0BA65-E45C-4E46-BDAA-2677DE9EB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193" y="3559551"/>
                <a:ext cx="362506" cy="369332"/>
              </a:xfrm>
              <a:prstGeom prst="rect">
                <a:avLst/>
              </a:prstGeom>
              <a:blipFill>
                <a:blip r:embed="rId3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E277A24-6B05-4F0B-A5FC-4306D4EDDB76}"/>
                  </a:ext>
                </a:extLst>
              </p:cNvPr>
              <p:cNvSpPr txBox="1"/>
              <p:nvPr/>
            </p:nvSpPr>
            <p:spPr>
              <a:xfrm>
                <a:off x="8246251" y="3565078"/>
                <a:ext cx="36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E277A24-6B05-4F0B-A5FC-4306D4EDD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251" y="3565078"/>
                <a:ext cx="362506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92EDB64-CD04-4EC4-8CCD-7EB70523FF72}"/>
                  </a:ext>
                </a:extLst>
              </p:cNvPr>
              <p:cNvSpPr txBox="1"/>
              <p:nvPr/>
            </p:nvSpPr>
            <p:spPr>
              <a:xfrm>
                <a:off x="8549304" y="3536473"/>
                <a:ext cx="36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92EDB64-CD04-4EC4-8CCD-7EB70523F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304" y="3536473"/>
                <a:ext cx="3625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F9C498-C75D-4A97-8F2C-236D8CD8446A}"/>
                  </a:ext>
                </a:extLst>
              </p:cNvPr>
              <p:cNvSpPr txBox="1"/>
              <p:nvPr/>
            </p:nvSpPr>
            <p:spPr>
              <a:xfrm>
                <a:off x="8857495" y="3554679"/>
                <a:ext cx="36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F9C498-C75D-4A97-8F2C-236D8CD84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495" y="3554679"/>
                <a:ext cx="362506" cy="369332"/>
              </a:xfrm>
              <a:prstGeom prst="rect">
                <a:avLst/>
              </a:prstGeom>
              <a:blipFill>
                <a:blip r:embed="rId6"/>
                <a:stretch>
                  <a:fillRect r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6086A4F7-1F06-41A5-A711-8636A1FE324E}"/>
              </a:ext>
            </a:extLst>
          </p:cNvPr>
          <p:cNvSpPr/>
          <p:nvPr/>
        </p:nvSpPr>
        <p:spPr>
          <a:xfrm>
            <a:off x="6763643" y="4881290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4889D1B-5105-4C7A-80C6-9C9A260AE658}"/>
              </a:ext>
            </a:extLst>
          </p:cNvPr>
          <p:cNvSpPr/>
          <p:nvPr/>
        </p:nvSpPr>
        <p:spPr>
          <a:xfrm>
            <a:off x="7099691" y="4881290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BFF7892-EB40-40CC-850F-56AD377DD190}"/>
              </a:ext>
            </a:extLst>
          </p:cNvPr>
          <p:cNvSpPr/>
          <p:nvPr/>
        </p:nvSpPr>
        <p:spPr>
          <a:xfrm>
            <a:off x="7697099" y="4881290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52EB504-049C-4E95-A36D-4B792A61CA47}"/>
              </a:ext>
            </a:extLst>
          </p:cNvPr>
          <p:cNvSpPr/>
          <p:nvPr/>
        </p:nvSpPr>
        <p:spPr>
          <a:xfrm>
            <a:off x="7398395" y="4881290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56ED041-6D8A-424E-B42F-93A35E4CF5C1}"/>
                  </a:ext>
                </a:extLst>
              </p:cNvPr>
              <p:cNvSpPr txBox="1"/>
              <p:nvPr/>
            </p:nvSpPr>
            <p:spPr>
              <a:xfrm>
                <a:off x="6645361" y="4971282"/>
                <a:ext cx="36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56ED041-6D8A-424E-B42F-93A35E4CF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361" y="4971282"/>
                <a:ext cx="362506" cy="369332"/>
              </a:xfrm>
              <a:prstGeom prst="rect">
                <a:avLst/>
              </a:prstGeom>
              <a:blipFill>
                <a:blip r:embed="rId7"/>
                <a:stretch>
                  <a:fillRect r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143843C-3455-4327-B3DD-F275D1CF8107}"/>
                  </a:ext>
                </a:extLst>
              </p:cNvPr>
              <p:cNvSpPr txBox="1"/>
              <p:nvPr/>
            </p:nvSpPr>
            <p:spPr>
              <a:xfrm>
                <a:off x="6994631" y="4988314"/>
                <a:ext cx="36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143843C-3455-4327-B3DD-F275D1CF8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631" y="4988314"/>
                <a:ext cx="3625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61BA84-C97B-48C3-B81A-15F2E3ECAA21}"/>
                  </a:ext>
                </a:extLst>
              </p:cNvPr>
              <p:cNvSpPr txBox="1"/>
              <p:nvPr/>
            </p:nvSpPr>
            <p:spPr>
              <a:xfrm>
                <a:off x="7322188" y="4983488"/>
                <a:ext cx="36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61BA84-C97B-48C3-B81A-15F2E3ECA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188" y="4983488"/>
                <a:ext cx="36250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59225CB-F0C2-47BB-B599-2E6847F9F35C}"/>
                  </a:ext>
                </a:extLst>
              </p:cNvPr>
              <p:cNvSpPr txBox="1"/>
              <p:nvPr/>
            </p:nvSpPr>
            <p:spPr>
              <a:xfrm>
                <a:off x="7649745" y="5003008"/>
                <a:ext cx="36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59225CB-F0C2-47BB-B599-2E6847F9F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745" y="5003008"/>
                <a:ext cx="362506" cy="369332"/>
              </a:xfrm>
              <a:prstGeom prst="rect">
                <a:avLst/>
              </a:prstGeom>
              <a:blipFill>
                <a:blip r:embed="rId10"/>
                <a:stretch>
                  <a:fillRect r="-5085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17BAA385-644E-473C-8EB7-01B470B81A89}"/>
              </a:ext>
            </a:extLst>
          </p:cNvPr>
          <p:cNvSpPr/>
          <p:nvPr/>
        </p:nvSpPr>
        <p:spPr>
          <a:xfrm>
            <a:off x="9311743" y="4876464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C4B1BDC-DDEA-4808-BCAB-027B057AD346}"/>
              </a:ext>
            </a:extLst>
          </p:cNvPr>
          <p:cNvSpPr/>
          <p:nvPr/>
        </p:nvSpPr>
        <p:spPr>
          <a:xfrm>
            <a:off x="9647791" y="4876464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653A7B0-2351-4BB0-9CC3-96089F0A8045}"/>
              </a:ext>
            </a:extLst>
          </p:cNvPr>
          <p:cNvSpPr/>
          <p:nvPr/>
        </p:nvSpPr>
        <p:spPr>
          <a:xfrm>
            <a:off x="10245199" y="4876464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9E2E7DF-CBAE-48A8-80A5-AFB80CF33142}"/>
              </a:ext>
            </a:extLst>
          </p:cNvPr>
          <p:cNvSpPr/>
          <p:nvPr/>
        </p:nvSpPr>
        <p:spPr>
          <a:xfrm>
            <a:off x="9946495" y="4876464"/>
            <a:ext cx="152400" cy="166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F8D5745-8C25-4810-9530-A91249F7C698}"/>
                  </a:ext>
                </a:extLst>
              </p:cNvPr>
              <p:cNvSpPr txBox="1"/>
              <p:nvPr/>
            </p:nvSpPr>
            <p:spPr>
              <a:xfrm>
                <a:off x="9193461" y="4966456"/>
                <a:ext cx="36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F8D5745-8C25-4810-9530-A91249F7C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461" y="4966456"/>
                <a:ext cx="362506" cy="369332"/>
              </a:xfrm>
              <a:prstGeom prst="rect">
                <a:avLst/>
              </a:prstGeom>
              <a:blipFill>
                <a:blip r:embed="rId11"/>
                <a:stretch>
                  <a:fillRect r="-3333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82B8E35-74E9-479F-88DA-973416BDBED8}"/>
                  </a:ext>
                </a:extLst>
              </p:cNvPr>
              <p:cNvSpPr txBox="1"/>
              <p:nvPr/>
            </p:nvSpPr>
            <p:spPr>
              <a:xfrm>
                <a:off x="9542731" y="4983488"/>
                <a:ext cx="36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82B8E35-74E9-479F-88DA-973416BDB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731" y="4983488"/>
                <a:ext cx="362506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8C244AE-2A89-4146-8A92-D4086F2F0CA7}"/>
                  </a:ext>
                </a:extLst>
              </p:cNvPr>
              <p:cNvSpPr txBox="1"/>
              <p:nvPr/>
            </p:nvSpPr>
            <p:spPr>
              <a:xfrm>
                <a:off x="9870288" y="4978662"/>
                <a:ext cx="36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8C244AE-2A89-4146-8A92-D4086F2F0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288" y="4978662"/>
                <a:ext cx="362506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1E4E58E-0196-49D7-960E-450785538072}"/>
                  </a:ext>
                </a:extLst>
              </p:cNvPr>
              <p:cNvSpPr txBox="1"/>
              <p:nvPr/>
            </p:nvSpPr>
            <p:spPr>
              <a:xfrm>
                <a:off x="10197845" y="4998182"/>
                <a:ext cx="36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1E4E58E-0196-49D7-960E-450785538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845" y="4998182"/>
                <a:ext cx="362506" cy="369332"/>
              </a:xfrm>
              <a:prstGeom prst="rect">
                <a:avLst/>
              </a:prstGeom>
              <a:blipFill>
                <a:blip r:embed="rId14"/>
                <a:stretch>
                  <a:fillRect r="-5085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F0CBEC3D-676C-4F60-A581-7EABED305610}"/>
              </a:ext>
            </a:extLst>
          </p:cNvPr>
          <p:cNvSpPr txBox="1"/>
          <p:nvPr/>
        </p:nvSpPr>
        <p:spPr>
          <a:xfrm>
            <a:off x="1095427" y="487080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A96174-6F21-474F-8B44-3EBF18037CA6}"/>
              </a:ext>
            </a:extLst>
          </p:cNvPr>
          <p:cNvSpPr txBox="1"/>
          <p:nvPr/>
        </p:nvSpPr>
        <p:spPr>
          <a:xfrm>
            <a:off x="1545302" y="423781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290203-1036-445F-93C6-60859A1F4468}"/>
              </a:ext>
            </a:extLst>
          </p:cNvPr>
          <p:cNvSpPr txBox="1"/>
          <p:nvPr/>
        </p:nvSpPr>
        <p:spPr>
          <a:xfrm>
            <a:off x="1978124" y="487080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43A2B6-13EA-474C-8AAC-FA0DAB9EE98B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7175891" y="4043879"/>
            <a:ext cx="859092" cy="837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545B05-73D7-46A7-BE94-B52EE80C8AB4}"/>
              </a:ext>
            </a:extLst>
          </p:cNvPr>
          <p:cNvCxnSpPr>
            <a:cxnSpLocks/>
            <a:stCxn id="31" idx="4"/>
            <a:endCxn id="42" idx="0"/>
          </p:cNvCxnSpPr>
          <p:nvPr/>
        </p:nvCxnSpPr>
        <p:spPr>
          <a:xfrm flipH="1">
            <a:off x="7474595" y="4043879"/>
            <a:ext cx="595741" cy="837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C31C9CB-0D16-4997-99A8-4C796208A788}"/>
              </a:ext>
            </a:extLst>
          </p:cNvPr>
          <p:cNvCxnSpPr>
            <a:cxnSpLocks/>
          </p:cNvCxnSpPr>
          <p:nvPr/>
        </p:nvCxnSpPr>
        <p:spPr>
          <a:xfrm flipH="1">
            <a:off x="6883285" y="4058015"/>
            <a:ext cx="1502571" cy="818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1BD0B68-5D14-492A-B868-65D303E76D7E}"/>
              </a:ext>
            </a:extLst>
          </p:cNvPr>
          <p:cNvCxnSpPr>
            <a:cxnSpLocks/>
            <a:endCxn id="42" idx="7"/>
          </p:cNvCxnSpPr>
          <p:nvPr/>
        </p:nvCxnSpPr>
        <p:spPr>
          <a:xfrm flipH="1">
            <a:off x="7528477" y="4057842"/>
            <a:ext cx="840563" cy="8478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5FACD08-EF0C-40B9-AC03-36809A77E3A0}"/>
              </a:ext>
            </a:extLst>
          </p:cNvPr>
          <p:cNvCxnSpPr>
            <a:cxnSpLocks/>
            <a:stCxn id="32" idx="4"/>
            <a:endCxn id="41" idx="7"/>
          </p:cNvCxnSpPr>
          <p:nvPr/>
        </p:nvCxnSpPr>
        <p:spPr>
          <a:xfrm flipH="1">
            <a:off x="7827181" y="4043879"/>
            <a:ext cx="579203" cy="861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D92237D-434E-48AE-BC93-40968B7BEB2B}"/>
              </a:ext>
            </a:extLst>
          </p:cNvPr>
          <p:cNvCxnSpPr>
            <a:cxnSpLocks/>
            <a:stCxn id="43" idx="0"/>
            <a:endCxn id="34" idx="3"/>
          </p:cNvCxnSpPr>
          <p:nvPr/>
        </p:nvCxnSpPr>
        <p:spPr>
          <a:xfrm flipV="1">
            <a:off x="6826614" y="4019468"/>
            <a:ext cx="1824592" cy="951814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002A960-B423-473B-9F16-B643FA49BD75}"/>
              </a:ext>
            </a:extLst>
          </p:cNvPr>
          <p:cNvCxnSpPr>
            <a:endCxn id="40" idx="7"/>
          </p:cNvCxnSpPr>
          <p:nvPr/>
        </p:nvCxnSpPr>
        <p:spPr>
          <a:xfrm flipH="1">
            <a:off x="7229773" y="4035907"/>
            <a:ext cx="1403450" cy="869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3C1F007-D791-4DB0-A14B-B5494EC246A5}"/>
              </a:ext>
            </a:extLst>
          </p:cNvPr>
          <p:cNvCxnSpPr>
            <a:endCxn id="41" idx="7"/>
          </p:cNvCxnSpPr>
          <p:nvPr/>
        </p:nvCxnSpPr>
        <p:spPr>
          <a:xfrm flipH="1">
            <a:off x="7827181" y="4048705"/>
            <a:ext cx="801707" cy="856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93ECDE1-258C-4826-982B-FC4C2BFDC40F}"/>
              </a:ext>
            </a:extLst>
          </p:cNvPr>
          <p:cNvCxnSpPr>
            <a:stCxn id="33" idx="3"/>
            <a:endCxn id="40" idx="7"/>
          </p:cNvCxnSpPr>
          <p:nvPr/>
        </p:nvCxnSpPr>
        <p:spPr>
          <a:xfrm flipH="1">
            <a:off x="7229773" y="4019468"/>
            <a:ext cx="1720137" cy="8862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79BAE2B-28C4-443F-9653-5E98681F9ABB}"/>
              </a:ext>
            </a:extLst>
          </p:cNvPr>
          <p:cNvCxnSpPr>
            <a:stCxn id="33" idx="4"/>
            <a:endCxn id="42" idx="7"/>
          </p:cNvCxnSpPr>
          <p:nvPr/>
        </p:nvCxnSpPr>
        <p:spPr>
          <a:xfrm flipH="1">
            <a:off x="7528477" y="4043879"/>
            <a:ext cx="1475315" cy="861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076CF2F-12E0-4F84-9641-89EE3538C2B7}"/>
              </a:ext>
            </a:extLst>
          </p:cNvPr>
          <p:cNvCxnSpPr>
            <a:stCxn id="33" idx="4"/>
            <a:endCxn id="48" idx="0"/>
          </p:cNvCxnSpPr>
          <p:nvPr/>
        </p:nvCxnSpPr>
        <p:spPr>
          <a:xfrm>
            <a:off x="9003792" y="4043879"/>
            <a:ext cx="720199" cy="832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22373BB-0CA7-4FA3-9CA6-30C764E1EB6E}"/>
              </a:ext>
            </a:extLst>
          </p:cNvPr>
          <p:cNvCxnSpPr>
            <a:endCxn id="50" idx="0"/>
          </p:cNvCxnSpPr>
          <p:nvPr/>
        </p:nvCxnSpPr>
        <p:spPr>
          <a:xfrm>
            <a:off x="9016197" y="4051851"/>
            <a:ext cx="1006498" cy="824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877C3D0-EC07-40B8-95FF-F62CB93700F4}"/>
              </a:ext>
            </a:extLst>
          </p:cNvPr>
          <p:cNvCxnSpPr>
            <a:stCxn id="34" idx="3"/>
            <a:endCxn id="47" idx="1"/>
          </p:cNvCxnSpPr>
          <p:nvPr/>
        </p:nvCxnSpPr>
        <p:spPr>
          <a:xfrm>
            <a:off x="8651206" y="4019468"/>
            <a:ext cx="682855" cy="881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913CAF5-8A48-447F-B0D5-00A5CC3637D8}"/>
              </a:ext>
            </a:extLst>
          </p:cNvPr>
          <p:cNvCxnSpPr>
            <a:stCxn id="34" idx="3"/>
            <a:endCxn id="48" idx="0"/>
          </p:cNvCxnSpPr>
          <p:nvPr/>
        </p:nvCxnSpPr>
        <p:spPr>
          <a:xfrm>
            <a:off x="8651206" y="4019468"/>
            <a:ext cx="1072785" cy="856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748995A-F304-424F-AD0C-698AF6198AE5}"/>
              </a:ext>
            </a:extLst>
          </p:cNvPr>
          <p:cNvCxnSpPr>
            <a:stCxn id="34" idx="3"/>
            <a:endCxn id="49" idx="1"/>
          </p:cNvCxnSpPr>
          <p:nvPr/>
        </p:nvCxnSpPr>
        <p:spPr>
          <a:xfrm>
            <a:off x="8651206" y="4019468"/>
            <a:ext cx="1616311" cy="881407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4546FA3-349B-4CD9-A3BC-DF733EEC5CE2}"/>
              </a:ext>
            </a:extLst>
          </p:cNvPr>
          <p:cNvCxnSpPr>
            <a:stCxn id="32" idx="3"/>
            <a:endCxn id="47" idx="0"/>
          </p:cNvCxnSpPr>
          <p:nvPr/>
        </p:nvCxnSpPr>
        <p:spPr>
          <a:xfrm>
            <a:off x="8352502" y="4019468"/>
            <a:ext cx="1035441" cy="856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CC680C7-55F6-40AE-8B65-ECDC2860FEDB}"/>
              </a:ext>
            </a:extLst>
          </p:cNvPr>
          <p:cNvCxnSpPr>
            <a:stCxn id="32" idx="4"/>
            <a:endCxn id="50" idx="6"/>
          </p:cNvCxnSpPr>
          <p:nvPr/>
        </p:nvCxnSpPr>
        <p:spPr>
          <a:xfrm>
            <a:off x="8406384" y="4043879"/>
            <a:ext cx="1692511" cy="915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E5D9F20-4BCF-4EDA-BFB2-F0E45ECB6273}"/>
              </a:ext>
            </a:extLst>
          </p:cNvPr>
          <p:cNvCxnSpPr>
            <a:stCxn id="32" idx="4"/>
            <a:endCxn id="49" idx="0"/>
          </p:cNvCxnSpPr>
          <p:nvPr/>
        </p:nvCxnSpPr>
        <p:spPr>
          <a:xfrm>
            <a:off x="8406384" y="4043879"/>
            <a:ext cx="1915015" cy="832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5B70002-1AB3-48E1-8C77-ECA091B53F75}"/>
              </a:ext>
            </a:extLst>
          </p:cNvPr>
          <p:cNvCxnSpPr>
            <a:stCxn id="31" idx="4"/>
            <a:endCxn id="48" idx="5"/>
          </p:cNvCxnSpPr>
          <p:nvPr/>
        </p:nvCxnSpPr>
        <p:spPr>
          <a:xfrm>
            <a:off x="8070336" y="4043879"/>
            <a:ext cx="1707537" cy="974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0E5C599-C209-4E48-8A7C-F183E31B59B5}"/>
              </a:ext>
            </a:extLst>
          </p:cNvPr>
          <p:cNvCxnSpPr>
            <a:stCxn id="31" idx="4"/>
            <a:endCxn id="50" idx="1"/>
          </p:cNvCxnSpPr>
          <p:nvPr/>
        </p:nvCxnSpPr>
        <p:spPr>
          <a:xfrm>
            <a:off x="8070336" y="4043879"/>
            <a:ext cx="1898477" cy="856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01094BD2-93F0-4F7A-B52C-5551CC90B460}"/>
              </a:ext>
            </a:extLst>
          </p:cNvPr>
          <p:cNvSpPr/>
          <p:nvPr/>
        </p:nvSpPr>
        <p:spPr>
          <a:xfrm>
            <a:off x="6844937" y="5031813"/>
            <a:ext cx="3453820" cy="1165254"/>
          </a:xfrm>
          <a:custGeom>
            <a:avLst/>
            <a:gdLst>
              <a:gd name="connsiteX0" fmla="*/ 0 w 3453820"/>
              <a:gd name="connsiteY0" fmla="*/ 36576 h 1165254"/>
              <a:gd name="connsiteX1" fmla="*/ 1985554 w 3453820"/>
              <a:gd name="connsiteY1" fmla="*/ 1165206 h 1165254"/>
              <a:gd name="connsiteX2" fmla="*/ 3453820 w 3453820"/>
              <a:gd name="connsiteY2" fmla="*/ 0 h 11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3820" h="1165254">
                <a:moveTo>
                  <a:pt x="0" y="36576"/>
                </a:moveTo>
                <a:cubicBezTo>
                  <a:pt x="704958" y="603939"/>
                  <a:pt x="1409917" y="1171302"/>
                  <a:pt x="1985554" y="1165206"/>
                </a:cubicBezTo>
                <a:cubicBezTo>
                  <a:pt x="2561191" y="1159110"/>
                  <a:pt x="3007505" y="579555"/>
                  <a:pt x="3453820" y="0"/>
                </a:cubicBezTo>
              </a:path>
            </a:pathLst>
          </a:cu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2B354B28-4CCC-4D61-9EC3-98083D5D8E12}"/>
              </a:ext>
            </a:extLst>
          </p:cNvPr>
          <p:cNvSpPr/>
          <p:nvPr/>
        </p:nvSpPr>
        <p:spPr>
          <a:xfrm>
            <a:off x="7816814" y="4958661"/>
            <a:ext cx="1525741" cy="324745"/>
          </a:xfrm>
          <a:custGeom>
            <a:avLst/>
            <a:gdLst>
              <a:gd name="connsiteX0" fmla="*/ 0 w 1525741"/>
              <a:gd name="connsiteY0" fmla="*/ 73152 h 324745"/>
              <a:gd name="connsiteX1" fmla="*/ 627017 w 1525741"/>
              <a:gd name="connsiteY1" fmla="*/ 323958 h 324745"/>
              <a:gd name="connsiteX2" fmla="*/ 1525741 w 1525741"/>
              <a:gd name="connsiteY2" fmla="*/ 0 h 32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5741" h="324745">
                <a:moveTo>
                  <a:pt x="0" y="73152"/>
                </a:moveTo>
                <a:cubicBezTo>
                  <a:pt x="186363" y="204651"/>
                  <a:pt x="372727" y="336150"/>
                  <a:pt x="627017" y="323958"/>
                </a:cubicBezTo>
                <a:cubicBezTo>
                  <a:pt x="881307" y="311766"/>
                  <a:pt x="1203524" y="155883"/>
                  <a:pt x="1525741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Arrow: Right 126">
            <a:extLst>
              <a:ext uri="{FF2B5EF4-FFF2-40B4-BE49-F238E27FC236}">
                <a16:creationId xmlns:a16="http://schemas.microsoft.com/office/drawing/2014/main" id="{7432B5F1-C5A4-4C3D-83C7-60E2692063D2}"/>
              </a:ext>
            </a:extLst>
          </p:cNvPr>
          <p:cNvSpPr/>
          <p:nvPr/>
        </p:nvSpPr>
        <p:spPr>
          <a:xfrm>
            <a:off x="4760105" y="4586288"/>
            <a:ext cx="1603090" cy="4324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996B09F-B7C2-4085-B825-64EDF6372DBB}"/>
                  </a:ext>
                </a:extLst>
              </p:cNvPr>
              <p:cNvSpPr txBox="1"/>
              <p:nvPr/>
            </p:nvSpPr>
            <p:spPr>
              <a:xfrm>
                <a:off x="1228725" y="5383141"/>
                <a:ext cx="919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996B09F-B7C2-4085-B825-64EDF6372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5383141"/>
                <a:ext cx="91916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3334656-60AF-4113-80F0-013A144A68F6}"/>
                  </a:ext>
                </a:extLst>
              </p:cNvPr>
              <p:cNvSpPr txBox="1"/>
              <p:nvPr/>
            </p:nvSpPr>
            <p:spPr>
              <a:xfrm>
                <a:off x="3316223" y="5366726"/>
                <a:ext cx="565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3334656-60AF-4113-80F0-013A144A6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223" y="5366726"/>
                <a:ext cx="56591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0EA12379-5FA7-488C-9C78-7CBF2DAA3607}"/>
                  </a:ext>
                </a:extLst>
              </p:cNvPr>
              <p:cNvSpPr txBox="1"/>
              <p:nvPr/>
            </p:nvSpPr>
            <p:spPr>
              <a:xfrm>
                <a:off x="8034983" y="5440815"/>
                <a:ext cx="1045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0EA12379-5FA7-488C-9C78-7CBF2DAA3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983" y="5440815"/>
                <a:ext cx="104500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361AEED-4658-4E42-BE8B-217336741248}"/>
                  </a:ext>
                </a:extLst>
              </p:cNvPr>
              <p:cNvSpPr txBox="1"/>
              <p:nvPr/>
            </p:nvSpPr>
            <p:spPr>
              <a:xfrm>
                <a:off x="7769560" y="431642"/>
                <a:ext cx="344745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 can be detected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time, then so can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361AEED-4658-4E42-BE8B-217336741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60" y="431642"/>
                <a:ext cx="3447459" cy="923330"/>
              </a:xfrm>
              <a:prstGeom prst="rect">
                <a:avLst/>
              </a:prstGeom>
              <a:blipFill>
                <a:blip r:embed="rId18"/>
                <a:stretch>
                  <a:fillRect l="-1593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3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 animBg="1"/>
      <p:bldP spid="13" grpId="0" animBg="1"/>
      <p:bldP spid="14" grpId="0" animBg="1"/>
      <p:bldP spid="15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7" grpId="0"/>
      <p:bldP spid="58" grpId="0"/>
      <p:bldP spid="120" grpId="0" animBg="1"/>
      <p:bldP spid="125" grpId="0" animBg="1"/>
      <p:bldP spid="127" grpId="0" animBg="1"/>
      <p:bldP spid="128" grpId="0"/>
      <p:bldP spid="129" grpId="0"/>
      <p:bldP spid="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41C2-DF27-4FCD-BB3B-AD49D69B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Nešetril-Poljak’1985: from k-clique to triangle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E988B-27B5-4572-A228-094C78F6D5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420211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Theorem [NS’85]: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 problem 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-node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can be reduced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to detecting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-clique 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⌈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⌉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-node graph.</a:t>
                </a:r>
              </a:p>
              <a:p>
                <a:r>
                  <a:rPr lang="en-US" b="1" dirty="0"/>
                  <a:t>Proof: </a:t>
                </a:r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Create a </a:t>
                </a:r>
                <a:r>
                  <a:rPr lang="en-US" dirty="0">
                    <a:solidFill>
                      <a:srgbClr val="0070C0"/>
                    </a:solidFill>
                  </a:rPr>
                  <a:t>node</a:t>
                </a:r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tuple </a:t>
                </a:r>
                <a:r>
                  <a:rPr lang="en-US" dirty="0"/>
                  <a:t>of nodes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Add </a:t>
                </a:r>
                <a:r>
                  <a:rPr lang="en-US" dirty="0">
                    <a:solidFill>
                      <a:srgbClr val="0070C0"/>
                    </a:solidFill>
                  </a:rPr>
                  <a:t>edge</a:t>
                </a:r>
                <a:r>
                  <a:rPr lang="en-US" dirty="0"/>
                  <a:t> between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tuple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tuple </a:t>
                </a:r>
                <a:r>
                  <a:rPr lang="en-US" dirty="0"/>
                  <a:t>if:</a:t>
                </a:r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tuples are disjoint and </a:t>
                </a:r>
                <a:r>
                  <a:rPr lang="en-US" b="1" dirty="0">
                    <a:solidFill>
                      <a:srgbClr val="7030A0"/>
                    </a:solidFill>
                  </a:rPr>
                  <a:t>form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- clique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triangle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-tuple,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-tuple,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-tuple, all disjoint (so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nodes altogether) </a:t>
                </a:r>
                <a:r>
                  <a:rPr lang="en-US" dirty="0" err="1"/>
                  <a:t>s.t.</a:t>
                </a:r>
                <a:r>
                  <a:rPr lang="en-US" dirty="0"/>
                  <a:t> every pair of their nodes are connected by an edge. </a:t>
                </a:r>
                <a:r>
                  <a:rPr lang="en-US" dirty="0">
                    <a:solidFill>
                      <a:srgbClr val="FF0000"/>
                    </a:solidFill>
                  </a:rPr>
                  <a:t>So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-clique!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E988B-27B5-4572-A228-094C78F6D5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4202112"/>
              </a:xfrm>
              <a:blipFill>
                <a:blip r:embed="rId2"/>
                <a:stretch>
                  <a:fillRect l="-545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79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6A86-1E49-472B-8220-AAEA9843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Itai-Rodeh’1978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B5B74-8BA2-41FF-8B23-D94F88FBF3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416877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Theorem [IP’78]: </a:t>
                </a:r>
                <a:r>
                  <a:rPr lang="en-US" dirty="0"/>
                  <a:t>A 3-clique (triangle) can be found/detected 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-node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&lt;2.37286 </m:t>
                    </m:r>
                  </m:oMath>
                </a14:m>
                <a:r>
                  <a:rPr lang="en-US" dirty="0"/>
                  <a:t>[AV’21] is the exponent of square matrix multiplication.</a:t>
                </a:r>
              </a:p>
              <a:p>
                <a:r>
                  <a:rPr lang="en-US" b="1" dirty="0"/>
                  <a:t>Proof: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adjacency matrix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otherwise.</a:t>
                </a:r>
              </a:p>
              <a:p>
                <a:r>
                  <a:rPr lang="en-US" b="1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in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𝝎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time.</a:t>
                </a:r>
              </a:p>
              <a:p>
                <a:r>
                  <a:rPr lang="en-US" dirty="0"/>
                  <a:t>Look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/>
                  <a:t>. It is nonzero </a:t>
                </a:r>
                <a:r>
                  <a:rPr lang="en-US" dirty="0" err="1"/>
                  <a:t>iff</a:t>
                </a:r>
                <a:r>
                  <a:rPr lang="en-US" dirty="0"/>
                  <a:t> there is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en-US" sz="2400" dirty="0" err="1">
                    <a:solidFill>
                      <a:srgbClr val="0070C0"/>
                    </a:solidFill>
                  </a:rPr>
                  <a:t>iff</a:t>
                </a:r>
                <a:r>
                  <a:rPr lang="en-US" sz="2400" dirty="0">
                    <a:solidFill>
                      <a:srgbClr val="0070C0"/>
                    </a:solidFill>
                  </a:rPr>
                  <a:t> there is a triangle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(in fact, this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#triangles).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B5B74-8BA2-41FF-8B23-D94F88FBF3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4168774"/>
              </a:xfrm>
              <a:blipFill>
                <a:blip r:embed="rId2"/>
                <a:stretch>
                  <a:fillRect l="-909" t="-731" r="-1091" b="-15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D435966-99A3-4D7C-BBC1-889878D3F177}"/>
              </a:ext>
            </a:extLst>
          </p:cNvPr>
          <p:cNvSpPr txBox="1"/>
          <p:nvPr/>
        </p:nvSpPr>
        <p:spPr>
          <a:xfrm>
            <a:off x="8420101" y="3390900"/>
            <a:ext cx="3067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 can also </a:t>
            </a:r>
            <a:r>
              <a:rPr lang="en-US" sz="2400" b="1" dirty="0"/>
              <a:t>find</a:t>
            </a:r>
            <a:r>
              <a:rPr lang="en-US" sz="2000" dirty="0"/>
              <a:t> a triangle (if one exists) in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124146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6A86-1E49-472B-8220-AAEA9843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Corollary of NS’85, IR’78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B5B74-8BA2-41FF-8B23-D94F88FBF3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4168774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/>
                  <a:t>Corollary</a:t>
                </a:r>
                <a:r>
                  <a:rPr lang="en-US" sz="2400" dirty="0"/>
                  <a:t>: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can be detected in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-node graph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⌈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⌉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time. </a:t>
                </a:r>
              </a:p>
              <a:p>
                <a:endParaRPr lang="en-US" dirty="0"/>
              </a:p>
              <a:p>
                <a:r>
                  <a:rPr lang="en-US" dirty="0"/>
                  <a:t>More generally, </a:t>
                </a:r>
                <a:r>
                  <a:rPr lang="en-US" b="1" dirty="0"/>
                  <a:t>clique runtime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/3+1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/3+2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B5B74-8BA2-41FF-8B23-D94F88FBF3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4168774"/>
              </a:xfrm>
              <a:blipFill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AB4B63-34F3-4BD5-9660-C48F4F6612AB}"/>
                  </a:ext>
                </a:extLst>
              </p:cNvPr>
              <p:cNvSpPr txBox="1"/>
              <p:nvPr/>
            </p:nvSpPr>
            <p:spPr>
              <a:xfrm>
                <a:off x="8301038" y="3757613"/>
                <a:ext cx="3657600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70C0"/>
                    </a:solidFill>
                  </a:rPr>
                  <a:t>Can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be detected faster as induced subgraphs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b="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4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000" dirty="0"/>
                  <a:t>(easily true for non-induced patterns- e.g. independent sets)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AB4B63-34F3-4BD5-9660-C48F4F661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038" y="3757613"/>
                <a:ext cx="3657600" cy="2185214"/>
              </a:xfrm>
              <a:prstGeom prst="rect">
                <a:avLst/>
              </a:prstGeom>
              <a:blipFill>
                <a:blip r:embed="rId3"/>
                <a:stretch>
                  <a:fillRect l="-833" t="-1950" r="-833" b="-3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BF1063-E889-49D8-BE4F-9E159B847A7A}"/>
                  </a:ext>
                </a:extLst>
              </p:cNvPr>
              <p:cNvSpPr txBox="1"/>
              <p:nvPr/>
            </p:nvSpPr>
            <p:spPr>
              <a:xfrm>
                <a:off x="817652" y="2687615"/>
                <a:ext cx="10556696" cy="490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detection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triangle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matrix multiplication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BF1063-E889-49D8-BE4F-9E159B847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52" y="2687615"/>
                <a:ext cx="10556696" cy="490584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97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8BCE-793D-4413-B976-41E30DB6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FB427D-0CA9-4B64-8BAD-B24F3F0F79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1.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-node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induced</a:t>
                </a:r>
                <a:r>
                  <a:rPr lang="en-US" sz="2400" dirty="0"/>
                  <a:t> patterns can be detected faster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</a:t>
                </a:r>
              </a:p>
              <a:p>
                <a:r>
                  <a:rPr lang="en-US" sz="2400" dirty="0"/>
                  <a:t>2. Hardness results </a:t>
                </a:r>
              </a:p>
              <a:p>
                <a:r>
                  <a:rPr lang="en-US" sz="2400" dirty="0"/>
                  <a:t>3. Conclusions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FB427D-0CA9-4B64-8BAD-B24F3F0F79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87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08AE-A4C7-47D1-B953-4FC0D9B6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30" y="370106"/>
            <a:ext cx="6722745" cy="1450757"/>
          </a:xfrm>
        </p:spPr>
        <p:txBody>
          <a:bodyPr/>
          <a:lstStyle/>
          <a:p>
            <a:r>
              <a:rPr lang="en-US" dirty="0"/>
              <a:t>Three and four node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156E7-F9AD-497D-AE47-D80CEF5A50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06588"/>
                <a:ext cx="10058400" cy="42925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2.373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Folklore:</a:t>
                </a:r>
                <a:r>
                  <a:rPr lang="en-US" sz="2400" b="1" dirty="0"/>
                  <a:t> All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except for triangle and 3-independent set </a:t>
                </a:r>
                <a:r>
                  <a:rPr lang="en-US" sz="2400" dirty="0"/>
                  <a:t>as induced subgraphs, can be found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time.</a:t>
                </a:r>
              </a:p>
              <a:p>
                <a:pPr marL="0" indent="0">
                  <a:buNone/>
                </a:pPr>
                <a:r>
                  <a:rPr lang="en-US" sz="2400" dirty="0"/>
                  <a:t>E.g. to detect               assume graph is connected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400" dirty="0"/>
                  <a:t> and check if it is a clique by counting edges!</a:t>
                </a:r>
              </a:p>
              <a:p>
                <a:pPr marL="0" indent="0">
                  <a:buNone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3.294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at least cubic…</a:t>
                </a:r>
              </a:p>
              <a:p>
                <a:pPr marL="0" indent="0">
                  <a:buNone/>
                </a:pPr>
                <a:r>
                  <a:rPr lang="en-US" sz="2400" dirty="0"/>
                  <a:t>Theorem [VWWY’15]: </a:t>
                </a:r>
                <a:r>
                  <a:rPr lang="en-US" sz="2400" b="1" dirty="0"/>
                  <a:t>All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-node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except clique and independent set </a:t>
                </a:r>
                <a:r>
                  <a:rPr lang="en-US" sz="2400" dirty="0"/>
                  <a:t>can be detected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time.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156E7-F9AD-497D-AE47-D80CEF5A50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06588"/>
                <a:ext cx="10058400" cy="4292599"/>
              </a:xfrm>
              <a:blipFill>
                <a:blip r:embed="rId2"/>
                <a:stretch>
                  <a:fillRect l="-1818" t="-852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6F2F6E4-BA70-4219-B673-036E74B8F421}"/>
              </a:ext>
            </a:extLst>
          </p:cNvPr>
          <p:cNvGrpSpPr/>
          <p:nvPr/>
        </p:nvGrpSpPr>
        <p:grpSpPr>
          <a:xfrm>
            <a:off x="3000376" y="3348037"/>
            <a:ext cx="742950" cy="704850"/>
            <a:chOff x="2295525" y="3429000"/>
            <a:chExt cx="742950" cy="7048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6BE7279-713E-41FC-AF60-34EC09BDF970}"/>
                </a:ext>
              </a:extLst>
            </p:cNvPr>
            <p:cNvSpPr/>
            <p:nvPr/>
          </p:nvSpPr>
          <p:spPr>
            <a:xfrm>
              <a:off x="2295525" y="3938588"/>
              <a:ext cx="200025" cy="195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D4873BC-27AE-49A2-AEBB-99315CBD105B}"/>
                </a:ext>
              </a:extLst>
            </p:cNvPr>
            <p:cNvSpPr/>
            <p:nvPr/>
          </p:nvSpPr>
          <p:spPr>
            <a:xfrm>
              <a:off x="2838450" y="3938588"/>
              <a:ext cx="200025" cy="195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D61A9F1-B786-4E4F-8B0D-E58900896956}"/>
                </a:ext>
              </a:extLst>
            </p:cNvPr>
            <p:cNvSpPr/>
            <p:nvPr/>
          </p:nvSpPr>
          <p:spPr>
            <a:xfrm>
              <a:off x="2586037" y="3429000"/>
              <a:ext cx="200025" cy="195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A138185-1E81-4A17-93B2-68C7083F9843}"/>
                </a:ext>
              </a:extLst>
            </p:cNvPr>
            <p:cNvCxnSpPr>
              <a:endCxn id="4" idx="0"/>
            </p:cNvCxnSpPr>
            <p:nvPr/>
          </p:nvCxnSpPr>
          <p:spPr>
            <a:xfrm flipH="1">
              <a:off x="2395538" y="3600450"/>
              <a:ext cx="200025" cy="338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217068-8A51-431E-8026-B27C5E46B35E}"/>
                </a:ext>
              </a:extLst>
            </p:cNvPr>
            <p:cNvCxnSpPr>
              <a:stCxn id="6" idx="5"/>
              <a:endCxn id="5" idx="0"/>
            </p:cNvCxnSpPr>
            <p:nvPr/>
          </p:nvCxnSpPr>
          <p:spPr>
            <a:xfrm>
              <a:off x="2756769" y="3595667"/>
              <a:ext cx="181694" cy="3429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17B2A5-0491-4355-9885-F3E2110DF570}"/>
                  </a:ext>
                </a:extLst>
              </p:cNvPr>
              <p:cNvSpPr txBox="1"/>
              <p:nvPr/>
            </p:nvSpPr>
            <p:spPr>
              <a:xfrm>
                <a:off x="7905750" y="409575"/>
                <a:ext cx="41433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Can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except for clique and independent set </a:t>
                </a:r>
                <a:r>
                  <a:rPr lang="en-US" sz="2400" dirty="0"/>
                  <a:t>be detected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400" dirty="0"/>
                  <a:t> time?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17B2A5-0491-4355-9885-F3E2110DF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0" y="409575"/>
                <a:ext cx="4143375" cy="1200329"/>
              </a:xfrm>
              <a:prstGeom prst="rect">
                <a:avLst/>
              </a:prstGeom>
              <a:blipFill>
                <a:blip r:embed="rId3"/>
                <a:stretch>
                  <a:fillRect l="-2353" t="-3553" r="-250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7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{14818571-E5F0-4839-97D3-81A80E42E537}tf33845126_win32</Template>
  <TotalTime>15065</TotalTime>
  <Words>2932</Words>
  <Application>Microsoft Office PowerPoint</Application>
  <PresentationFormat>Widescreen</PresentationFormat>
  <Paragraphs>285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Bookman Old Style</vt:lpstr>
      <vt:lpstr>Calibri</vt:lpstr>
      <vt:lpstr>Cambria Math</vt:lpstr>
      <vt:lpstr>Franklin Gothic Book</vt:lpstr>
      <vt:lpstr>1_RetrospectVTI</vt:lpstr>
      <vt:lpstr>Subgraph Isomorphism for Small Graph Patterns</vt:lpstr>
      <vt:lpstr>Subgraphs: induced and not</vt:lpstr>
      <vt:lpstr>Subgraph Isomorphism (SI)</vt:lpstr>
      <vt:lpstr>Cliques are hardest</vt:lpstr>
      <vt:lpstr>Nešetril-Poljak’1985: from k-clique to triangle</vt:lpstr>
      <vt:lpstr>Itai-Rodeh’1978</vt:lpstr>
      <vt:lpstr>Corollary of NS’85, IR’78</vt:lpstr>
      <vt:lpstr>Outline</vt:lpstr>
      <vt:lpstr>Three and four node H</vt:lpstr>
      <vt:lpstr>Bläser, Komarath, Sreenivasaiah’18</vt:lpstr>
      <vt:lpstr>4-node patterns in n^ω</vt:lpstr>
      <vt:lpstr>Diamond detection</vt:lpstr>
      <vt:lpstr>#Diamonds mod 6</vt:lpstr>
      <vt:lpstr>Embarrassing question</vt:lpstr>
      <vt:lpstr>Outline</vt:lpstr>
      <vt:lpstr>Hardness?</vt:lpstr>
      <vt:lpstr>Diamond detection</vt:lpstr>
      <vt:lpstr>A correct reduction from triangle to diamond SI</vt:lpstr>
      <vt:lpstr>General reduction</vt:lpstr>
      <vt:lpstr>[DVV’19]: Reduction works for t-chromatic patterns</vt:lpstr>
      <vt:lpstr>Example: H contains 3-clique, 3-chromatic</vt:lpstr>
      <vt:lpstr>If H is not t-chromatic, reduction no longer works… a new reduction is needed</vt:lpstr>
      <vt:lpstr>Reduction exemplified</vt:lpstr>
      <vt:lpstr>Recap and further results</vt:lpstr>
      <vt:lpstr>More 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Virginia Williams</dc:creator>
  <cp:lastModifiedBy>Virginia Vassilevska Williams</cp:lastModifiedBy>
  <cp:revision>109</cp:revision>
  <dcterms:created xsi:type="dcterms:W3CDTF">2022-06-21T09:23:58Z</dcterms:created>
  <dcterms:modified xsi:type="dcterms:W3CDTF">2022-08-25T12:48:41Z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